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handoutMasterIdLst>
    <p:handoutMasterId r:id="rId47"/>
  </p:handoutMasterIdLst>
  <p:sldIdLst>
    <p:sldId id="38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39" d="100"/>
          <a:sy n="39" d="100"/>
        </p:scale>
        <p:origin x="3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4D2F6C6-87F6-4155-9777-909CED62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2E5CCDF-08AC-47AD-9375-412911C19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EF9A7-053F-4EDC-AF25-09B5DD4B37E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3FA-5509-4F72-B660-F196D7637C7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4B356-3600-43A6-A665-EA48D498EA9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0FE83-477C-440C-8297-50610D0B9A8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6F346-FB99-425C-81A3-4F23FFAF30B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DD047-4F68-42EB-97F9-E4EA48A5F52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F71BE-767E-4D6D-98BB-013FDBBA87D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370C1-29A3-466F-8248-3FFF1D25533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BA557-86B6-4998-BA27-CE0D5A6CA95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4B826-2DF4-49A6-B6A5-B5BD0E23A99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6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369A3-491B-4544-9E56-5E53077EDDD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A5EBD-1FD5-4773-BF7B-48AF9B933DE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20077-2E82-428A-BA92-13098C481543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7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8555-C063-4D32-B82D-F954AC95C47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0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171B7-FD84-4712-9810-9951110AD87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763E6-21AD-4B88-8F42-8D378656119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5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F29F3-4995-4D03-B76F-B6035890624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7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790B1-B47A-49BB-A016-E5E68758506F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9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AA43-94C1-4AD2-9A25-18A4933E083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A30CE-796D-4F03-A9AB-D91B17A61A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AE8A5-1CFA-47C9-8740-55B612C1B6A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0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D626E-8AA9-436E-AD4B-0AB8AFAF457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8C686-8829-4EA4-9956-4F813C423B3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CF321-D0B2-418E-AEFA-A2D372038F1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22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8561D-F4A2-48DC-9553-6C890DD24ED2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9B927-02AB-4A1D-BC9E-DCA0D593AF83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D69CF-2C4C-480F-915C-220492BB6E92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6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06638-A9A5-4342-9DFD-FC7FBEB26CEC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0B77-2953-4076-AC91-5D75CB98553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A9B1D-6D50-4701-8912-F4956ACF4243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88FD-DB95-4925-B054-B4D597987666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BF83E-7ABB-45BD-9C32-88655FDB9B07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7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AB740-4BA0-43CD-9EF9-6A16F5E0EB8C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24AD6-4FFF-4926-8D4D-F3F2804362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330F4-A846-4E8D-BA00-5EB94D9D777B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6C69-89C6-4C60-B251-DA7F3270F93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3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291C6-4852-41A0-AE10-BCE96CA274F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FF3B5-71E2-468F-98C5-B0FE2859604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30566-9173-40DA-8E24-71966A973D7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A8308-E47C-4FE8-84FF-FD3191C4572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859D4D7-AC8F-45FE-A4F5-B98EB53CC59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BA5E5F4-AED2-4D82-9EF4-45B41482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4D40C-16C0-481F-961E-80CC6A83B895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5EF2-8147-4B96-A4EA-C8ED517B67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83582-D54F-4F54-9B8C-3C0EEAC1E2E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431-B9A6-4FB6-A211-6BB62DF68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9571AE-294B-405D-8E97-64393BFEB801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F10-2122-4017-9C8B-7E360E997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storage_classes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forsys.com/tutorials/c-language/dynamic-memory-allocation-in-c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Memory Allocation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A5FAE-E8C0-4625-98BE-F8BD26ED9FF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2743200" cy="38100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(Error)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219200" y="2603500"/>
            <a:ext cx="3276600" cy="23098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extern int x;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printf("%d\n",x);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752600" y="5575300"/>
            <a:ext cx="19812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: main.c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2743200" y="4953000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5334000" y="2679700"/>
            <a:ext cx="30480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x=12;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5638800" y="3822700"/>
            <a:ext cx="19050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File: data.c</a:t>
            </a:r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 flipV="1">
            <a:off x="6553200" y="3130550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V="1">
            <a:off x="3733800" y="3054350"/>
            <a:ext cx="2133600" cy="92075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7" name="Text Box 7"/>
          <p:cNvSpPr txBox="1">
            <a:spLocks noChangeArrowheads="1"/>
          </p:cNvSpPr>
          <p:nvPr/>
        </p:nvSpPr>
        <p:spPr bwMode="auto">
          <a:xfrm>
            <a:off x="4876800" y="4813300"/>
            <a:ext cx="1143000" cy="401638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Error!</a:t>
            </a:r>
            <a:endParaRPr lang="id-ID" sz="2000" b="1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8" name="Line 8"/>
          <p:cNvSpPr>
            <a:spLocks noChangeShapeType="1"/>
          </p:cNvSpPr>
          <p:nvPr/>
        </p:nvSpPr>
        <p:spPr bwMode="auto">
          <a:xfrm flipH="1" flipV="1">
            <a:off x="4191000" y="4127500"/>
            <a:ext cx="1295400" cy="6921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9" name="Text Box 11"/>
          <p:cNvSpPr txBox="1">
            <a:spLocks noChangeArrowheads="1"/>
          </p:cNvSpPr>
          <p:nvPr/>
        </p:nvSpPr>
        <p:spPr bwMode="auto">
          <a:xfrm>
            <a:off x="1828800" y="6108700"/>
            <a:ext cx="60960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a static variable is the file where it is defined.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Void * Data Type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8F96E-AF34-485B-BEC6-111450BFAD44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Keyword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void</a:t>
            </a:r>
            <a:r>
              <a:rPr lang="id-ID" sz="2000">
                <a:latin typeface="Tahoma" pitchFamily="34" charset="0"/>
                <a:cs typeface="Tahoma" pitchFamily="34" charset="0"/>
              </a:rPr>
              <a:t> :</a:t>
            </a:r>
          </a:p>
          <a:p>
            <a:pPr marL="336550" indent="-33655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				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main(void)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			{ 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				void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*malloc(size_t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i="1">
                <a:latin typeface="Courier New" pitchFamily="49" charset="0"/>
                <a:ea typeface="Tahoma" pitchFamily="34" charset="0"/>
                <a:cs typeface="Courier New" pitchFamily="49" charset="0"/>
              </a:rPr>
              <a:t>size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				………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			}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   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22098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void function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 flipV="1">
            <a:off x="2057400" y="3429000"/>
            <a:ext cx="533400" cy="1752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5943600" y="2362200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without actual parameter</a:t>
            </a:r>
          </a:p>
        </p:txBody>
      </p:sp>
      <p:sp>
        <p:nvSpPr>
          <p:cNvPr id="17417" name="Line 4"/>
          <p:cNvSpPr>
            <a:spLocks noChangeShapeType="1"/>
          </p:cNvSpPr>
          <p:nvPr/>
        </p:nvSpPr>
        <p:spPr bwMode="auto">
          <a:xfrm flipH="1">
            <a:off x="4191000" y="2819400"/>
            <a:ext cx="1752600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5181600" y="4800600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Pointer that can point any data type</a:t>
            </a:r>
          </a:p>
        </p:txBody>
      </p:sp>
      <p:sp>
        <p:nvSpPr>
          <p:cNvPr id="17419" name="Line 4"/>
          <p:cNvSpPr>
            <a:spLocks noChangeShapeType="1"/>
          </p:cNvSpPr>
          <p:nvPr/>
        </p:nvSpPr>
        <p:spPr bwMode="auto">
          <a:xfrm flipH="1" flipV="1">
            <a:off x="3657600" y="4114800"/>
            <a:ext cx="1524000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Void * Data Type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16C0B-9950-488E-B4CE-15E186434383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Type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void * </a:t>
            </a:r>
            <a:r>
              <a:rPr lang="en-US" sz="2000">
                <a:latin typeface="Tahoma" pitchFamily="34" charset="0"/>
                <a:cs typeface="Tahoma" pitchFamily="34" charset="0"/>
              </a:rPr>
              <a:t>always use type casting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char *pstr;  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int *pint;    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float *pfloat;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pstr=(char *)malloc(20);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pint=(int *)malloc(20);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pfloat=(float *)malloc(20);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Const Char *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54A25-3F03-45EA-AF06-C9381C4930C2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Comparing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en-US" sz="2000">
                <a:latin typeface="Tahoma" pitchFamily="34" charset="0"/>
                <a:cs typeface="Tahoma" pitchFamily="34" charset="0"/>
              </a:rPr>
              <a:t> with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en-US" sz="2000">
                <a:latin typeface="Tahoma" pitchFamily="34" charset="0"/>
                <a:cs typeface="Tahoma" pitchFamily="34" charset="0"/>
              </a:rPr>
              <a:t> using</a:t>
            </a:r>
            <a:r>
              <a:rPr lang="id-ID" sz="200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strcpy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Example:</a:t>
            </a:r>
          </a:p>
          <a:p>
            <a:pPr marL="336550" indent="-336550" eaLnBrk="1" hangingPunct="1">
              <a:spcBef>
                <a:spcPts val="45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char *strcpy( 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strDestination</a:t>
            </a:r>
            <a:r>
              <a:rPr lang="id-ID" sz="200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strSource</a:t>
            </a:r>
            <a:r>
              <a:rPr lang="id-ID" sz="2000">
                <a:latin typeface="Tahoma" pitchFamily="34" charset="0"/>
                <a:cs typeface="Tahoma" pitchFamily="34" charset="0"/>
              </a:rPr>
              <a:t> );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Description: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char * 		: should be a pointer (has an address)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const char *	: can be string or pointer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ss[20];    char str[20] = ”</a:t>
            </a:r>
            <a:r>
              <a:rPr lang="en-US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”;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strcpy(ss,”</a:t>
            </a:r>
            <a:r>
              <a:rPr lang="en-US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”);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 str);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strcpy(”Hello”, ss); 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//error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180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6172200" y="5575300"/>
            <a:ext cx="2209800" cy="36830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Constant String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4343400" y="5270500"/>
            <a:ext cx="1828800" cy="533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Command Line Argument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4B2A0-51A1-4598-9167-2C2531AF8986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Some time application should take input parameters from the command line: DOS, Linux e.g.: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copy  file1  file2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del file3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How to get parameters: file1, file2 and file3?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Answer: Adding parameters on the main program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int main( int argc, char *argv[ ])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Command Line Argument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DEF63-40DC-4AFD-82DA-AE70E0E11A3C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 int argc, char *argv[ ]) {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printf(“Total argument=%d\n",argc);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for(i=0; i&lt;argc; i++) {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printf("Argument %d = %s\n",i,argv[i]);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return 0;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If the above code run from DOS command or LINUX console will result: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C&gt;Prog  argc1  argc2  argc3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Argument 0 = Prog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Argument 1 = argc1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Argument 2 = argc2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Argument 3 = argc3</a:t>
            </a: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Command Execution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2570-95D4-4C72-BA8E-DB26719703AC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To execute DOS or LINUX command, we can use library function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system(char *)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	</a:t>
            </a:r>
            <a:r>
              <a:rPr lang="id-ID" sz="1800">
                <a:latin typeface="Courier New" pitchFamily="49" charset="0"/>
              </a:rPr>
              <a:t>#include &lt;stdio.h&gt;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int main(){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		char str[]=“Welcome to BINUS\n";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		printf(str);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		</a:t>
            </a:r>
            <a:r>
              <a:rPr lang="id-ID" sz="1800" b="1">
                <a:latin typeface="Courier New" pitchFamily="49" charset="0"/>
              </a:rPr>
              <a:t>system("date");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		return 0;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>
                <a:latin typeface="Courier New" pitchFamily="49" charset="0"/>
              </a:rPr>
              <a:t>	}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4114800" y="4724400"/>
            <a:ext cx="4495800" cy="11414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Welcome to BINUS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The current date is: 08/07/2007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Enter the new date: (dd-mm-yy)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46EF7-644A-4D3C-86F1-046E71BF45B6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524000" y="4191000"/>
            <a:ext cx="21336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long nim;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3886200" y="4191000"/>
            <a:ext cx="44958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is a variable,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space as data store.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latin typeface="Tahoma" pitchFamily="34" charset="0"/>
                <a:cs typeface="Tahoma" pitchFamily="34" charset="0"/>
              </a:rPr>
              <a:t>gpa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variable,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g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p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a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as data store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CC881-B573-4229-A01D-07C1E21B7A9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Memory Allocation as a data store: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lang="en-US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allocated at compile 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stored at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local stack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remain unchanged during the program run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de-allocated when the program end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lang="en-US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dynamic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allocated at run-time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 stored at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heap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can be de-allocated at any time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Static Memory Allocation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A8B65-3C83-4DE0-B7DC-573474D73C93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7848600" cy="3721596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If an integer needs memory space of 4 bytes and a float 8 bytes then variable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and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above need memory space of: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x (9 + 26 + 8) + 4 = 4504 byte</a:t>
            </a:r>
            <a:r>
              <a:rPr lang="en-GB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2057400"/>
            <a:ext cx="4391025" cy="3141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struct tdata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char nam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[26];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int main 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struct tdata data[100];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int i;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91295-1FB0-43A2-9D08-C6C95F8C92BC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7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6550" indent="-336550" eaLnBrk="1" hangingPunct="1">
              <a:spcBef>
                <a:spcPts val="800"/>
              </a:spcBef>
              <a:buFont typeface="Arial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Demonstrate usage of static and dynamic memory allocation in a C program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BBACA-DEC6-425C-A8BE-AE3FB9F0821F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malloc()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allocate one block of memory dynamically at heap memory. An argument (</a:t>
            </a:r>
            <a:r>
              <a:rPr lang="id-ID" sz="20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actual parameter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sent to this fun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ction is a value stating the size of allocated memory (in byte)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	</a:t>
            </a:r>
            <a:r>
              <a:rPr lang="id-ID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void * </a:t>
            </a:r>
            <a:r>
              <a:rPr lang="id-ID" sz="20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malloc (size_t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size: size of memory in 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byte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If allocation is successful, it will return memory address of the memory allocated. If not (e.a: proposed malloc size larger than existing heap memory), it will return Null.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7000" y="5715000"/>
            <a:ext cx="4953000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int *a;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a = (int *) malloc(sizeof(int));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1F86B-DFCF-43FF-8EC7-01FB5345F379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calloc()</a:t>
            </a:r>
            <a:r>
              <a:rPr lang="id-ID" sz="2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</a:t>
            </a:r>
            <a:r>
              <a:rPr lang="id-ID" sz="2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used to allocate some blocks of memory dynamically at heap memory, where each element given size. Calloc initialized all elements with zero.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Syntax :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				</a:t>
            </a:r>
            <a:r>
              <a:rPr lang="id-ID" sz="2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void *</a:t>
            </a:r>
            <a:r>
              <a:rPr lang="id-ID" sz="2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calloc(size_t memblock, 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		size = number of byte ea block or element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		memblock = number of block or element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6497" y="5345112"/>
            <a:ext cx="4343400" cy="92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int *a;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a = (int *) calloc(20,sizeof(int));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EB347-222A-4E2A-9ED8-444380BEB6E1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realloc()</a:t>
            </a:r>
            <a:r>
              <a:rPr lang="id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used to reallocate some blocks of memory or element dynamically at heap.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 :</a:t>
            </a:r>
            <a:r>
              <a:rPr lang="id-ID" sz="200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>
                <a:latin typeface="Courier New" pitchFamily="49" charset="0"/>
              </a:rPr>
              <a:t>				void *</a:t>
            </a:r>
            <a:r>
              <a:rPr lang="id-ID" sz="2000" b="1">
                <a:latin typeface="Courier New" pitchFamily="49" charset="0"/>
              </a:rPr>
              <a:t>realloc(void *ptr, 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/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	size = number of byte each block or element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	ptr = is a pointer to the address of targeted memory location.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38400" y="4419600"/>
            <a:ext cx="53340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latin typeface="Courier New" pitchFamily="49" charset="0"/>
              </a:rPr>
              <a:t>int *a, *ptr;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latin typeface="Courier New" pitchFamily="49" charset="0"/>
              </a:rPr>
              <a:t>a = (int *) realloc(ptr,sizeof(int));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F01C0-3279-4D55-9334-0933C5658930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i="1" dirty="0">
                <a:latin typeface="Tahoma" pitchFamily="34" charset="0"/>
                <a:cs typeface="Tahoma" pitchFamily="34" charset="0"/>
              </a:rPr>
              <a:t>Function</a:t>
            </a:r>
            <a:r>
              <a:rPr lang="en-GB" sz="2000" b="1" dirty="0">
                <a:latin typeface="Tahoma" pitchFamily="34" charset="0"/>
                <a:cs typeface="Tahoma" pitchFamily="34" charset="0"/>
              </a:rPr>
              <a:t> free()</a:t>
            </a:r>
            <a:r>
              <a:rPr lang="en-GB" sz="2000" dirty="0">
                <a:latin typeface="Tahoma" pitchFamily="34" charset="0"/>
                <a:cs typeface="Tahoma" pitchFamily="34" charset="0"/>
              </a:rPr>
              <a:t> used to release allocated memory at heap memory.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Tahoma" pitchFamily="34" charset="0"/>
                <a:cs typeface="Tahoma" pitchFamily="34" charset="0"/>
              </a:rPr>
              <a:t>Syntax:		</a:t>
            </a:r>
            <a:r>
              <a:rPr lang="en-GB" sz="2000" dirty="0">
                <a:latin typeface="Courier New" pitchFamily="49" charset="0"/>
              </a:rPr>
              <a:t>void </a:t>
            </a:r>
            <a:r>
              <a:rPr lang="en-GB" sz="2000" b="1" dirty="0">
                <a:latin typeface="Courier New" pitchFamily="49" charset="0"/>
              </a:rPr>
              <a:t>free (void</a:t>
            </a:r>
            <a:r>
              <a:rPr lang="en-GB" sz="2000" dirty="0">
                <a:latin typeface="Courier New" pitchFamily="49" charset="0"/>
              </a:rPr>
              <a:t>  *block</a:t>
            </a:r>
            <a:r>
              <a:rPr lang="en-GB" sz="20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block is a pointer to a memory location (dynamic)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600" y="3392588"/>
            <a:ext cx="6858000" cy="3541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int *number1, *number2, *number3;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number1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number2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number3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scanf("%d %d", number1, number2);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*number3 = *number1 * *number2;             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printf("%d x %d = %d\n", *number1, *number2, *number3);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(number1);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(number2);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(number3); 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Integer Memory Allocation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509341-97B9-4609-AF36-B7BB7CDE32B2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057400"/>
            <a:ext cx="7162800" cy="1033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number1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2,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3;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1 = (int *) malloc (sizeof(int));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2 = (int *) malloc (sizeof(int));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3 = (int *) malloc (sizeof(int)); 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00400"/>
            <a:ext cx="4724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Memory Allocation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9BC1-E57D-4C62-B7B6-01C53A00ECF9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54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*arr, n, i;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do {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fflush(stdin);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total element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?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scanf("%d", &amp;n);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if (n == 0) break;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arr = (int *)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(n * sizeof(int));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Input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%d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", 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0; i &lt; n; i++) scanf(“%d", &amp;arr[i]);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reversed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n - 1; i &gt;= 0; i--) printf("%d ", 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printf("\n\n");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(arr);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}while (1);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E267F-4332-4614-9647-38F5C66BB22B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800" y="24384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int *arr;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printf(“total element ?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scanf("%d", &amp;n);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arr = (int *) malloc (n * sizeof(int));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4267200"/>
            <a:ext cx="28956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248400" y="2667000"/>
          <a:ext cx="20288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2029108" imgH="3323810" progId="">
                  <p:embed/>
                </p:oleObj>
              </mc:Choice>
              <mc:Fallback>
                <p:oleObj r:id="rId4" imgW="2029108" imgH="33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67000"/>
                        <a:ext cx="2028825" cy="332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5722A-40D1-40F0-834B-E278D841E017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1336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printf(“Input %d numbers: ", 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0; i &lt; n; i++) scanf("%d", &amp;arr[i]);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printf(“reversed: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n - 1; i &gt;= 0; i--) printf("%d ", arr[i]);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90600" y="3962400"/>
            <a:ext cx="4752975" cy="1079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Input 3 numbers: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11 22 33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reversed: 33 22 11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248400" y="3429000"/>
          <a:ext cx="18335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2019048" imgH="3304762" progId="">
                  <p:embed/>
                </p:oleObj>
              </mc:Choice>
              <mc:Fallback>
                <p:oleObj r:id="rId4" imgW="2019048" imgH="330476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1833563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1BDCA-4683-4B73-998D-7B145368404B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7800" y="2286000"/>
            <a:ext cx="3810000" cy="3972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*akad[100];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781800" y="2362200"/>
          <a:ext cx="193357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1933333" imgH="3467584" progId="">
                  <p:embed/>
                </p:oleObj>
              </mc:Choice>
              <mc:Fallback>
                <p:oleObj r:id="rId4" imgW="1933333" imgH="346758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62200"/>
                        <a:ext cx="1933575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D9A11-FC93-4496-AD43-BE4D72FC964C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800" y="5943600"/>
            <a:ext cx="7162800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akad[i]= (struct takad*) malloc(sizeof(struct takad));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209800"/>
            <a:ext cx="3752850" cy="346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A244A-AD4C-4B43-952B-90EF776CB10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Memory Allocation: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Static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Register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External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Void * data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Command Line Argument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Command Execution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Memory Concept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Memory Allocation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Static Memory Allocation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Dynamic Memory Allocation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Macro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Pointer to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C Preprocessor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of Array of Dynamic Structure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7F7F8-16CC-49F6-B7D8-728117E11A2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2286000"/>
            <a:ext cx="388620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334000" y="2667000"/>
          <a:ext cx="21240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1685714" imgH="1685714" progId="">
                  <p:embed/>
                </p:oleObj>
              </mc:Choice>
              <mc:Fallback>
                <p:oleObj r:id="rId4" imgW="1685714" imgH="168571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67000"/>
                        <a:ext cx="212407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Macro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31715-56FC-41B4-8996-987A31E3336D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>
                <a:latin typeface="Tahoma" pitchFamily="34" charset="0"/>
                <a:cs typeface="Tahoma" pitchFamily="34" charset="0"/>
              </a:rPr>
              <a:t>Using </a:t>
            </a:r>
            <a:r>
              <a:rPr lang="en-ID" sz="2000" b="1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#define</a:t>
            </a:r>
            <a:endParaRPr lang="en-ID" sz="2000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>
                <a:latin typeface="Tahoma" pitchFamily="34" charset="0"/>
                <a:cs typeface="Tahoma" pitchFamily="34" charset="0"/>
              </a:rPr>
              <a:t>Placed at the beginning of a code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>
                <a:latin typeface="Tahoma" pitchFamily="34" charset="0"/>
                <a:cs typeface="Tahoma" pitchFamily="34" charset="0"/>
              </a:rPr>
              <a:t>Its scope starts at its declaration position to the end of a program.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>
                <a:latin typeface="Tahoma" pitchFamily="34" charset="0"/>
                <a:cs typeface="Tahoma" pitchFamily="34" charset="0"/>
              </a:rPr>
              <a:t>A macro is not recognized by other program.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19400" y="3886200"/>
            <a:ext cx="3886200" cy="2692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#define ERROR printf("Error..\n")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int x=0; 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int y=35;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if(x == 0) ERROR;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else y=y/x;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Macro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492B7-66B5-4193-B9E8-0148D29DFD86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>
                <a:latin typeface="Tahoma" pitchFamily="34" charset="0"/>
                <a:cs typeface="Tahoma" pitchFamily="34" charset="0"/>
              </a:rPr>
              <a:t>Example using Parameter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743200"/>
            <a:ext cx="4267200" cy="33956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#define SUM(x, y)(x+y)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int x=10;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int y=35;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printf("%d\n",SUM(x,y));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to Functions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827CD-EA2F-46B8-B31F-183A1E6606D6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14800"/>
          </a:xfrm>
        </p:spPr>
        <p:txBody>
          <a:bodyPr>
            <a:normAutofit lnSpcReduction="10000"/>
          </a:bodyPr>
          <a:lstStyle/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Pointer to function is the address of a function in the memory</a:t>
            </a:r>
          </a:p>
          <a:p>
            <a:pPr marL="434975" indent="-434975" eaLnBrk="1" hangingPunct="1">
              <a:lnSpc>
                <a:spcPct val="80000"/>
              </a:lnSpc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return_type (* pointer_name)(parameter);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(*compare)(int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note: </a:t>
            </a:r>
            <a:r>
              <a:rPr lang="id-ID" sz="2000" dirty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is pointer to function name, pointing to a function that return integer value which has 2 integer parameters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Note the difference: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compare 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Means: </a:t>
            </a:r>
            <a:r>
              <a:rPr lang="id-ID" sz="2000" dirty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is a function name with integer return value that has 2 integer parameters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to Functions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B9F4E-6A17-4CED-BF85-B1C0719C9620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533400"/>
          </a:xfrm>
        </p:spPr>
        <p:txBody>
          <a:bodyPr/>
          <a:lstStyle/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2362200"/>
            <a:ext cx="3048000" cy="411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function1(int a);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function2(int b);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int x;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int(*f)(int);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f=function1;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x=(*f)(3);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printf("x=%d\n",x);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f=function2;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x=(*f)(13);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printf("x=%d\n",x);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getch();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return(0);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5181600" y="2438400"/>
            <a:ext cx="2743200" cy="3216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function1(int a)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a++;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function2(int b)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b = b * b;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return b;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F2C1-D93C-42AB-9B14-AC26D1082E0D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Process is done before compilation.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Preprocessor directive started with symbol #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Preprocessor #define  also used for macro 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4876800" cy="17557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”namafile”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identifer </a:t>
            </a:r>
            <a:r>
              <a:rPr lang="id-ID" sz="180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replacement-text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PHI 3.14</a:t>
            </a:r>
          </a:p>
        </p:txBody>
      </p:sp>
      <p:sp>
        <p:nvSpPr>
          <p:cNvPr id="37895" name="AutoShape 5"/>
          <p:cNvSpPr>
            <a:spLocks/>
          </p:cNvSpPr>
          <p:nvPr/>
        </p:nvSpPr>
        <p:spPr bwMode="auto">
          <a:xfrm>
            <a:off x="6248400" y="3538537"/>
            <a:ext cx="228600" cy="1600200"/>
          </a:xfrm>
          <a:prstGeom prst="rightBrace">
            <a:avLst>
              <a:gd name="adj1" fmla="val 58333"/>
              <a:gd name="adj2" fmla="val 51389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553200" y="4038600"/>
            <a:ext cx="1676400" cy="642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Discussed at session 3-4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D2C1A-3B53-45D0-8031-073490A9253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7" name="Rectangle 2"/>
          <p:cNvSpPr txBox="1">
            <a:spLocks noChangeArrowheads="1"/>
          </p:cNvSpPr>
          <p:nvPr/>
        </p:nvSpPr>
        <p:spPr bwMode="auto">
          <a:xfrm>
            <a:off x="914400" y="2209800"/>
            <a:ext cx="3895725" cy="36512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36550" indent="-336550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Conditional Compilatio</a:t>
            </a:r>
            <a:r>
              <a:rPr lang="id-ID" sz="2000">
                <a:latin typeface="Interstate"/>
              </a:rPr>
              <a:t>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#if expression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#endif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1800" b="1">
              <a:latin typeface="Courier New" pitchFamily="49" charset="0"/>
            </a:endParaRP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OR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1800" b="1">
              <a:latin typeface="Courier New" pitchFamily="49" charset="0"/>
            </a:endParaRP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#if expression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#else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#endif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5181600" y="2514600"/>
            <a:ext cx="3505200" cy="2309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Preprocessor operator </a:t>
            </a: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defined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 :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defined( </a:t>
            </a:r>
            <a:r>
              <a:rPr lang="en-US" sz="1800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identifier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defined </a:t>
            </a:r>
            <a:r>
              <a:rPr lang="en-US" sz="1800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identifier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Return true (nonzero) if identifier has been defined and false (0) if not.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24471-9D18-45D5-93BE-B77873D65036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990600" y="2057400"/>
            <a:ext cx="4419600" cy="441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#define DEVC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for(i=1; i&lt;79; i++){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gotoxy(i,10); printf(" =&gt;");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#if defined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delay(60);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#else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sleep(60);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#endif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getch();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5410200" y="2590800"/>
            <a:ext cx="3505200" cy="2390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Dev-C does not have delay() as in Turbo C, but using sleep() instead.</a:t>
            </a:r>
          </a:p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write a code compliable to both compiler, then this preprocessor example can be used.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743200" y="5638800"/>
            <a:ext cx="4800600" cy="40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program is to be compiled inDev-C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F1CF7-FA35-40DB-848E-21D835178B3A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5" name="Rectangle 2"/>
          <p:cNvSpPr txBox="1">
            <a:spLocks noChangeArrowheads="1"/>
          </p:cNvSpPr>
          <p:nvPr/>
        </p:nvSpPr>
        <p:spPr bwMode="auto">
          <a:xfrm>
            <a:off x="914400" y="2057400"/>
            <a:ext cx="4419600" cy="441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#define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int </a:t>
            </a:r>
            <a:r>
              <a:rPr lang="en-US" sz="1600" b="1" dirty="0">
                <a:latin typeface="Courier New" pitchFamily="49" charset="0"/>
              </a:rPr>
              <a:t>i;</a:t>
            </a:r>
            <a:endParaRPr lang="id-ID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for(i=1; i&lt;79; i++){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gotoxy(i,10); printf(" =&gt;");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#if defined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delay(60);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#else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sleep(60);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#endif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getch();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4953000" cy="40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program is to be compiled in Turbo-C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C9456-5664-4455-B6BE-BF1EC4ED2A4D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Using &lt;malloc.h&gt; describe the following function!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void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*malloc (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size_t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i="1">
                <a:latin typeface="Tahoma" pitchFamily="34" charset="0"/>
                <a:cs typeface="Tahoma" pitchFamily="34" charset="0"/>
              </a:rPr>
              <a:t>size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void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*calloc (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size_t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i="1">
                <a:latin typeface="Tahoma" pitchFamily="34" charset="0"/>
                <a:cs typeface="Tahoma" pitchFamily="34" charset="0"/>
              </a:rPr>
              <a:t>num</a:t>
            </a:r>
            <a:r>
              <a:rPr lang="id-ID" b="1">
                <a:latin typeface="Tahoma" pitchFamily="34" charset="0"/>
                <a:cs typeface="Tahoma" pitchFamily="34" charset="0"/>
              </a:rPr>
              <a:t>,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size_t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i="1">
                <a:latin typeface="Tahoma" pitchFamily="34" charset="0"/>
                <a:cs typeface="Tahoma" pitchFamily="34" charset="0"/>
              </a:rPr>
              <a:t>size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void *realloc (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memblock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size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void free (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memblock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6600" lvl="1" indent="-2794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b="1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450"/>
              </a:spcBef>
              <a:buFontTx/>
              <a:buAutoNum type="arabicPeriod" startAt="2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(*ptr[3])(int)= {function1. function2, function3};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Describe the above code!</a:t>
            </a: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Static Keyword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228922-F8B2-487D-B013-360B822E393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 fontScale="92500" lnSpcReduction="10000"/>
          </a:bodyPr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Keyword static can be used as variable type, or return value type of a function</a:t>
            </a:r>
          </a:p>
          <a:p>
            <a:pPr marL="336550" indent="-336550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Static variable: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Allocated at program start and de-allocated at the end of a program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Default value = 0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Scope of static variable is inside a file where the variable is defined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static type variable_name;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static int x;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5593F-D61B-4083-A11C-B38D14F27904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3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Describe the following preprocessor directive: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1. #ifdef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    …</a:t>
            </a:r>
            <a:r>
              <a:rPr lang="en-US" sz="2000" b="1">
                <a:latin typeface="Courier New" pitchFamily="49" charset="0"/>
              </a:rPr>
              <a:t>…</a:t>
            </a:r>
            <a:endParaRPr lang="id-ID" sz="2000" b="1">
              <a:latin typeface="Courier New" pitchFamily="49" charset="0"/>
            </a:endParaRP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   #endif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2. #error 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3. #pragma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4. #line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5. #ifndef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     ……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Courier New" pitchFamily="49" charset="0"/>
              </a:rPr>
              <a:t>   #endif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b="1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6098F-030B-4BCF-81E1-AD953E5B3D0B}" type="slidenum">
              <a:rPr lang="en-US">
                <a:latin typeface="Tahoma" pitchFamily="34" charset="0"/>
                <a:cs typeface="Tahoma" pitchFamily="34" charset="0"/>
              </a:rPr>
              <a:pPr/>
              <a:t>41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4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C language provides the following predefined symbolic constant: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__LINE__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__FILE__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__DATE__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__TIME__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  		Describe each symbolic constant above!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5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Describe the pro-cons of using macro along with a function!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F4B77-927D-40E5-AF66-1B44849D1302}" type="slidenum">
              <a:rPr lang="en-US">
                <a:latin typeface="Tahoma" pitchFamily="34" charset="0"/>
                <a:cs typeface="Tahoma" pitchFamily="34" charset="0"/>
              </a:rPr>
              <a:pPr/>
              <a:t>42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151FF-B54E-4633-A98F-6BF6D318F1A5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2, 13 &amp; 14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 - Storage Classes: </a:t>
            </a:r>
            <a:r>
              <a:rPr lang="id-ID" dirty="0">
                <a:latin typeface="Tahoma" pitchFamily="34" charset="0"/>
                <a:cs typeface="Tahoma" pitchFamily="34" charset="0"/>
                <a:hlinkClick r:id="rId3"/>
              </a:rPr>
              <a:t>http://www.tutorialspoint.com/cprogramming/c_storage_classes.htm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 Programming - Dynamic Memory allocation: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http://www.exforsys.com/tutorials/c-language/dynamic-memory-allocation-in-c.html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D59F4-1426-4B1F-A235-B63C82013581}" type="slidenum">
              <a:rPr lang="en-US">
                <a:latin typeface="Tahoma" pitchFamily="34" charset="0"/>
                <a:cs typeface="Tahoma" pitchFamily="34" charset="0"/>
              </a:rPr>
              <a:pPr/>
              <a:t>44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Static Keyword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B163B-15D8-4B3B-9F40-10C62F0B39E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 of the static keyword: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static int i; //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Variable accessible only from this file</a:t>
            </a:r>
            <a:r>
              <a:rPr lang="id-ID" sz="180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static void func(); //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Function accessible only from this 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                    </a:t>
            </a:r>
            <a:r>
              <a:rPr lang="id-ID" sz="1800">
                <a:latin typeface="Courier New" pitchFamily="49" charset="0"/>
              </a:rPr>
              <a:t>//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 file</a:t>
            </a:r>
            <a:r>
              <a:rPr lang="id-ID" sz="180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int max_so_far( int curr ){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    static int biggest; //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Variable whose value is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                        //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retained between each function</a:t>
            </a:r>
            <a:r>
              <a:rPr lang="id-ID" sz="180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                        //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</a:rPr>
              <a:t>call</a:t>
            </a:r>
            <a:r>
              <a:rPr lang="id-ID" sz="180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    if( curr &gt; biggest ) biggest = curr;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    return biggest; 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</a:rPr>
              <a:t>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Static Variable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F2F78-5526-4532-A07F-81D672FD698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void print()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 static int count=0;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 printf("count=%d\n",count++);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for(i=0; i&lt;5;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for(i=0; i&lt;3;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5715000" y="3252788"/>
            <a:ext cx="1905000" cy="23098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0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1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3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4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5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7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3429000" y="4038600"/>
            <a:ext cx="22860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Register Variable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76ACC-A2F2-4E80-A483-DF75D145EB2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Objective: increase run time speed.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Defining a variable store in a register (if possible – register is limited). If rejected: automatic variable.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i="1">
                <a:latin typeface="Tahoma" pitchFamily="34" charset="0"/>
                <a:cs typeface="Tahoma" pitchFamily="34" charset="0"/>
              </a:rPr>
              <a:t>	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register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data_type variable_name;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			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register int x;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b="1" i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87C28-36AD-4959-86EB-192B269E39E8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a modular programming, a program is divided into modules. In C modules are implemented using function.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 module may consist of several functions. And save in a file.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function in a particular file wants to access a variable in other file, then use keyword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extern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	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extern </a:t>
            </a:r>
            <a:r>
              <a:rPr lang="id-ID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B83BC-8B60-4467-BA78-C150DDCB146D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2438400" cy="45720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143000" y="2722562"/>
            <a:ext cx="3276600" cy="23098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extern int x;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printf("%d\n",x);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676400" y="5694362"/>
            <a:ext cx="19812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: main.c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V="1">
            <a:off x="2667000" y="5072062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5257800" y="2798762"/>
            <a:ext cx="30480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x=12;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562600" y="3941762"/>
            <a:ext cx="19050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File: data.c</a:t>
            </a: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 flipV="1">
            <a:off x="6477000" y="3249612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 flipV="1">
            <a:off x="3657600" y="3173412"/>
            <a:ext cx="2133600" cy="92075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981</TotalTime>
  <Words>2847</Words>
  <Application>Microsoft Office PowerPoint</Application>
  <PresentationFormat>On-screen Show (4:3)</PresentationFormat>
  <Paragraphs>662</Paragraphs>
  <Slides>44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Interstate</vt:lpstr>
      <vt:lpstr>Open Sans</vt:lpstr>
      <vt:lpstr>Tahoma</vt:lpstr>
      <vt:lpstr>TemplateBM</vt:lpstr>
      <vt:lpstr>Memory Allocation</vt:lpstr>
      <vt:lpstr>Learning Outcomes</vt:lpstr>
      <vt:lpstr>Sub Topics</vt:lpstr>
      <vt:lpstr>Static Keyword</vt:lpstr>
      <vt:lpstr>Static Keyword</vt:lpstr>
      <vt:lpstr>Static Variable</vt:lpstr>
      <vt:lpstr>Register Variable</vt:lpstr>
      <vt:lpstr>External Variable</vt:lpstr>
      <vt:lpstr>External Variable</vt:lpstr>
      <vt:lpstr>External Variable</vt:lpstr>
      <vt:lpstr>Void * Data Type</vt:lpstr>
      <vt:lpstr>Void * Data Type</vt:lpstr>
      <vt:lpstr>Const Char *</vt:lpstr>
      <vt:lpstr>Command Line Argument</vt:lpstr>
      <vt:lpstr>Command Line Argument</vt:lpstr>
      <vt:lpstr>Command Execution</vt:lpstr>
      <vt:lpstr>Memory Allocation</vt:lpstr>
      <vt:lpstr>Memory Allocation</vt:lpstr>
      <vt:lpstr>Static Memory Allocation</vt:lpstr>
      <vt:lpstr>Dynamic Memory Allocation</vt:lpstr>
      <vt:lpstr>Dynamic Memory Allocation</vt:lpstr>
      <vt:lpstr>Dynamic Memory Allocation</vt:lpstr>
      <vt:lpstr>Dynamic Memory Allocation</vt:lpstr>
      <vt:lpstr>Integer Memory Allocation</vt:lpstr>
      <vt:lpstr>Array Memory Allocation</vt:lpstr>
      <vt:lpstr>Array Dynamic Memory Allocation</vt:lpstr>
      <vt:lpstr>Array Dynamic Memory Allocation</vt:lpstr>
      <vt:lpstr>Array of Pointer of Dynamic Structure</vt:lpstr>
      <vt:lpstr>Array of Pointer of Dynamic Structure</vt:lpstr>
      <vt:lpstr>Pointer of Array of Dynamic Structure</vt:lpstr>
      <vt:lpstr>Macro</vt:lpstr>
      <vt:lpstr>Macro</vt:lpstr>
      <vt:lpstr>Pointer to Functions</vt:lpstr>
      <vt:lpstr>Pointer to Functions</vt:lpstr>
      <vt:lpstr>C Preprocessor Directive</vt:lpstr>
      <vt:lpstr>C Preprocessor Directive</vt:lpstr>
      <vt:lpstr>C Preprocessor Directive</vt:lpstr>
      <vt:lpstr>C Preprocessor Directive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115</cp:revision>
  <dcterms:created xsi:type="dcterms:W3CDTF">2009-07-15T08:07:45Z</dcterms:created>
  <dcterms:modified xsi:type="dcterms:W3CDTF">2019-07-22T10:32:14Z</dcterms:modified>
</cp:coreProperties>
</file>