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42"/>
  </p:notesMasterIdLst>
  <p:handoutMasterIdLst>
    <p:handoutMasterId r:id="rId43"/>
  </p:handoutMasterIdLst>
  <p:sldIdLst>
    <p:sldId id="377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>
      <p:cViewPr varScale="1">
        <p:scale>
          <a:sx n="64" d="100"/>
          <a:sy n="64" d="100"/>
        </p:scale>
        <p:origin x="4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F1226E-072D-4521-86F5-E7AF00E0D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7F95052-FA05-4352-871A-7237DE533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9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AADE5A-BE05-4251-AF5F-6273E74F7F38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14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AB14C-4904-4806-AE62-07326694DA24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20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B9587A-3AEF-480A-AA10-FA7D7D77804E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1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D3EAF-8569-4D30-9DC7-7468ED1C26BF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10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480E41-5D66-4F86-B496-DAD362E5F3C6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36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0AA64-6D6D-4036-9BB7-78E6182CEEBC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1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DE9CA1-BC8B-4270-92E3-78A81B153AB4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17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8EC86-4C50-46BF-A3FC-183AF7C10162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0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976DDB-C01A-4173-B686-229DC54E26DE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50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E9F7F-D0FD-43D0-A8BD-8F84370877BE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2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3F59F-D157-4CB7-9C47-8E2584A19457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6BD08-62BC-407F-8539-8F63057CE52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50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C8F509-6B14-418A-8438-FC304303ED6A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80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39F871-EBFC-4C35-BE87-136B9E8A3396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2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1FBEB-A500-4B46-9D29-054C37861483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05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060FC0-A641-4BB8-A6DA-DBDEAC325281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7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B17BE3-6F7B-4951-911C-A534F5FE761A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06B2A-3A61-4EC3-BE57-4E602E99EABD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9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9CE47-CCF0-4D57-8BCD-A69F4DA66720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792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51DAE-E8DC-4E4D-B97E-340C3E06A0A2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21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AEB95-DDEE-42AD-A329-C0A496363C0A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C9E2C-CCAA-4FDB-BEA0-42FD6231B38D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82397-2712-4D2A-92FA-F125AAFE05B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3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49420-321D-4AB6-8E7F-28DA76CB3A8F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7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60A46-043C-4A6C-BA5E-31E438EBB499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51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AD0BA-EBCA-4A3F-A6C5-97E341C962F7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24768-C9DA-442D-AF85-4373AEA6669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3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EBB76-3BC4-4E4B-9609-7B7689844E47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2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4E09CD-40F9-4BE1-B8C3-FE28402904B1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4EEE3F-3E53-4D88-B33D-6E9FBE3544B7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6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54AD8-9AF8-46DF-A5A4-19B3F2F0EC7D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6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640BB6-0C55-4DE6-BCC1-A26C1DE7761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1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81CFA36D-F4F8-4189-AB7B-D2B1141A5243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846D7BCC-DE72-418D-B33A-40EFF93762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038F3C4C-5238-45DD-8A3D-F564E9459C4E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ECBBEF8B-80EB-408B-904A-C233EBFB3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12D63D-A5A4-4346-A7E1-A0058B5B3E84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77D1A-8657-45A1-86DC-DA152825B8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7BE963-0F98-4C63-8E28-01F1A095B57B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ED6B7E-DF4B-476D-A4E1-FB9A242F7E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26ABA8-DFB9-4A8B-8023-E4E6232BA113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618CA-758F-4EB0-AE67-EC6DC5D2AB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8F3C4C-5238-45DD-8A3D-F564E9459C4E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CBBEF8B-80EB-408B-904A-C233EBFB3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07.ht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30575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Program Control: Repetition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2912" y="1655762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201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155167-EA24-45DF-B16A-7EBAA8B71B38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</a:rPr>
              <a:t>	Calculating average of monthly expenses: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</a:rPr>
              <a:t>Week	Expenses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</a:rPr>
              <a:t>	1	</a:t>
            </a:r>
            <a:r>
              <a:rPr lang="id-ID" sz="2000">
                <a:latin typeface="Tahoma" pitchFamily="34" charset="0"/>
                <a:cs typeface="Tahoma" pitchFamily="34" charset="0"/>
              </a:rPr>
              <a:t>Rp. 32.000,-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</a:rPr>
              <a:t>	2	Rp. 29.000,-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</a:rPr>
              <a:t>	3	Rp. 33.000,-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</a:rPr>
              <a:t>	4	Rp. 24.000,-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Algorithm :</a:t>
            </a:r>
          </a:p>
          <a:p>
            <a:pPr lvl="1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1. Create and empty total</a:t>
            </a:r>
          </a:p>
          <a:p>
            <a:pPr lvl="1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2. Read from keyboard and save to data</a:t>
            </a:r>
          </a:p>
          <a:p>
            <a:pPr lvl="1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3. Add data to total</a:t>
            </a:r>
          </a:p>
          <a:p>
            <a:pPr lvl="1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4. Repeat 2 and 3 four times</a:t>
            </a:r>
          </a:p>
          <a:p>
            <a:pPr lvl="1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5. Average = total / 4</a:t>
            </a:r>
          </a:p>
          <a:p>
            <a:pPr>
              <a:lnSpc>
                <a:spcPct val="90000"/>
              </a:lnSpc>
            </a:pP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BBDD65-2193-4757-83E3-029138929A15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37215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(Calculating average of monthly expenses)</a:t>
            </a: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2057400" y="2514600"/>
            <a:ext cx="5334000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/*----------------------------------*/</a:t>
            </a:r>
          </a:p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/* Program Averaging 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/*----------------------------------*/</a:t>
            </a:r>
            <a:endParaRPr lang="id-ID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float data, total, average; 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total = 0.0;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for( x = 1; x &lt;= 4; x++)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printf(“ Data week-%d :”,x);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scanf(“%f”,&amp;data);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total = total + data;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average = total / 4;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printf(“Average = Rp %8.2f\n”,average);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return(0);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2066F2-376E-4A93-8FC8-5A47412A9980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Infinite Loop</a:t>
            </a:r>
          </a:p>
          <a:p>
            <a:pPr marL="682625" lvl="1" indent="-6350"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Loop with no stop condition can use “for-loop” by removing all parameters (exp1, exp2, exp3). To end the loop use </a:t>
            </a:r>
            <a:r>
              <a:rPr lang="en-US" sz="2400" b="1">
                <a:latin typeface="Tahoma" pitchFamily="34" charset="0"/>
                <a:cs typeface="Tahoma" pitchFamily="34" charset="0"/>
              </a:rPr>
              <a:t>break</a:t>
            </a:r>
            <a:r>
              <a:rPr lang="en-US" sz="2400">
                <a:latin typeface="Tahoma" pitchFamily="34" charset="0"/>
                <a:cs typeface="Tahoma" pitchFamily="34" charset="0"/>
              </a:rPr>
              <a:t>.</a:t>
            </a:r>
          </a:p>
          <a:p>
            <a:endParaRPr lang="en-US">
              <a:latin typeface="Tahoma" pitchFamily="34" charset="0"/>
              <a:cs typeface="Tahoma" pitchFamily="34" charset="0"/>
            </a:endParaRPr>
          </a:p>
          <a:p>
            <a:r>
              <a:rPr lang="en-US" b="1">
                <a:latin typeface="Tahoma" pitchFamily="34" charset="0"/>
                <a:cs typeface="Tahoma" pitchFamily="34" charset="0"/>
              </a:rPr>
              <a:t>Nested Loop</a:t>
            </a:r>
          </a:p>
          <a:p>
            <a:pPr marL="682625" lvl="1" indent="-6350"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Loop in a loop. The repetition operation will start from the inner side loop.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5906BC-6498-43CA-89FB-86191A8E62AC}" type="slidenum">
              <a:rPr lang="id-ID">
                <a:latin typeface="Tahoma" pitchFamily="34" charset="0"/>
                <a:cs typeface="Tahoma" pitchFamily="34" charset="0"/>
              </a:rPr>
              <a:pPr/>
              <a:t>13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304800" y="4800600"/>
            <a:ext cx="5257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id-ID" sz="180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for (int x=1;x&lt;=5;x++)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(int y=5; y&gt;=1; y--)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printf(”%d %d ”,x,y);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5791200" y="4876800"/>
            <a:ext cx="3200400" cy="784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800" b="1">
                <a:latin typeface="Tahoma" pitchFamily="34" charset="0"/>
                <a:cs typeface="Tahoma" pitchFamily="34" charset="0"/>
              </a:rPr>
              <a:t>Output :</a:t>
            </a:r>
          </a:p>
          <a:p>
            <a:pPr>
              <a:spcBef>
                <a:spcPct val="50000"/>
              </a:spcBef>
            </a:pPr>
            <a:r>
              <a:rPr lang="id-ID" sz="1800" b="1">
                <a:latin typeface="Tahoma" pitchFamily="34" charset="0"/>
                <a:cs typeface="Tahoma" pitchFamily="34" charset="0"/>
              </a:rPr>
              <a:t>1 5 1 4 1 3 .. 2 5 2 4 .. 5 1</a:t>
            </a: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3962400" y="2209800"/>
            <a:ext cx="5029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int x, y;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for (x=1;x&lt;=5;x++)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(y=5; y&gt;=1; y--)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printf(”%d %d ”,x,y);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1219200" y="2209800"/>
            <a:ext cx="14478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1800" b="1" dirty="0">
                <a:latin typeface="Tahoma" pitchFamily="34" charset="0"/>
                <a:cs typeface="Tahoma" pitchFamily="34" charset="0"/>
              </a:rPr>
              <a:t> C</a:t>
            </a:r>
          </a:p>
        </p:txBody>
      </p:sp>
      <p:sp>
        <p:nvSpPr>
          <p:cNvPr id="15369" name="Text Box 7"/>
          <p:cNvSpPr txBox="1">
            <a:spLocks noChangeArrowheads="1"/>
          </p:cNvSpPr>
          <p:nvPr/>
        </p:nvSpPr>
        <p:spPr bwMode="auto">
          <a:xfrm>
            <a:off x="1524000" y="3505200"/>
            <a:ext cx="16002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1800" b="1" dirty="0">
                <a:latin typeface="Tahoma" pitchFamily="34" charset="0"/>
                <a:cs typeface="Tahoma" pitchFamily="34" charset="0"/>
              </a:rPr>
              <a:t>C++ </a:t>
            </a: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362200" y="38862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71" name="Line 9"/>
          <p:cNvSpPr>
            <a:spLocks noChangeShapeType="1"/>
          </p:cNvSpPr>
          <p:nvPr/>
        </p:nvSpPr>
        <p:spPr bwMode="auto">
          <a:xfrm>
            <a:off x="2743200" y="23622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5791200" y="4267200"/>
            <a:ext cx="2438400" cy="40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sz="2000" b="1">
                <a:latin typeface="Tahoma" pitchFamily="34" charset="0"/>
                <a:cs typeface="Tahoma" pitchFamily="34" charset="0"/>
              </a:rPr>
              <a:t>NESTED LOOP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34CAC3-7199-45A3-96C6-F3CFD4F28506}" type="slidenum">
              <a:rPr lang="id-ID">
                <a:latin typeface="Tahoma" pitchFamily="34" charset="0"/>
                <a:cs typeface="Tahoma" pitchFamily="34" charset="0"/>
              </a:rPr>
              <a:pPr/>
              <a:t>14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dirty="0">
                <a:latin typeface="Tahoma" pitchFamily="34" charset="0"/>
                <a:cs typeface="Tahoma" pitchFamily="34" charset="0"/>
              </a:rPr>
              <a:t>(Truth Table)</a:t>
            </a:r>
            <a:endParaRPr lang="id-ID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85800" y="2667000"/>
            <a:ext cx="83820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/*-----------------------------------</a:t>
            </a:r>
          </a:p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Program: the truth table;</a:t>
            </a:r>
          </a:p>
          <a:p>
            <a:r>
              <a:rPr lang="id-ID" sz="1400" b="1" i="1" dirty="0">
                <a:latin typeface="Courier New" pitchFamily="49" charset="0"/>
                <a:cs typeface="Courier New" pitchFamily="49" charset="0"/>
              </a:rPr>
              <a:t>------------------------------------*/</a:t>
            </a:r>
            <a:endParaRPr lang="id-ID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int P,Q;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printf(“==============================\n”);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printf(“P  Q   P or Q   P and Q   Not P  P xor Q\n”);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printf(“==============================\n”);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for(P=1; P&gt;=0; P--) 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for(Q = 1; Q&gt;=0; Q--)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printf(“%4d %4d %4d %4d %4d %4d\n”, P, Q, P||Q, P&amp;&amp;Q, !P, P^Q 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printf(“==============================\n”);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Tahoma" pitchFamily="34" charset="0"/>
                <a:cs typeface="Tahoma" pitchFamily="34" charset="0"/>
              </a:rPr>
              <a:t>Repetition: </a:t>
            </a:r>
            <a:r>
              <a:rPr lang="en-US" b="1">
                <a:latin typeface="Tahoma" pitchFamily="34" charset="0"/>
                <a:cs typeface="Tahoma" pitchFamily="34" charset="0"/>
              </a:rPr>
              <a:t>WHILE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9F1F66-8353-40C6-B41A-64EAEC434486}" type="slidenum">
              <a:rPr lang="id-ID">
                <a:latin typeface="Tahoma" pitchFamily="34" charset="0"/>
                <a:cs typeface="Tahoma" pitchFamily="34" charset="0"/>
              </a:rPr>
              <a:pPr/>
              <a:t>15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Syntax :</a:t>
            </a:r>
            <a:endParaRPr lang="en-US" b="1" i="1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i="1">
                <a:latin typeface="Tahoma" pitchFamily="34" charset="0"/>
                <a:cs typeface="Tahoma" pitchFamily="34" charset="0"/>
              </a:rPr>
              <a:t>while (exp) statements;</a:t>
            </a:r>
          </a:p>
          <a:p>
            <a:pPr lvl="2"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or:</a:t>
            </a:r>
          </a:p>
          <a:p>
            <a:pPr lvl="2">
              <a:buFontTx/>
              <a:buNone/>
            </a:pPr>
            <a:r>
              <a:rPr lang="en-US" i="1">
                <a:latin typeface="Tahoma" pitchFamily="34" charset="0"/>
                <a:cs typeface="Tahoma" pitchFamily="34" charset="0"/>
              </a:rPr>
              <a:t>while(exp){</a:t>
            </a:r>
          </a:p>
          <a:p>
            <a:pPr lvl="2">
              <a:buFontTx/>
              <a:buNone/>
            </a:pPr>
            <a:r>
              <a:rPr lang="en-US" i="1">
                <a:latin typeface="Tahoma" pitchFamily="34" charset="0"/>
                <a:cs typeface="Tahoma" pitchFamily="34" charset="0"/>
              </a:rPr>
              <a:t>	statement1;</a:t>
            </a:r>
          </a:p>
          <a:p>
            <a:pPr lvl="2">
              <a:buFontTx/>
              <a:buNone/>
            </a:pPr>
            <a:r>
              <a:rPr lang="en-US" i="1">
                <a:latin typeface="Tahoma" pitchFamily="34" charset="0"/>
                <a:cs typeface="Tahoma" pitchFamily="34" charset="0"/>
              </a:rPr>
              <a:t>	statement2;</a:t>
            </a:r>
          </a:p>
          <a:p>
            <a:pPr lvl="2">
              <a:buFontTx/>
              <a:buNone/>
            </a:pPr>
            <a:r>
              <a:rPr lang="en-US" i="1">
                <a:latin typeface="Tahoma" pitchFamily="34" charset="0"/>
                <a:cs typeface="Tahoma" pitchFamily="34" charset="0"/>
              </a:rPr>
              <a:t>   …..</a:t>
            </a:r>
          </a:p>
          <a:p>
            <a:pPr lvl="2">
              <a:buFontTx/>
              <a:buNone/>
            </a:pPr>
            <a:r>
              <a:rPr lang="en-US" i="1"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3962400" y="3886200"/>
            <a:ext cx="4724400" cy="184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2713" lvl="2"/>
            <a:r>
              <a:rPr lang="id-ID" sz="2000" b="1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int counter = 1; 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while ( counter &lt;= 10 ) { 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	printf( "%d\n", counter );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   	++counter;</a:t>
            </a:r>
          </a:p>
          <a:p>
            <a:pPr marL="112713" lvl="2"/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Repetition: WHILE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D03B1F-F2BF-44E9-B402-DFC2027F3214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00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WHILE </a:t>
            </a:r>
            <a:r>
              <a:rPr lang="en-US" sz="2000">
                <a:latin typeface="Tahoma" pitchFamily="34" charset="0"/>
                <a:cs typeface="Tahoma" pitchFamily="34" charset="0"/>
              </a:rPr>
              <a:t>Statement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8438" name="Group 4"/>
          <p:cNvGrpSpPr>
            <a:grpSpLocks/>
          </p:cNvGrpSpPr>
          <p:nvPr/>
        </p:nvGrpSpPr>
        <p:grpSpPr bwMode="auto">
          <a:xfrm>
            <a:off x="2590800" y="2590800"/>
            <a:ext cx="4813300" cy="3505200"/>
            <a:chOff x="1536" y="1152"/>
            <a:chExt cx="3704" cy="2688"/>
          </a:xfrm>
        </p:grpSpPr>
        <p:sp>
          <p:nvSpPr>
            <p:cNvPr id="18439" name="Freeform 5"/>
            <p:cNvSpPr>
              <a:spLocks/>
            </p:cNvSpPr>
            <p:nvPr/>
          </p:nvSpPr>
          <p:spPr bwMode="auto">
            <a:xfrm>
              <a:off x="2576" y="1288"/>
              <a:ext cx="48" cy="130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2488" y="115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1" name="Rectangle 7"/>
            <p:cNvSpPr>
              <a:spLocks noChangeArrowheads="1"/>
            </p:cNvSpPr>
            <p:nvPr/>
          </p:nvSpPr>
          <p:spPr bwMode="auto">
            <a:xfrm>
              <a:off x="3648" y="2976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8442" name="Freeform 8"/>
            <p:cNvSpPr>
              <a:spLocks/>
            </p:cNvSpPr>
            <p:nvPr/>
          </p:nvSpPr>
          <p:spPr bwMode="auto">
            <a:xfrm>
              <a:off x="2576" y="3160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3" name="Oval 9"/>
            <p:cNvSpPr>
              <a:spLocks noChangeArrowheads="1"/>
            </p:cNvSpPr>
            <p:nvPr/>
          </p:nvSpPr>
          <p:spPr bwMode="auto">
            <a:xfrm>
              <a:off x="2488" y="37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4" name="Rectangle 10"/>
            <p:cNvSpPr>
              <a:spLocks noChangeArrowheads="1"/>
            </p:cNvSpPr>
            <p:nvPr/>
          </p:nvSpPr>
          <p:spPr bwMode="auto">
            <a:xfrm>
              <a:off x="2640" y="3264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8445" name="Freeform 11"/>
            <p:cNvSpPr>
              <a:spLocks/>
            </p:cNvSpPr>
            <p:nvPr/>
          </p:nvSpPr>
          <p:spPr bwMode="auto">
            <a:xfrm>
              <a:off x="3608" y="287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6" name="Freeform 12"/>
            <p:cNvSpPr>
              <a:spLocks/>
            </p:cNvSpPr>
            <p:nvPr/>
          </p:nvSpPr>
          <p:spPr bwMode="auto">
            <a:xfrm>
              <a:off x="4304" y="1576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447" name="Freeform 13"/>
            <p:cNvSpPr>
              <a:spLocks/>
            </p:cNvSpPr>
            <p:nvPr/>
          </p:nvSpPr>
          <p:spPr bwMode="auto">
            <a:xfrm>
              <a:off x="2576" y="1584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8448" name="Group 14"/>
            <p:cNvGrpSpPr>
              <a:grpSpLocks/>
            </p:cNvGrpSpPr>
            <p:nvPr/>
          </p:nvGrpSpPr>
          <p:grpSpPr bwMode="auto">
            <a:xfrm>
              <a:off x="3336" y="2136"/>
              <a:ext cx="1904" cy="232"/>
              <a:chOff x="0" y="0"/>
              <a:chExt cx="20000" cy="20000"/>
            </a:xfrm>
          </p:grpSpPr>
          <p:sp>
            <p:nvSpPr>
              <p:cNvPr id="18452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8453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8449" name="Group 17"/>
            <p:cNvGrpSpPr>
              <a:grpSpLocks/>
            </p:cNvGrpSpPr>
            <p:nvPr/>
          </p:nvGrpSpPr>
          <p:grpSpPr bwMode="auto">
            <a:xfrm>
              <a:off x="1536" y="2592"/>
              <a:ext cx="2077" cy="560"/>
              <a:chOff x="0" y="0"/>
              <a:chExt cx="20000" cy="20000"/>
            </a:xfrm>
          </p:grpSpPr>
          <p:sp>
            <p:nvSpPr>
              <p:cNvPr id="18450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8451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</p:grp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Repetition: WHILE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83FBC0-6286-41FD-96A8-2F988D8032A3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lvl="2" indent="0">
              <a:buFontTx/>
              <a:buNone/>
            </a:pPr>
            <a:r>
              <a:rPr lang="en-US" b="1" i="1">
                <a:latin typeface="Tahoma" pitchFamily="34" charset="0"/>
                <a:cs typeface="Tahoma" pitchFamily="34" charset="0"/>
              </a:rPr>
              <a:t>while (exp) statements;</a:t>
            </a:r>
          </a:p>
          <a:p>
            <a:endParaRPr lang="en-US" b="1" i="1">
              <a:latin typeface="Tahoma" pitchFamily="34" charset="0"/>
              <a:cs typeface="Tahoma" pitchFamily="34" charset="0"/>
            </a:endParaRPr>
          </a:p>
          <a:p>
            <a:r>
              <a:rPr lang="en-US" b="1" i="1">
                <a:latin typeface="Tahoma" pitchFamily="34" charset="0"/>
                <a:cs typeface="Tahoma" pitchFamily="34" charset="0"/>
              </a:rPr>
              <a:t>exp</a:t>
            </a:r>
            <a:r>
              <a:rPr lang="en-US" i="1">
                <a:latin typeface="Tahoma" pitchFamily="34" charset="0"/>
                <a:cs typeface="Tahoma" pitchFamily="34" charset="0"/>
              </a:rPr>
              <a:t> </a:t>
            </a:r>
            <a:r>
              <a:rPr lang="en-US">
                <a:latin typeface="Tahoma" pitchFamily="34" charset="0"/>
                <a:cs typeface="Tahoma" pitchFamily="34" charset="0"/>
              </a:rPr>
              <a:t>is Boolean expression. It will result in true (not zero) or false (equal to zero).</a:t>
            </a:r>
          </a:p>
          <a:p>
            <a:r>
              <a:rPr lang="en-US">
                <a:latin typeface="Tahoma" pitchFamily="34" charset="0"/>
                <a:cs typeface="Tahoma" pitchFamily="34" charset="0"/>
              </a:rPr>
              <a:t>Statement will be executed while the </a:t>
            </a:r>
            <a:r>
              <a:rPr lang="en-US" b="1" i="1">
                <a:latin typeface="Tahoma" pitchFamily="34" charset="0"/>
                <a:cs typeface="Tahoma" pitchFamily="34" charset="0"/>
              </a:rPr>
              <a:t>exp</a:t>
            </a:r>
            <a:r>
              <a:rPr lang="en-US">
                <a:latin typeface="Tahoma" pitchFamily="34" charset="0"/>
                <a:cs typeface="Tahoma" pitchFamily="34" charset="0"/>
              </a:rPr>
              <a:t> is not equal to zero.</a:t>
            </a:r>
          </a:p>
          <a:p>
            <a:r>
              <a:rPr lang="en-US" b="1" i="1">
                <a:latin typeface="Tahoma" pitchFamily="34" charset="0"/>
                <a:cs typeface="Tahoma" pitchFamily="34" charset="0"/>
              </a:rPr>
              <a:t>exp</a:t>
            </a:r>
            <a:r>
              <a:rPr lang="en-US">
                <a:latin typeface="Tahoma" pitchFamily="34" charset="0"/>
                <a:cs typeface="Tahoma" pitchFamily="34" charset="0"/>
              </a:rPr>
              <a:t> evaluation is done before the statements executed.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Repetition: WHILE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07A78A-9B0C-4EE5-B1D3-547F39C013D7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927100" lvl="1" indent="-469900">
              <a:buFontTx/>
              <a:buNone/>
            </a:pPr>
            <a:endParaRPr lang="en-US" b="1" dirty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927100" lvl="1" indent="-469900">
              <a:buFontTx/>
              <a:buNone/>
            </a:pPr>
            <a:r>
              <a:rPr lang="en-US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while(product &lt;= 1000) product = 2*product;</a:t>
            </a:r>
            <a:endParaRPr lang="en-GB" b="1" dirty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287338" lvl="2" indent="0">
              <a:buFontTx/>
              <a:buNone/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81200" y="3505200"/>
            <a:ext cx="5334000" cy="2057400"/>
            <a:chOff x="1981200" y="3505200"/>
            <a:chExt cx="5334000" cy="2057400"/>
          </a:xfrm>
        </p:grpSpPr>
        <p:sp>
          <p:nvSpPr>
            <p:cNvPr id="20486" name="AutoShape 4"/>
            <p:cNvSpPr>
              <a:spLocks noChangeArrowheads="1"/>
            </p:cNvSpPr>
            <p:nvPr/>
          </p:nvSpPr>
          <p:spPr bwMode="auto">
            <a:xfrm>
              <a:off x="1981200" y="4038600"/>
              <a:ext cx="2362200" cy="9144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ahoma" pitchFamily="34" charset="0"/>
                  <a:cs typeface="Tahoma" pitchFamily="34" charset="0"/>
                </a:rPr>
                <a:t>product &lt;= 1000</a:t>
              </a:r>
              <a:endParaRPr lang="en-GB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487" name="Line 5"/>
            <p:cNvSpPr>
              <a:spLocks noChangeShapeType="1"/>
            </p:cNvSpPr>
            <p:nvPr/>
          </p:nvSpPr>
          <p:spPr bwMode="auto">
            <a:xfrm>
              <a:off x="3200400" y="3505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88" name="AutoShape 6"/>
            <p:cNvSpPr>
              <a:spLocks noChangeArrowheads="1"/>
            </p:cNvSpPr>
            <p:nvPr/>
          </p:nvSpPr>
          <p:spPr bwMode="auto">
            <a:xfrm>
              <a:off x="5105400" y="4191000"/>
              <a:ext cx="2209800" cy="53340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ahoma" pitchFamily="34" charset="0"/>
                  <a:cs typeface="Tahoma" pitchFamily="34" charset="0"/>
                </a:rPr>
                <a:t>product=2*product;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489" name="Line 7"/>
            <p:cNvSpPr>
              <a:spLocks noChangeShapeType="1"/>
            </p:cNvSpPr>
            <p:nvPr/>
          </p:nvSpPr>
          <p:spPr bwMode="auto">
            <a:xfrm>
              <a:off x="4343400" y="4495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0" name="Line 8"/>
            <p:cNvSpPr>
              <a:spLocks noChangeShapeType="1"/>
            </p:cNvSpPr>
            <p:nvPr/>
          </p:nvSpPr>
          <p:spPr bwMode="auto">
            <a:xfrm flipV="1">
              <a:off x="6172200" y="37338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 flipH="1">
              <a:off x="3276600" y="3733800"/>
              <a:ext cx="2895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3200400" y="49530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493" name="Text Box 11"/>
            <p:cNvSpPr txBox="1">
              <a:spLocks noChangeArrowheads="1"/>
            </p:cNvSpPr>
            <p:nvPr/>
          </p:nvSpPr>
          <p:spPr bwMode="auto">
            <a:xfrm>
              <a:off x="3200400" y="4967288"/>
              <a:ext cx="83820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  <a:cs typeface="Tahoma" pitchFamily="34" charset="0"/>
                </a:rPr>
                <a:t>False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494" name="Text Box 12"/>
            <p:cNvSpPr txBox="1">
              <a:spLocks noChangeArrowheads="1"/>
            </p:cNvSpPr>
            <p:nvPr/>
          </p:nvSpPr>
          <p:spPr bwMode="auto">
            <a:xfrm>
              <a:off x="4191000" y="4114800"/>
              <a:ext cx="762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  <a:cs typeface="Tahoma" pitchFamily="34" charset="0"/>
                </a:rPr>
                <a:t>True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Repetition: WHILE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D41ECD-6F08-4403-8A21-DEF331FD47DB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914400" y="3670300"/>
            <a:ext cx="37338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void main()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int x;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for(</a:t>
            </a:r>
            <a:r>
              <a:rPr lang="id-ID" sz="1400" b="1">
                <a:solidFill>
                  <a:srgbClr val="33CC33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x = 1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;  </a:t>
            </a:r>
            <a:r>
              <a:rPr lang="id-ID" sz="1400" b="1">
                <a:solidFill>
                  <a:srgbClr val="FF33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 &lt;= 10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;  </a:t>
            </a:r>
            <a:r>
              <a:rPr lang="id-ID" sz="1400" b="1">
                <a:solidFill>
                  <a:srgbClr val="3333CC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x++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)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printf( "%d\n", x 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4800600" y="3670300"/>
            <a:ext cx="35052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void main()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</a:t>
            </a:r>
            <a:r>
              <a:rPr lang="id-ID" sz="1400" b="1">
                <a:solidFill>
                  <a:srgbClr val="33CC33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x = 1;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while (</a:t>
            </a:r>
            <a:r>
              <a:rPr lang="id-ID" sz="1400" b="1">
                <a:solidFill>
                  <a:srgbClr val="FF33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x&lt;=10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printf( "%d\n", x 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</a:t>
            </a:r>
            <a:r>
              <a:rPr lang="id-ID" sz="1400" b="1">
                <a:solidFill>
                  <a:srgbClr val="3333CC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x++;</a:t>
            </a:r>
          </a:p>
          <a:p>
            <a:r>
              <a:rPr lang="id-ID" sz="1400" b="1">
                <a:solidFill>
                  <a:srgbClr val="3333CC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}</a:t>
            </a:r>
            <a:endParaRPr lang="id-ID" sz="14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886200" y="2374900"/>
            <a:ext cx="381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These code are analogous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H="1">
            <a:off x="3276600" y="2755900"/>
            <a:ext cx="2362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id-ID"/>
          </a:p>
        </p:txBody>
      </p:sp>
      <p:sp>
        <p:nvSpPr>
          <p:cNvPr id="21514" name="Line 8"/>
          <p:cNvSpPr>
            <a:spLocks noChangeShapeType="1"/>
          </p:cNvSpPr>
          <p:nvPr/>
        </p:nvSpPr>
        <p:spPr bwMode="auto">
          <a:xfrm>
            <a:off x="5715000" y="2755900"/>
            <a:ext cx="838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id-ID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0BCD31-7DD1-4104-A6EE-C79DB9DC2778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>
                <a:latin typeface="Tahoma" pitchFamily="34" charset="0"/>
                <a:cs typeface="Tahoma" pitchFamily="34" charset="0"/>
              </a:rPr>
              <a:t>Demonstrate usage of repetition/looping control operation in C programming language (LO2 &amp; 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Repetition: DO-WHILE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5908A-41FE-4882-B96B-58FE41BA3F73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Syntax :</a:t>
            </a:r>
            <a:endParaRPr lang="en-US" b="1" i="1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i="1">
                <a:latin typeface="Tahoma" pitchFamily="34" charset="0"/>
                <a:cs typeface="Tahoma" pitchFamily="34" charset="0"/>
              </a:rPr>
              <a:t>do{</a:t>
            </a:r>
          </a:p>
          <a:p>
            <a:pPr lvl="2">
              <a:buFontTx/>
              <a:buNone/>
            </a:pPr>
            <a:r>
              <a:rPr lang="en-US" i="1">
                <a:latin typeface="Tahoma" pitchFamily="34" charset="0"/>
                <a:cs typeface="Tahoma" pitchFamily="34" charset="0"/>
              </a:rPr>
              <a:t>    &lt; statements &gt;;</a:t>
            </a:r>
          </a:p>
          <a:p>
            <a:pPr lvl="2">
              <a:buFontTx/>
              <a:buNone/>
            </a:pPr>
            <a:r>
              <a:rPr lang="en-US" i="1">
                <a:latin typeface="Tahoma" pitchFamily="34" charset="0"/>
                <a:cs typeface="Tahoma" pitchFamily="34" charset="0"/>
              </a:rPr>
              <a:t>} while(exp);</a:t>
            </a:r>
          </a:p>
          <a:p>
            <a:endParaRPr lang="en-US">
              <a:latin typeface="Tahoma" pitchFamily="34" charset="0"/>
              <a:cs typeface="Tahoma" pitchFamily="34" charset="0"/>
            </a:endParaRPr>
          </a:p>
          <a:p>
            <a:r>
              <a:rPr lang="en-US">
                <a:latin typeface="Tahoma" pitchFamily="34" charset="0"/>
                <a:cs typeface="Tahoma" pitchFamily="34" charset="0"/>
              </a:rPr>
              <a:t>Keep executing while </a:t>
            </a:r>
            <a:r>
              <a:rPr lang="en-US" b="1">
                <a:latin typeface="Tahoma" pitchFamily="34" charset="0"/>
                <a:cs typeface="Tahoma" pitchFamily="34" charset="0"/>
              </a:rPr>
              <a:t>exp</a:t>
            </a:r>
            <a:r>
              <a:rPr lang="en-US">
                <a:latin typeface="Tahoma" pitchFamily="34" charset="0"/>
                <a:cs typeface="Tahoma" pitchFamily="34" charset="0"/>
              </a:rPr>
              <a:t> is true </a:t>
            </a:r>
          </a:p>
          <a:p>
            <a:r>
              <a:rPr lang="en-US" b="1">
                <a:latin typeface="Tahoma" pitchFamily="34" charset="0"/>
                <a:cs typeface="Tahoma" pitchFamily="34" charset="0"/>
              </a:rPr>
              <a:t>exp</a:t>
            </a:r>
            <a:r>
              <a:rPr lang="en-US">
                <a:latin typeface="Tahoma" pitchFamily="34" charset="0"/>
                <a:cs typeface="Tahoma" pitchFamily="34" charset="0"/>
              </a:rPr>
              <a:t> evaluation done after executing the statement(s)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4343400" y="2178050"/>
            <a:ext cx="4648200" cy="178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2713" lvl="2"/>
            <a:r>
              <a:rPr lang="id-ID" sz="2000" b="1" dirty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counter=0;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do {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	printf( "%d  ", counter );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++counter;</a:t>
            </a:r>
          </a:p>
          <a:p>
            <a:pPr marL="112713" lvl="2"/>
            <a:r>
              <a:rPr lang="id-ID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 while (counter &lt;= 10);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Repetition: DO-WHILE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09D46C-BD83-4EA4-9B56-7D1BC07725E4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00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DO-WHILE </a:t>
            </a:r>
            <a:r>
              <a:rPr lang="en-US" sz="2000">
                <a:latin typeface="Tahoma" pitchFamily="34" charset="0"/>
                <a:cs typeface="Tahoma" pitchFamily="34" charset="0"/>
              </a:rPr>
              <a:t>Statement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3558" name="Group 4"/>
          <p:cNvGrpSpPr>
            <a:grpSpLocks/>
          </p:cNvGrpSpPr>
          <p:nvPr/>
        </p:nvGrpSpPr>
        <p:grpSpPr bwMode="auto">
          <a:xfrm>
            <a:off x="2743200" y="2590800"/>
            <a:ext cx="3810000" cy="3657600"/>
            <a:chOff x="1488" y="1152"/>
            <a:chExt cx="2784" cy="2688"/>
          </a:xfrm>
        </p:grpSpPr>
        <p:sp>
          <p:nvSpPr>
            <p:cNvPr id="23559" name="Freeform 5"/>
            <p:cNvSpPr>
              <a:spLocks/>
            </p:cNvSpPr>
            <p:nvPr/>
          </p:nvSpPr>
          <p:spPr bwMode="auto">
            <a:xfrm>
              <a:off x="2527" y="1288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0" name="Oval 6"/>
            <p:cNvSpPr>
              <a:spLocks noChangeArrowheads="1"/>
            </p:cNvSpPr>
            <p:nvPr/>
          </p:nvSpPr>
          <p:spPr bwMode="auto">
            <a:xfrm>
              <a:off x="2440" y="115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1" name="Rectangle 7"/>
            <p:cNvSpPr>
              <a:spLocks noChangeArrowheads="1"/>
            </p:cNvSpPr>
            <p:nvPr/>
          </p:nvSpPr>
          <p:spPr bwMode="auto">
            <a:xfrm>
              <a:off x="3580" y="2623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23562" name="Freeform 8"/>
            <p:cNvSpPr>
              <a:spLocks/>
            </p:cNvSpPr>
            <p:nvPr/>
          </p:nvSpPr>
          <p:spPr bwMode="auto">
            <a:xfrm>
              <a:off x="2527" y="3161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3" name="Freeform 9"/>
            <p:cNvSpPr>
              <a:spLocks/>
            </p:cNvSpPr>
            <p:nvPr/>
          </p:nvSpPr>
          <p:spPr bwMode="auto">
            <a:xfrm>
              <a:off x="2527" y="2057"/>
              <a:ext cx="0" cy="5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4" name="Oval 10"/>
            <p:cNvSpPr>
              <a:spLocks noChangeArrowheads="1"/>
            </p:cNvSpPr>
            <p:nvPr/>
          </p:nvSpPr>
          <p:spPr bwMode="auto">
            <a:xfrm>
              <a:off x="2440" y="37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5" name="Rectangle 11"/>
            <p:cNvSpPr>
              <a:spLocks noChangeArrowheads="1"/>
            </p:cNvSpPr>
            <p:nvPr/>
          </p:nvSpPr>
          <p:spPr bwMode="auto">
            <a:xfrm>
              <a:off x="2599" y="3167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23566" name="Freeform 12"/>
            <p:cNvSpPr>
              <a:spLocks/>
            </p:cNvSpPr>
            <p:nvPr/>
          </p:nvSpPr>
          <p:spPr bwMode="auto">
            <a:xfrm>
              <a:off x="3580" y="2881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7" name="Freeform 13"/>
            <p:cNvSpPr>
              <a:spLocks/>
            </p:cNvSpPr>
            <p:nvPr/>
          </p:nvSpPr>
          <p:spPr bwMode="auto">
            <a:xfrm>
              <a:off x="4272" y="1579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3568" name="Freeform 14"/>
            <p:cNvSpPr>
              <a:spLocks/>
            </p:cNvSpPr>
            <p:nvPr/>
          </p:nvSpPr>
          <p:spPr bwMode="auto">
            <a:xfrm>
              <a:off x="2541" y="1579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23569" name="Group 15"/>
            <p:cNvGrpSpPr>
              <a:grpSpLocks/>
            </p:cNvGrpSpPr>
            <p:nvPr/>
          </p:nvGrpSpPr>
          <p:grpSpPr bwMode="auto">
            <a:xfrm>
              <a:off x="1575" y="1831"/>
              <a:ext cx="1904" cy="232"/>
              <a:chOff x="0" y="0"/>
              <a:chExt cx="20000" cy="20000"/>
            </a:xfrm>
          </p:grpSpPr>
          <p:sp>
            <p:nvSpPr>
              <p:cNvPr id="23573" name="Freeform 16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3574" name="Rectangle 17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1488" y="2601"/>
              <a:ext cx="2077" cy="560"/>
              <a:chOff x="0" y="0"/>
              <a:chExt cx="20000" cy="20000"/>
            </a:xfrm>
          </p:grpSpPr>
          <p:sp>
            <p:nvSpPr>
              <p:cNvPr id="23571" name="Freeform 1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3572" name="Rectangle 20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 dirty="0">
                  <a:latin typeface="Courier New" pitchFamily="49" charset="0"/>
                </a:endParaRPr>
              </a:p>
            </p:txBody>
          </p:sp>
        </p:grpSp>
      </p:grp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Repetition: DO-WHILE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C9437-72A2-4909-A110-0F0CA1A5DD90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id-ID" sz="200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endParaRPr lang="id-ID" sz="11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do{</a:t>
            </a: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		   printf(”%d\n”,counter);</a:t>
            </a:r>
          </a:p>
          <a:p>
            <a:pPr marL="841375" lvl="1" indent="-384175">
              <a:lnSpc>
                <a:spcPct val="80000"/>
              </a:lnSpc>
              <a:spcBef>
                <a:spcPct val="5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} while(++counter &lt;=10);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362200" y="3505200"/>
            <a:ext cx="3505200" cy="2804160"/>
            <a:chOff x="2362200" y="2971800"/>
            <a:chExt cx="3810000" cy="3048000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2743200" y="3810000"/>
              <a:ext cx="2286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id-ID" sz="16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printf(”%d\n”,counter);</a:t>
              </a:r>
            </a:p>
          </p:txBody>
        </p:sp>
        <p:sp>
          <p:nvSpPr>
            <p:cNvPr id="24583" name="Line 5"/>
            <p:cNvSpPr>
              <a:spLocks noChangeShapeType="1"/>
            </p:cNvSpPr>
            <p:nvPr/>
          </p:nvSpPr>
          <p:spPr bwMode="auto">
            <a:xfrm>
              <a:off x="3886200" y="2971800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4" name="AutoShape 6"/>
            <p:cNvSpPr>
              <a:spLocks noChangeArrowheads="1"/>
            </p:cNvSpPr>
            <p:nvPr/>
          </p:nvSpPr>
          <p:spPr bwMode="auto">
            <a:xfrm>
              <a:off x="2362200" y="4724400"/>
              <a:ext cx="3124200" cy="83820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ahoma" pitchFamily="34" charset="0"/>
                  <a:cs typeface="Tahoma" pitchFamily="34" charset="0"/>
                </a:rPr>
                <a:t>++counter &lt;=10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585" name="Line 7"/>
            <p:cNvSpPr>
              <a:spLocks noChangeShapeType="1"/>
            </p:cNvSpPr>
            <p:nvPr/>
          </p:nvSpPr>
          <p:spPr bwMode="auto">
            <a:xfrm>
              <a:off x="3886200" y="4267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>
              <a:off x="5486400" y="51054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 flipV="1">
              <a:off x="6172200" y="35052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8" name="Line 10"/>
            <p:cNvSpPr>
              <a:spLocks noChangeShapeType="1"/>
            </p:cNvSpPr>
            <p:nvPr/>
          </p:nvSpPr>
          <p:spPr bwMode="auto">
            <a:xfrm flipH="1">
              <a:off x="3962400" y="3505200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9" name="Line 11"/>
            <p:cNvSpPr>
              <a:spLocks noChangeShapeType="1"/>
            </p:cNvSpPr>
            <p:nvPr/>
          </p:nvSpPr>
          <p:spPr bwMode="auto">
            <a:xfrm>
              <a:off x="3886200" y="5562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90" name="Text Box 12"/>
            <p:cNvSpPr txBox="1">
              <a:spLocks noChangeArrowheads="1"/>
            </p:cNvSpPr>
            <p:nvPr/>
          </p:nvSpPr>
          <p:spPr bwMode="auto">
            <a:xfrm>
              <a:off x="5410200" y="4724400"/>
              <a:ext cx="6096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  <a:cs typeface="Tahoma" pitchFamily="34" charset="0"/>
                </a:rPr>
                <a:t>True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4591" name="Text Box 13"/>
            <p:cNvSpPr txBox="1">
              <a:spLocks noChangeArrowheads="1"/>
            </p:cNvSpPr>
            <p:nvPr/>
          </p:nvSpPr>
          <p:spPr bwMode="auto">
            <a:xfrm>
              <a:off x="3962400" y="5638800"/>
              <a:ext cx="7620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  <a:cs typeface="Tahoma" pitchFamily="34" charset="0"/>
                </a:rPr>
                <a:t>False</a:t>
              </a:r>
              <a:endParaRPr lang="en-GB" sz="160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 Operation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EE9D0-EC57-406C-BB47-12EE1E70D007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In </a:t>
            </a:r>
            <a:r>
              <a:rPr lang="en-US" b="1">
                <a:latin typeface="Tahoma" pitchFamily="34" charset="0"/>
                <a:cs typeface="Tahoma" pitchFamily="34" charset="0"/>
              </a:rPr>
              <a:t>while </a:t>
            </a:r>
            <a:r>
              <a:rPr lang="en-US">
                <a:latin typeface="Tahoma" pitchFamily="34" charset="0"/>
                <a:cs typeface="Tahoma" pitchFamily="34" charset="0"/>
              </a:rPr>
              <a:t>operation, statement block of statements may never be executed at all </a:t>
            </a:r>
            <a:r>
              <a:rPr lang="en-US" b="1" u="sng">
                <a:latin typeface="Tahoma" pitchFamily="34" charset="0"/>
                <a:cs typeface="Tahoma" pitchFamily="34" charset="0"/>
              </a:rPr>
              <a:t>if exp value is false</a:t>
            </a:r>
          </a:p>
          <a:p>
            <a:r>
              <a:rPr lang="en-US">
                <a:latin typeface="Tahoma" pitchFamily="34" charset="0"/>
                <a:cs typeface="Tahoma" pitchFamily="34" charset="0"/>
              </a:rPr>
              <a:t>In </a:t>
            </a:r>
            <a:r>
              <a:rPr lang="en-US" b="1">
                <a:latin typeface="Tahoma" pitchFamily="34" charset="0"/>
                <a:cs typeface="Tahoma" pitchFamily="34" charset="0"/>
              </a:rPr>
              <a:t>do-while</a:t>
            </a:r>
            <a:r>
              <a:rPr lang="en-US">
                <a:latin typeface="Tahoma" pitchFamily="34" charset="0"/>
                <a:cs typeface="Tahoma" pitchFamily="34" charset="0"/>
              </a:rPr>
              <a:t> on the other hand statement block of statements </a:t>
            </a:r>
            <a:r>
              <a:rPr lang="en-US" b="1" u="sng">
                <a:latin typeface="Tahoma" pitchFamily="34" charset="0"/>
                <a:cs typeface="Tahoma" pitchFamily="34" charset="0"/>
              </a:rPr>
              <a:t>will be executed min once</a:t>
            </a:r>
          </a:p>
          <a:p>
            <a:pPr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r>
              <a:rPr lang="en-US">
                <a:latin typeface="Tahoma" pitchFamily="34" charset="0"/>
                <a:cs typeface="Tahoma" pitchFamily="34" charset="0"/>
              </a:rPr>
              <a:t>To end the repetition, can be done through several ways:</a:t>
            </a:r>
          </a:p>
          <a:p>
            <a:pPr lvl="1"/>
            <a:r>
              <a:rPr lang="en-US" sz="2400" b="1">
                <a:latin typeface="Tahoma" pitchFamily="34" charset="0"/>
                <a:cs typeface="Tahoma" pitchFamily="34" charset="0"/>
              </a:rPr>
              <a:t>Sentinel</a:t>
            </a:r>
          </a:p>
          <a:p>
            <a:pPr lvl="1"/>
            <a:r>
              <a:rPr lang="en-US" sz="2400" b="1">
                <a:latin typeface="Tahoma" pitchFamily="34" charset="0"/>
                <a:cs typeface="Tahoma" pitchFamily="34" charset="0"/>
              </a:rPr>
              <a:t>Question</a:t>
            </a:r>
            <a:r>
              <a:rPr lang="en-US" sz="2400">
                <a:latin typeface="Tahoma" pitchFamily="34" charset="0"/>
                <a:cs typeface="Tahoma" pitchFamily="34" charset="0"/>
              </a:rPr>
              <a:t>, should the repetition continue?</a:t>
            </a:r>
          </a:p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 Operation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15CE92-A889-48FD-BE47-562A472CB0C3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dirty="0">
                <a:latin typeface="Tahoma" pitchFamily="34" charset="0"/>
                <a:cs typeface="Tahoma" pitchFamily="34" charset="0"/>
              </a:rPr>
              <a:t>(Question)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828800" y="2506662"/>
            <a:ext cx="6324600" cy="3970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int width, height, area; char repeat;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printf(”Continue ? (Y/N) :”);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scanf(”%c”,&amp;repeat);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while((toupper(repeat)) == ’Y’) {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printf(” Width : ”);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scanf(”%d”,&amp;width);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printf(” Height : ”);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scanf(”%d”,&amp;height); 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area = width*height;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printf(” Area = %d\n\n”,area);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printf(”Continue ?(Y/N):”);</a:t>
            </a:r>
          </a:p>
          <a:p>
            <a:pPr lvl="2"/>
            <a:r>
              <a:rPr lang="id-ID" sz="1400" dirty="0">
                <a:latin typeface="Courier New" pitchFamily="49" charset="0"/>
                <a:cs typeface="Courier New" pitchFamily="49" charset="0"/>
              </a:rPr>
              <a:t>	scanf(”%c”,&amp;repeat);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     return(0);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 Operation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35AF48-1DFC-4A56-9B63-7ADE04F7098E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69604"/>
            <a:ext cx="7848600" cy="3721596"/>
          </a:xfrm>
        </p:spPr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dirty="0">
                <a:latin typeface="Tahoma" pitchFamily="34" charset="0"/>
                <a:cs typeface="Tahoma" pitchFamily="34" charset="0"/>
              </a:rPr>
              <a:t>(Sentinel)</a:t>
            </a:r>
          </a:p>
          <a:p>
            <a:pPr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As sentinel, used 0 for width or height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447800" y="2784475"/>
            <a:ext cx="6248400" cy="354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int width, height, area;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do{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printf(” Width : ”);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scanf(”%d”,&amp;width);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printf(” Height : ”);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scanf(”%d”,&amp;height); 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area = width*height;</a:t>
            </a:r>
          </a:p>
          <a:p>
            <a:pPr lvl="2"/>
            <a:r>
              <a:rPr lang="id-ID" sz="1600">
                <a:latin typeface="Courier New" pitchFamily="49" charset="0"/>
                <a:cs typeface="Courier New" pitchFamily="49" charset="0"/>
              </a:rPr>
              <a:t>	printf(” Area = %d\n\n”,area);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} while((width != 0) &amp;&amp; (height != 0));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        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 Operation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5ADC5F-6AF2-4844-8A18-D4AC9965F9F4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8200" y="2133600"/>
            <a:ext cx="4191000" cy="422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int x = 1;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while (x&lt;=10) 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    printf( "%d\n", x 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    x++;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800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2819400" y="4114800"/>
            <a:ext cx="457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3276600" y="4114800"/>
            <a:ext cx="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2743200" y="4800600"/>
            <a:ext cx="16764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end the loop</a:t>
            </a:r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5181600" y="3048000"/>
            <a:ext cx="35052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Break is to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force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finish the loop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Break vs Continue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54AD71-AE04-419F-B57E-A0F72559ACF6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break</a:t>
            </a:r>
            <a:r>
              <a:rPr lang="en-US">
                <a:latin typeface="Tahoma" pitchFamily="34" charset="0"/>
                <a:cs typeface="Tahoma" pitchFamily="34" charset="0"/>
              </a:rPr>
              <a:t>: </a:t>
            </a:r>
          </a:p>
          <a:p>
            <a:pPr lvl="1"/>
            <a:r>
              <a:rPr lang="en-US" sz="2400">
                <a:latin typeface="Tahoma" pitchFamily="34" charset="0"/>
                <a:cs typeface="Tahoma" pitchFamily="34" charset="0"/>
              </a:rPr>
              <a:t>ending loop (for, while and do-while)</a:t>
            </a:r>
          </a:p>
          <a:p>
            <a:pPr lvl="1"/>
            <a:r>
              <a:rPr lang="en-US" sz="2400">
                <a:latin typeface="Tahoma" pitchFamily="34" charset="0"/>
                <a:cs typeface="Tahoma" pitchFamily="34" charset="0"/>
              </a:rPr>
              <a:t>end the </a:t>
            </a:r>
            <a:r>
              <a:rPr lang="en-US" sz="2400" b="1">
                <a:latin typeface="Tahoma" pitchFamily="34" charset="0"/>
                <a:cs typeface="Tahoma" pitchFamily="34" charset="0"/>
              </a:rPr>
              <a:t>switch </a:t>
            </a:r>
            <a:r>
              <a:rPr lang="en-US" sz="2400">
                <a:latin typeface="Tahoma" pitchFamily="34" charset="0"/>
                <a:cs typeface="Tahoma" pitchFamily="34" charset="0"/>
              </a:rPr>
              <a:t>operation</a:t>
            </a:r>
          </a:p>
          <a:p>
            <a:endParaRPr lang="en-US">
              <a:latin typeface="Tahoma" pitchFamily="34" charset="0"/>
              <a:cs typeface="Tahoma" pitchFamily="34" charset="0"/>
            </a:endParaRPr>
          </a:p>
          <a:p>
            <a:r>
              <a:rPr lang="en-US" b="1">
                <a:latin typeface="Tahoma" pitchFamily="34" charset="0"/>
                <a:cs typeface="Tahoma" pitchFamily="34" charset="0"/>
              </a:rPr>
              <a:t>continue</a:t>
            </a:r>
            <a:r>
              <a:rPr lang="en-US">
                <a:latin typeface="Tahoma" pitchFamily="34" charset="0"/>
                <a:cs typeface="Tahoma" pitchFamily="34" charset="0"/>
              </a:rPr>
              <a:t>: </a:t>
            </a:r>
          </a:p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skip all the rest of statements (subsequent to the skip statement) inside a repetition, and continue normally to the next loop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Break vs Continue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64DA58-E2CF-4B6E-BF40-ADD5DCEDCD52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continue</a:t>
            </a:r>
            <a:r>
              <a:rPr lang="en-US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990600" y="2667000"/>
            <a:ext cx="57912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for(x=1; x&lt;=10; x++) {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	  if (x == 5) </a:t>
            </a:r>
            <a:r>
              <a:rPr lang="id-ID" sz="20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id-ID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	  printf("%d ", x);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990600" y="5562600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4 6 7 8 9 10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Break vs Continue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10F433-23D2-46D6-AE8D-3E51B023648E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break</a:t>
            </a:r>
            <a:r>
              <a:rPr lang="en-US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990600" y="2624138"/>
            <a:ext cx="57912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     for(x=1; x&lt;=10; x++) {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	  if (x == 5) 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id-ID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	  printf("%d ", x);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990600" y="5546725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4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2F5666-0EB8-464D-89C2-058577289CB2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Program Control - Repetition:</a:t>
            </a: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Repetition Definition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For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While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Do-While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Repetition Operation</a:t>
            </a: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Break vs Continue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Program Examples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Exercise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Example Labeling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3673AF-E461-46E4-9029-8A580E6F5AB7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Example using 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labeling</a:t>
            </a:r>
            <a:r>
              <a:rPr lang="en-US">
                <a:latin typeface="Tahoma" pitchFamily="34" charset="0"/>
                <a:cs typeface="Tahoma" pitchFamily="34" charset="0"/>
              </a:rPr>
              <a:t>:</a:t>
            </a:r>
          </a:p>
          <a:p>
            <a:pPr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1066800" y="2667000"/>
            <a:ext cx="5791200" cy="3170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int x;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for(x=1; x&lt;=10; x++) {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	  if (x == 5) </a:t>
            </a:r>
            <a:r>
              <a:rPr lang="en-US" sz="2000" b="1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goto exit</a:t>
            </a:r>
            <a:r>
              <a:rPr lang="id-ID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	  printf("%d ", x);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}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exit:</a:t>
            </a:r>
            <a:endParaRPr lang="id-ID" sz="20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20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1066800" y="5791200"/>
            <a:ext cx="579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4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81AAA0-3622-426E-933D-517262D9D56B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id-ID">
                <a:latin typeface="Tahoma" pitchFamily="34" charset="0"/>
                <a:cs typeface="Tahoma" pitchFamily="34" charset="0"/>
              </a:rPr>
              <a:t>Given the following code:</a:t>
            </a:r>
          </a:p>
          <a:p>
            <a:pPr marL="609600" indent="-609600">
              <a:buFontTx/>
              <a:buNone/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	for (i=k; i &lt; n; i++) printf(”Binus\n”);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>
                <a:latin typeface="Tahoma" pitchFamily="34" charset="0"/>
                <a:cs typeface="Tahoma" pitchFamily="34" charset="0"/>
              </a:rPr>
              <a:t>If k &lt; n how many times the statement executed?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>
                <a:latin typeface="Tahoma" pitchFamily="34" charset="0"/>
                <a:cs typeface="Tahoma" pitchFamily="34" charset="0"/>
              </a:rPr>
              <a:t>If k = n how many times the statement executed?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>
                <a:latin typeface="Tahoma" pitchFamily="34" charset="0"/>
                <a:cs typeface="Tahoma" pitchFamily="34" charset="0"/>
              </a:rPr>
              <a:t>If k &gt; n how many times the statement executed?</a:t>
            </a:r>
          </a:p>
          <a:p>
            <a:pPr marL="609600" indent="-609600">
              <a:buFontTx/>
              <a:buAutoNum type="arabicPeriod" startAt="2"/>
            </a:pPr>
            <a:r>
              <a:rPr lang="id-ID">
                <a:latin typeface="Tahoma" pitchFamily="34" charset="0"/>
                <a:cs typeface="Tahoma" pitchFamily="34" charset="0"/>
              </a:rPr>
              <a:t>Given the following code:</a:t>
            </a:r>
          </a:p>
          <a:p>
            <a:pPr marL="609600" indent="-609600">
              <a:buFontTx/>
              <a:buNone/>
            </a:pPr>
            <a:r>
              <a:rPr lang="id-ID">
                <a:latin typeface="Courier New" pitchFamily="49" charset="0"/>
                <a:cs typeface="Tahoma" pitchFamily="34" charset="0"/>
              </a:rPr>
              <a:t>	</a:t>
            </a:r>
            <a:r>
              <a:rPr lang="id-ID">
                <a:latin typeface="Courier New" pitchFamily="49" charset="0"/>
              </a:rPr>
              <a:t>for (i=k; i &gt;= n; i--) printf(</a:t>
            </a:r>
            <a:r>
              <a:rPr lang="id-ID"/>
              <a:t>”</a:t>
            </a:r>
            <a:r>
              <a:rPr lang="id-ID">
                <a:latin typeface="Courier New" pitchFamily="49" charset="0"/>
              </a:rPr>
              <a:t>Binus\n</a:t>
            </a:r>
            <a:r>
              <a:rPr lang="id-ID"/>
              <a:t>”</a:t>
            </a:r>
            <a:r>
              <a:rPr lang="id-ID">
                <a:latin typeface="Courier New" pitchFamily="49" charset="0"/>
              </a:rPr>
              <a:t>);</a:t>
            </a:r>
            <a:endParaRPr lang="id-ID">
              <a:latin typeface="Courier New" pitchFamily="49" charset="0"/>
              <a:cs typeface="Tahoma" pitchFamily="34" charset="0"/>
            </a:endParaRPr>
          </a:p>
          <a:p>
            <a:pPr marL="1260475" lvl="2" indent="-609600">
              <a:buFont typeface="Interstate"/>
              <a:buAutoNum type="alphaLcPeriod"/>
            </a:pPr>
            <a:r>
              <a:rPr lang="id-ID">
                <a:latin typeface="Tahoma" pitchFamily="34" charset="0"/>
                <a:cs typeface="Tahoma" pitchFamily="34" charset="0"/>
              </a:rPr>
              <a:t>If k &lt; n how many times the statement executed?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>
                <a:latin typeface="Tahoma" pitchFamily="34" charset="0"/>
                <a:cs typeface="Tahoma" pitchFamily="34" charset="0"/>
              </a:rPr>
              <a:t>If k = n how many times the statement executed?</a:t>
            </a:r>
          </a:p>
          <a:p>
            <a:pPr marL="1260475" lvl="2" indent="-609600">
              <a:buFont typeface="Interstate"/>
              <a:buAutoNum type="alphaLcPeriod"/>
            </a:pPr>
            <a:r>
              <a:rPr lang="id-ID">
                <a:latin typeface="Tahoma" pitchFamily="34" charset="0"/>
                <a:cs typeface="Tahoma" pitchFamily="34" charset="0"/>
              </a:rPr>
              <a:t>If k &gt; n how many times the statement executed?</a:t>
            </a:r>
          </a:p>
          <a:p>
            <a:pPr marL="609600" indent="-609600">
              <a:buFontTx/>
              <a:buAutoNum type="alphaLcPeriod"/>
            </a:pP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8686B9-3DEA-44C7-8802-BDD7573F4300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3"/>
            </a:pPr>
            <a:r>
              <a:rPr lang="en-US">
                <a:latin typeface="Tahoma" pitchFamily="34" charset="0"/>
                <a:cs typeface="Tahoma" pitchFamily="34" charset="0"/>
              </a:rPr>
              <a:t>If p = statement and  e = expression, rewrite the following for loop to while loop.</a:t>
            </a:r>
          </a:p>
          <a:p>
            <a:pPr marL="457200" indent="-457200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a.	for(; e ;) p;</a:t>
            </a:r>
          </a:p>
          <a:p>
            <a:pPr marL="457200" indent="-457200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b.	for(; ; e) p;</a:t>
            </a:r>
          </a:p>
          <a:p>
            <a:pPr marL="457200" indent="-457200"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AutoNum type="arabicPeriod" startAt="4"/>
            </a:pPr>
            <a:r>
              <a:rPr lang="en-US">
                <a:latin typeface="Tahoma" pitchFamily="34" charset="0"/>
                <a:cs typeface="Tahoma" pitchFamily="34" charset="0"/>
              </a:rPr>
              <a:t>Compare and contrast the following codes:</a:t>
            </a:r>
          </a:p>
          <a:p>
            <a:pPr marL="457200" indent="-457200"/>
            <a:endParaRPr lang="en-US">
              <a:latin typeface="Tahoma" pitchFamily="34" charset="0"/>
              <a:cs typeface="Tahoma" pitchFamily="34" charset="0"/>
            </a:endParaRPr>
          </a:p>
          <a:p>
            <a:pPr marL="457200" indent="-457200"/>
            <a:endParaRPr lang="en-US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Also describe their output!</a:t>
            </a:r>
          </a:p>
          <a:p>
            <a:pPr marL="457200" indent="-457200">
              <a:buFontTx/>
              <a:buNone/>
            </a:pP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990600" y="4492625"/>
            <a:ext cx="73152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400">
                <a:latin typeface="Courier New" pitchFamily="49" charset="0"/>
                <a:cs typeface="Courier New" pitchFamily="49" charset="0"/>
              </a:rPr>
              <a:t>for (i=0, j=1; i&lt;8; i++, j++) printf("%d + %d = %d\n", i, j, i+j); </a:t>
            </a:r>
          </a:p>
        </p:txBody>
      </p:sp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990600" y="5102225"/>
            <a:ext cx="73152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400">
                <a:latin typeface="Courier New" pitchFamily="49" charset="0"/>
                <a:cs typeface="Courier New" pitchFamily="49" charset="0"/>
              </a:rPr>
              <a:t>for (i=0, j=1; i&lt;8; ++i, ++j); printf("%d + %d = %d\n", i, j, i+j);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0D1EEA-036A-42DA-BD21-0B15A025A633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3721596"/>
          </a:xfrm>
        </p:spPr>
        <p:txBody>
          <a:bodyPr/>
          <a:lstStyle/>
          <a:p>
            <a:pPr marL="609600" indent="-609600">
              <a:buFontTx/>
              <a:buAutoNum type="arabicPeriod" startAt="5"/>
            </a:pP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endParaRPr lang="id-ID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71600" y="2057400"/>
            <a:ext cx="41910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int x,y;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for(x=1;x&lt;=3;x++)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(y=3;y&gt;=1;y--)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printf("%d %d ",x,y);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2438400" y="4267200"/>
            <a:ext cx="3581400" cy="238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int x,y;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for(x=1;x&lt;=3;x++);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(y=3;y&gt;=1;y--)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printf("%d %d ",x,y);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5848" name="Text Box 5"/>
          <p:cNvSpPr txBox="1">
            <a:spLocks noChangeArrowheads="1"/>
          </p:cNvSpPr>
          <p:nvPr/>
        </p:nvSpPr>
        <p:spPr bwMode="auto">
          <a:xfrm>
            <a:off x="5867400" y="3048000"/>
            <a:ext cx="312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What are their output ?</a:t>
            </a:r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6019800" y="5187950"/>
            <a:ext cx="312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 watch for the semicolon</a:t>
            </a: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 flipH="1" flipV="1">
            <a:off x="4876800" y="5356225"/>
            <a:ext cx="1219200" cy="60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9B2557-EAE3-45FE-9FB0-8854F890D886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609600" indent="-609600">
              <a:buFontTx/>
              <a:buAutoNum type="arabicPeriod" startAt="6"/>
            </a:pP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endParaRPr lang="id-ID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447800" y="2438400"/>
            <a:ext cx="36576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int x,y;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for(x=1;x&lt;=3;x++)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(y=3;y&gt;=1;y--);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printf("%d %d ",x,y);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id-ID" sz="1400" b="1" kern="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2743200" y="4702175"/>
            <a:ext cx="3886200" cy="215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int x,y;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for(x=1;x&lt;=3;x++);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for (y=3;y&gt;=1;y--);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       printf("%d %d ",x,y);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id-ID" sz="14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934200" y="5486400"/>
            <a:ext cx="190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watch for the semicolon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>
            <a:off x="5181600" y="5692775"/>
            <a:ext cx="1676400" cy="9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5486400" y="5768975"/>
            <a:ext cx="13716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5181600" y="3025775"/>
            <a:ext cx="320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watch for the semicolon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H="1">
            <a:off x="4191000" y="3254375"/>
            <a:ext cx="106680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36877" name="Text Box 14"/>
          <p:cNvSpPr txBox="1">
            <a:spLocks noChangeArrowheads="1"/>
          </p:cNvSpPr>
          <p:nvPr/>
        </p:nvSpPr>
        <p:spPr bwMode="auto">
          <a:xfrm>
            <a:off x="5638800" y="25908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Tahoma" pitchFamily="34" charset="0"/>
                <a:cs typeface="Tahoma" pitchFamily="34" charset="0"/>
              </a:rPr>
              <a:t>What are their output ?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B945F7-DB4E-4210-883C-890DD7507956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7"/>
            </a:pPr>
            <a:r>
              <a:rPr lang="en-US">
                <a:latin typeface="Tahoma" pitchFamily="34" charset="0"/>
                <a:cs typeface="Tahoma" pitchFamily="34" charset="0"/>
              </a:rPr>
              <a:t>Explain the output:</a:t>
            </a:r>
          </a:p>
          <a:p>
            <a:pPr marL="609600" indent="-609600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</a:t>
            </a:r>
          </a:p>
          <a:p>
            <a:pPr marL="609600" indent="-609600">
              <a:buFontTx/>
              <a:buAutoNum type="arabicPeriod" startAt="7"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990600" y="2667000"/>
            <a:ext cx="7924800" cy="31393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	int score = 0, total= 0;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       while(score &lt; 10) {</a:t>
            </a:r>
          </a:p>
          <a:p>
            <a:pPr lvl="2"/>
            <a:r>
              <a:rPr lang="id-ID" sz="1800" b="1">
                <a:latin typeface="Courier New" pitchFamily="49" charset="0"/>
                <a:cs typeface="Courier New" pitchFamily="49" charset="0"/>
              </a:rPr>
              <a:t>   	total += score;</a:t>
            </a:r>
          </a:p>
          <a:p>
            <a:pPr lvl="2"/>
            <a:r>
              <a:rPr lang="id-ID" sz="1800" b="1">
                <a:latin typeface="Courier New" pitchFamily="49" charset="0"/>
                <a:cs typeface="Courier New" pitchFamily="49" charset="0"/>
              </a:rPr>
              <a:t>   	printf(”\nScore =%d, Total =%d”, score++, total);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       return 0;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}</a:t>
            </a:r>
            <a:endParaRPr lang="id-ID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CDDC0E-F724-42D6-A2DF-7CFB84537642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8"/>
            </a:pPr>
            <a:r>
              <a:rPr lang="en-US">
                <a:latin typeface="Tahoma" pitchFamily="34" charset="0"/>
                <a:cs typeface="Tahoma" pitchFamily="34" charset="0"/>
              </a:rPr>
              <a:t>Explain the output:</a:t>
            </a:r>
          </a:p>
          <a:p>
            <a:pPr marL="609600" indent="-609600"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</a:t>
            </a:r>
          </a:p>
          <a:p>
            <a:pPr marL="609600" indent="-609600">
              <a:buFontTx/>
              <a:buAutoNum type="arabicPeriod" startAt="7"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 </a:t>
            </a:r>
          </a:p>
          <a:p>
            <a:pPr marL="609600" indent="-609600">
              <a:buFontTx/>
              <a:buNone/>
            </a:pP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066800" y="2743200"/>
            <a:ext cx="7696200" cy="3138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800" b="1" dirty="0">
                <a:latin typeface="Courier New" pitchFamily="49" charset="0"/>
              </a:rPr>
              <a:t>#include&lt;stdio.h&gt;</a:t>
            </a:r>
          </a:p>
          <a:p>
            <a:endParaRPr lang="id-ID" sz="1800" b="1" dirty="0">
              <a:latin typeface="Courier New" pitchFamily="49" charset="0"/>
            </a:endParaRPr>
          </a:p>
          <a:p>
            <a:r>
              <a:rPr lang="id-ID" sz="1800" b="1" dirty="0">
                <a:latin typeface="Courier New" pitchFamily="49" charset="0"/>
              </a:rPr>
              <a:t>int main() {</a:t>
            </a:r>
          </a:p>
          <a:p>
            <a:r>
              <a:rPr lang="id-ID" sz="1800" b="1" dirty="0">
                <a:latin typeface="Courier New" pitchFamily="49" charset="0"/>
              </a:rPr>
              <a:t>     long number, tmp, x=1;</a:t>
            </a:r>
          </a:p>
          <a:p>
            <a:r>
              <a:rPr lang="id-ID" sz="1800" b="1" dirty="0">
                <a:latin typeface="Courier New" pitchFamily="49" charset="0"/>
              </a:rPr>
              <a:t>     printf(”\nInput number:”); scanf(”%d”, &amp;number);</a:t>
            </a:r>
          </a:p>
          <a:p>
            <a:r>
              <a:rPr lang="id-ID" sz="1800" b="1" dirty="0">
                <a:latin typeface="Courier New" pitchFamily="49" charset="0"/>
              </a:rPr>
              <a:t>     tmp=number;</a:t>
            </a:r>
          </a:p>
          <a:p>
            <a:r>
              <a:rPr lang="id-ID" sz="1800" b="1" dirty="0">
                <a:latin typeface="Courier New" pitchFamily="49" charset="0"/>
              </a:rPr>
              <a:t>     while(number&gt;= 1) x*=number--;</a:t>
            </a:r>
          </a:p>
          <a:p>
            <a:r>
              <a:rPr lang="id-ID" sz="1800" b="1" dirty="0">
                <a:latin typeface="Courier New" pitchFamily="49" charset="0"/>
              </a:rPr>
              <a:t>     printf(”\n%ld ! = %ld”,tmp, x);</a:t>
            </a:r>
          </a:p>
          <a:p>
            <a:r>
              <a:rPr lang="id-ID" sz="1800" b="1" dirty="0">
                <a:latin typeface="Courier New" pitchFamily="49" charset="0"/>
              </a:rPr>
              <a:t>      </a:t>
            </a:r>
          </a:p>
          <a:p>
            <a:r>
              <a:rPr lang="id-ID" sz="1800" b="1" dirty="0">
                <a:latin typeface="Courier New" pitchFamily="49" charset="0"/>
              </a:rPr>
              <a:t>     return 0;</a:t>
            </a:r>
          </a:p>
          <a:p>
            <a:r>
              <a:rPr lang="id-ID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5E041-13BC-46F2-9FEE-3EB2826393B4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80000"/>
              </a:lnSpc>
              <a:buFontTx/>
              <a:buAutoNum type="arabicPeriod" startAt="9"/>
            </a:pPr>
            <a:r>
              <a:rPr lang="en-US" sz="2000">
                <a:latin typeface="Tahoma" pitchFamily="34" charset="0"/>
                <a:cs typeface="Tahoma" pitchFamily="34" charset="0"/>
              </a:rPr>
              <a:t>Create a program using C to display odd numbers from 11 to 188, using :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for 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while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do-while</a:t>
            </a:r>
          </a:p>
          <a:p>
            <a:pPr lvl="1"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80000"/>
              </a:lnSpc>
              <a:buFontTx/>
              <a:buAutoNum type="arabicPeriod" startAt="10"/>
            </a:pPr>
            <a:r>
              <a:rPr lang="en-US" sz="2000">
                <a:latin typeface="Tahoma" pitchFamily="34" charset="0"/>
                <a:cs typeface="Tahoma" pitchFamily="34" charset="0"/>
              </a:rPr>
              <a:t>Given: 1 is Monday, 2 - Tuesday, 3 – Wednesday , and so on. Using C, create a program to show the value of each day in a week using n - input from keyboard. 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N = 3 		</a:t>
            </a:r>
          </a:p>
          <a:p>
            <a:pPr marL="1047750" lvl="2" indent="0">
              <a:lnSpc>
                <a:spcPct val="80000"/>
              </a:lnSpc>
              <a:buFontTx/>
              <a:buAutoNum type="arabicPlain"/>
            </a:pPr>
            <a:r>
              <a:rPr lang="en-US" sz="2000">
                <a:latin typeface="Tahoma" pitchFamily="34" charset="0"/>
                <a:cs typeface="Tahoma" pitchFamily="34" charset="0"/>
              </a:rPr>
              <a:t>   2   3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N = 7</a:t>
            </a:r>
          </a:p>
          <a:p>
            <a:pPr marL="1047750" lvl="2" indent="0">
              <a:lnSpc>
                <a:spcPct val="80000"/>
              </a:lnSpc>
              <a:buFontTx/>
              <a:buAutoNum type="arabicPlain"/>
            </a:pPr>
            <a:r>
              <a:rPr lang="en-US" sz="2000">
                <a:latin typeface="Tahoma" pitchFamily="34" charset="0"/>
                <a:cs typeface="Tahoma" pitchFamily="34" charset="0"/>
              </a:rPr>
              <a:t>   2   3   4   5   6   7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N = 10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1   2   3   4   5   6   7   1   2   3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7B227F-2695-482C-9586-7E6518A1BAAE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>
                <a:latin typeface="Tahoma" pitchFamily="34" charset="0"/>
                <a:cs typeface="Tahoma" pitchFamily="34" charset="0"/>
              </a:rPr>
              <a:t>Repetition is a condition which is one or more instruction repeated for certain amount of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>
                <a:latin typeface="Tahoma" pitchFamily="34" charset="0"/>
                <a:cs typeface="Tahoma" pitchFamily="34" charset="0"/>
              </a:rPr>
              <a:t>3 types of repetition/looping in C: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for 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while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do-while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DC0878-EDF2-47BE-A34D-CCBC2658F771}" type="slidenum">
              <a:rPr lang="id-ID">
                <a:latin typeface="Tahoma" pitchFamily="34" charset="0"/>
                <a:cs typeface="Tahoma" pitchFamily="34" charset="0"/>
              </a:rPr>
              <a:pPr/>
              <a:t>39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9780133976892.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sz="200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3 &amp; 4 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Doing the Same Thing Over and Over: </a:t>
            </a:r>
            <a:r>
              <a:rPr lang="en-US" sz="2000" dirty="0">
                <a:latin typeface="Tahoma" pitchFamily="34" charset="0"/>
                <a:cs typeface="Tahoma" pitchFamily="34" charset="0"/>
                <a:hlinkClick r:id="rId3"/>
              </a:rPr>
              <a:t>http://</a:t>
            </a:r>
            <a:r>
              <a:rPr lang="en-US" sz="2000" dirty="0" err="1">
                <a:latin typeface="Tahoma" pitchFamily="34" charset="0"/>
                <a:cs typeface="Tahoma" pitchFamily="34" charset="0"/>
                <a:hlinkClick r:id="rId3"/>
              </a:rPr>
              <a:t>aelinik.free.fr</a:t>
            </a:r>
            <a:r>
              <a:rPr lang="en-US" sz="2000" dirty="0">
                <a:latin typeface="Tahoma" pitchFamily="34" charset="0"/>
                <a:cs typeface="Tahoma" pitchFamily="34" charset="0"/>
                <a:hlinkClick r:id="rId3"/>
              </a:rPr>
              <a:t>/c/</a:t>
            </a:r>
            <a:r>
              <a:rPr lang="en-US" sz="2000" dirty="0" err="1">
                <a:latin typeface="Tahoma" pitchFamily="34" charset="0"/>
                <a:cs typeface="Tahoma" pitchFamily="34" charset="0"/>
                <a:hlinkClick r:id="rId3"/>
              </a:rPr>
              <a:t>ch07.htm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 Definition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86421D-8B87-4694-B294-D1750E1D6A82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>
                <a:latin typeface="Tahoma" pitchFamily="34" charset="0"/>
                <a:cs typeface="Tahoma" pitchFamily="34" charset="0"/>
              </a:rPr>
              <a:t>One or more instruction repeated for certain amount of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>
                <a:latin typeface="Tahoma" pitchFamily="34" charset="0"/>
                <a:cs typeface="Tahoma" pitchFamily="34" charset="0"/>
              </a:rPr>
              <a:t>Number of repetition can be predefined (hard-coded in program) or defined later at run time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Symbol" pitchFamily="18" charset="2"/>
              <a:buChar char=""/>
            </a:pPr>
            <a:r>
              <a:rPr lang="en-US">
                <a:latin typeface="Tahoma" pitchFamily="34" charset="0"/>
                <a:cs typeface="Tahoma" pitchFamily="34" charset="0"/>
              </a:rPr>
              <a:t>Repetition/looping operation: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b="1">
                <a:latin typeface="Tahoma" pitchFamily="34" charset="0"/>
                <a:cs typeface="Tahoma" pitchFamily="34" charset="0"/>
              </a:rPr>
              <a:t>for 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b="1">
                <a:latin typeface="Tahoma" pitchFamily="34" charset="0"/>
                <a:cs typeface="Tahoma" pitchFamily="34" charset="0"/>
              </a:rPr>
              <a:t>while</a:t>
            </a:r>
          </a:p>
          <a:p>
            <a:pPr marL="1257300" lvl="2" indent="-342900" algn="just">
              <a:lnSpc>
                <a:spcPct val="80000"/>
              </a:lnSpc>
              <a:buFont typeface="Tahoma" pitchFamily="34" charset="0"/>
              <a:buChar char="–"/>
            </a:pPr>
            <a:r>
              <a:rPr lang="en-US" b="1">
                <a:latin typeface="Tahoma" pitchFamily="34" charset="0"/>
                <a:cs typeface="Tahoma" pitchFamily="34" charset="0"/>
              </a:rPr>
              <a:t>do-while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ECC7CB-695D-4C46-BABD-E012326D7B21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4B4A1F-9517-45B5-B983-FF01AC145573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b="1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endParaRPr lang="en-US" sz="2000" i="1">
              <a:latin typeface="Tahoma" pitchFamily="34" charset="0"/>
              <a:cs typeface="Tahoma" pitchFamily="34" charset="0"/>
            </a:endParaRP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for(exp1; exp2; exp3) statement;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b="1">
                <a:latin typeface="Tahoma" pitchFamily="34" charset="0"/>
                <a:cs typeface="Tahoma" pitchFamily="34" charset="0"/>
              </a:rPr>
              <a:t>or: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for(exp1; exp2; exp3){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		statement1;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		statement2;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		…….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 }</a:t>
            </a:r>
          </a:p>
          <a:p>
            <a:pPr marL="922338" lvl="2" indent="-65088">
              <a:lnSpc>
                <a:spcPct val="80000"/>
              </a:lnSpc>
              <a:buFontTx/>
              <a:buNone/>
            </a:pPr>
            <a:endParaRPr lang="en-US" sz="2000" i="1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i="1">
                <a:latin typeface="Tahoma" pitchFamily="34" charset="0"/>
                <a:cs typeface="Tahoma" pitchFamily="34" charset="0"/>
              </a:rPr>
              <a:t>exp1</a:t>
            </a:r>
            <a:r>
              <a:rPr lang="en-US">
                <a:latin typeface="Tahoma" pitchFamily="34" charset="0"/>
                <a:cs typeface="Tahoma" pitchFamily="34" charset="0"/>
              </a:rPr>
              <a:t> :  initialization</a:t>
            </a:r>
            <a:endParaRPr lang="en-US" i="1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i="1">
                <a:latin typeface="Tahoma" pitchFamily="34" charset="0"/>
                <a:cs typeface="Tahoma" pitchFamily="34" charset="0"/>
              </a:rPr>
              <a:t>exp2</a:t>
            </a:r>
            <a:r>
              <a:rPr lang="en-US">
                <a:latin typeface="Tahoma" pitchFamily="34" charset="0"/>
                <a:cs typeface="Tahoma" pitchFamily="34" charset="0"/>
              </a:rPr>
              <a:t> :  conditional </a:t>
            </a:r>
            <a:endParaRPr lang="en-US" i="1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 i="1">
                <a:latin typeface="Tahoma" pitchFamily="34" charset="0"/>
                <a:cs typeface="Tahoma" pitchFamily="34" charset="0"/>
              </a:rPr>
              <a:t>exp3</a:t>
            </a:r>
            <a:r>
              <a:rPr lang="en-US">
                <a:latin typeface="Tahoma" pitchFamily="34" charset="0"/>
                <a:cs typeface="Tahoma" pitchFamily="34" charset="0"/>
              </a:rPr>
              <a:t> :  increment </a:t>
            </a:r>
            <a:r>
              <a:rPr lang="en-US" i="1">
                <a:latin typeface="Tahoma" pitchFamily="34" charset="0"/>
                <a:cs typeface="Tahoma" pitchFamily="34" charset="0"/>
              </a:rPr>
              <a:t>or </a:t>
            </a:r>
            <a:r>
              <a:rPr lang="en-US">
                <a:latin typeface="Tahoma" pitchFamily="34" charset="0"/>
                <a:cs typeface="Tahoma" pitchFamily="34" charset="0"/>
              </a:rPr>
              <a:t>decrement </a:t>
            </a:r>
          </a:p>
          <a:p>
            <a:pPr marL="522288" lvl="1" indent="-65088">
              <a:lnSpc>
                <a:spcPct val="8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exp1, exp2 and exp3 are optional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B59BF9-7295-461D-958B-613D956F2C2F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id-ID" sz="2000">
                <a:latin typeface="Tahoma" pitchFamily="34" charset="0"/>
                <a:cs typeface="Tahoma" pitchFamily="34" charset="0"/>
              </a:rPr>
              <a:t>exp1 and exp3 can consist of several expression separated with comma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 sz="200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>
                <a:latin typeface="Courier New" pitchFamily="49" charset="0"/>
              </a:rPr>
              <a:t>void reverse(char ss[])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>
                <a:latin typeface="Courier New" pitchFamily="49" charset="0"/>
              </a:rPr>
              <a:t>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>
                <a:latin typeface="Courier New" pitchFamily="49" charset="0"/>
              </a:rPr>
              <a:t>    int c,i,j;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>
                <a:latin typeface="Courier New" pitchFamily="49" charset="0"/>
              </a:rPr>
              <a:t>    </a:t>
            </a:r>
            <a:r>
              <a:rPr lang="id-ID" sz="2000" b="1">
                <a:solidFill>
                  <a:srgbClr val="FF3300"/>
                </a:solidFill>
                <a:latin typeface="Courier New" pitchFamily="49" charset="0"/>
              </a:rPr>
              <a:t>for(i=0, j=strlen(ss)-1; i&lt;j; i++, j--){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>
                <a:latin typeface="Courier New" pitchFamily="49" charset="0"/>
              </a:rPr>
              <a:t>        c=ss[i];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>
                <a:latin typeface="Courier New" pitchFamily="49" charset="0"/>
              </a:rPr>
              <a:t>        ss[i]=ss[j];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>
                <a:latin typeface="Courier New" pitchFamily="49" charset="0"/>
              </a:rPr>
              <a:t>        ss[j]=c;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>
                <a:latin typeface="Courier New" pitchFamily="49" charset="0"/>
              </a:rPr>
              <a:t>    }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sz="2000" b="1">
                <a:latin typeface="Courier New" pitchFamily="49" charset="0"/>
              </a:rPr>
              <a:t>}</a:t>
            </a:r>
          </a:p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E80DF6-78E8-45AF-BEDB-2F4E1124A52E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 typeface="Symbol" pitchFamily="18" charset="2"/>
              <a:buChar char=""/>
            </a:pPr>
            <a:r>
              <a:rPr lang="en-US" sz="200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FOR</a:t>
            </a:r>
            <a:r>
              <a:rPr lang="en-US" sz="2000">
                <a:latin typeface="Tahoma" pitchFamily="34" charset="0"/>
                <a:cs typeface="Tahoma" pitchFamily="34" charset="0"/>
              </a:rPr>
              <a:t> Statement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2895600" y="2590800"/>
            <a:ext cx="4884738" cy="3962400"/>
            <a:chOff x="1248" y="1104"/>
            <a:chExt cx="3728" cy="3024"/>
          </a:xfrm>
        </p:grpSpPr>
        <p:sp>
          <p:nvSpPr>
            <p:cNvPr id="9223" name="Oval 5"/>
            <p:cNvSpPr>
              <a:spLocks noChangeArrowheads="1"/>
            </p:cNvSpPr>
            <p:nvPr/>
          </p:nvSpPr>
          <p:spPr bwMode="auto">
            <a:xfrm>
              <a:off x="2208" y="399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4" name="Freeform 6"/>
            <p:cNvSpPr>
              <a:spLocks/>
            </p:cNvSpPr>
            <p:nvPr/>
          </p:nvSpPr>
          <p:spPr bwMode="auto">
            <a:xfrm>
              <a:off x="2288" y="1240"/>
              <a:ext cx="64" cy="16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5" name="Oval 7"/>
            <p:cNvSpPr>
              <a:spLocks noChangeArrowheads="1"/>
            </p:cNvSpPr>
            <p:nvPr/>
          </p:nvSpPr>
          <p:spPr bwMode="auto">
            <a:xfrm>
              <a:off x="2200" y="110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6" name="Rectangle 8"/>
            <p:cNvSpPr>
              <a:spLocks noChangeArrowheads="1"/>
            </p:cNvSpPr>
            <p:nvPr/>
          </p:nvSpPr>
          <p:spPr bwMode="auto">
            <a:xfrm>
              <a:off x="3360" y="2928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9227" name="Freeform 9"/>
            <p:cNvSpPr>
              <a:spLocks/>
            </p:cNvSpPr>
            <p:nvPr/>
          </p:nvSpPr>
          <p:spPr bwMode="auto">
            <a:xfrm>
              <a:off x="2288" y="3448"/>
              <a:ext cx="0" cy="5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28" name="Rectangle 10"/>
            <p:cNvSpPr>
              <a:spLocks noChangeArrowheads="1"/>
            </p:cNvSpPr>
            <p:nvPr/>
          </p:nvSpPr>
          <p:spPr bwMode="auto">
            <a:xfrm>
              <a:off x="2352" y="3552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9229" name="Freeform 11"/>
            <p:cNvSpPr>
              <a:spLocks/>
            </p:cNvSpPr>
            <p:nvPr/>
          </p:nvSpPr>
          <p:spPr bwMode="auto">
            <a:xfrm>
              <a:off x="3320" y="3160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30" name="Freeform 12"/>
            <p:cNvSpPr>
              <a:spLocks/>
            </p:cNvSpPr>
            <p:nvPr/>
          </p:nvSpPr>
          <p:spPr bwMode="auto">
            <a:xfrm>
              <a:off x="4016" y="1864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9231" name="Freeform 13"/>
            <p:cNvSpPr>
              <a:spLocks/>
            </p:cNvSpPr>
            <p:nvPr/>
          </p:nvSpPr>
          <p:spPr bwMode="auto">
            <a:xfrm>
              <a:off x="2288" y="1872"/>
              <a:ext cx="1731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9232" name="Group 14"/>
            <p:cNvGrpSpPr>
              <a:grpSpLocks/>
            </p:cNvGrpSpPr>
            <p:nvPr/>
          </p:nvGrpSpPr>
          <p:grpSpPr bwMode="auto">
            <a:xfrm>
              <a:off x="3064" y="2552"/>
              <a:ext cx="1904" cy="232"/>
              <a:chOff x="0" y="0"/>
              <a:chExt cx="20000" cy="20000"/>
            </a:xfrm>
          </p:grpSpPr>
          <p:sp>
            <p:nvSpPr>
              <p:cNvPr id="9242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243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9233" name="Group 17"/>
            <p:cNvGrpSpPr>
              <a:grpSpLocks/>
            </p:cNvGrpSpPr>
            <p:nvPr/>
          </p:nvGrpSpPr>
          <p:grpSpPr bwMode="auto">
            <a:xfrm>
              <a:off x="1248" y="2880"/>
              <a:ext cx="2077" cy="560"/>
              <a:chOff x="0" y="0"/>
              <a:chExt cx="20000" cy="20000"/>
            </a:xfrm>
          </p:grpSpPr>
          <p:sp>
            <p:nvSpPr>
              <p:cNvPr id="9240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241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exp2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9234" name="Group 20"/>
            <p:cNvGrpSpPr>
              <a:grpSpLocks/>
            </p:cNvGrpSpPr>
            <p:nvPr/>
          </p:nvGrpSpPr>
          <p:grpSpPr bwMode="auto">
            <a:xfrm>
              <a:off x="3072" y="2160"/>
              <a:ext cx="1904" cy="232"/>
              <a:chOff x="0" y="0"/>
              <a:chExt cx="20000" cy="20000"/>
            </a:xfrm>
          </p:grpSpPr>
          <p:sp>
            <p:nvSpPr>
              <p:cNvPr id="9238" name="Freeform 21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239" name="Rectangle 22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exp3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9235" name="Group 23"/>
            <p:cNvGrpSpPr>
              <a:grpSpLocks/>
            </p:cNvGrpSpPr>
            <p:nvPr/>
          </p:nvGrpSpPr>
          <p:grpSpPr bwMode="auto">
            <a:xfrm>
              <a:off x="1344" y="1392"/>
              <a:ext cx="1904" cy="232"/>
              <a:chOff x="0" y="0"/>
              <a:chExt cx="20000" cy="20000"/>
            </a:xfrm>
          </p:grpSpPr>
          <p:sp>
            <p:nvSpPr>
              <p:cNvPr id="9236" name="Freeform 24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237" name="Rectangle 25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exp1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</p:grp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393434-6750-4F10-8BA9-D271FF3BECE6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		</a:t>
            </a:r>
            <a:r>
              <a:rPr lang="en-US" sz="2000" b="1">
                <a:latin typeface="Courier New" pitchFamily="49" charset="0"/>
                <a:ea typeface="Tahoma" pitchFamily="34" charset="0"/>
                <a:cs typeface="Courier New" pitchFamily="49" charset="0"/>
              </a:rPr>
              <a:t>for (x=1; x &lt;= 10; x++) printf(“%d\n”, x);</a:t>
            </a:r>
            <a:endParaRPr lang="en-GB" sz="20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10246" name="AutoShape 4"/>
          <p:cNvSpPr>
            <a:spLocks noChangeArrowheads="1"/>
          </p:cNvSpPr>
          <p:nvPr/>
        </p:nvSpPr>
        <p:spPr bwMode="auto">
          <a:xfrm>
            <a:off x="2209800" y="3276600"/>
            <a:ext cx="11430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x=1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7" name="AutoShape 5"/>
          <p:cNvSpPr>
            <a:spLocks noChangeArrowheads="1"/>
          </p:cNvSpPr>
          <p:nvPr/>
        </p:nvSpPr>
        <p:spPr bwMode="auto">
          <a:xfrm>
            <a:off x="2133600" y="4191000"/>
            <a:ext cx="1295400" cy="6858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x &lt;= 10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8" name="Line 6"/>
          <p:cNvSpPr>
            <a:spLocks noChangeShapeType="1"/>
          </p:cNvSpPr>
          <p:nvPr/>
        </p:nvSpPr>
        <p:spPr bwMode="auto">
          <a:xfrm>
            <a:off x="2743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49" name="AutoShape 7"/>
          <p:cNvSpPr>
            <a:spLocks noChangeArrowheads="1"/>
          </p:cNvSpPr>
          <p:nvPr/>
        </p:nvSpPr>
        <p:spPr bwMode="auto">
          <a:xfrm>
            <a:off x="4038600" y="4343400"/>
            <a:ext cx="17526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printf(”%d\n”,x)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50" name="Line 8"/>
          <p:cNvSpPr>
            <a:spLocks noChangeShapeType="1"/>
          </p:cNvSpPr>
          <p:nvPr/>
        </p:nvSpPr>
        <p:spPr bwMode="auto">
          <a:xfrm>
            <a:off x="35052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>
            <a:off x="2743200" y="2971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2" name="AutoShape 10"/>
          <p:cNvSpPr>
            <a:spLocks noChangeArrowheads="1"/>
          </p:cNvSpPr>
          <p:nvPr/>
        </p:nvSpPr>
        <p:spPr bwMode="auto">
          <a:xfrm>
            <a:off x="6248400" y="4343400"/>
            <a:ext cx="914400" cy="457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latin typeface="Tahoma" pitchFamily="34" charset="0"/>
                <a:cs typeface="Tahoma" pitchFamily="34" charset="0"/>
              </a:rPr>
              <a:t>x++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53" name="Line 11"/>
          <p:cNvSpPr>
            <a:spLocks noChangeShapeType="1"/>
          </p:cNvSpPr>
          <p:nvPr/>
        </p:nvSpPr>
        <p:spPr bwMode="auto">
          <a:xfrm>
            <a:off x="586740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 flipV="1">
            <a:off x="67056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255" name="Line 13"/>
          <p:cNvSpPr>
            <a:spLocks noChangeShapeType="1"/>
          </p:cNvSpPr>
          <p:nvPr/>
        </p:nvSpPr>
        <p:spPr bwMode="auto">
          <a:xfrm flipH="1">
            <a:off x="2819400" y="39624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6" name="Line 14"/>
          <p:cNvSpPr>
            <a:spLocks noChangeShapeType="1"/>
          </p:cNvSpPr>
          <p:nvPr/>
        </p:nvSpPr>
        <p:spPr bwMode="auto">
          <a:xfrm>
            <a:off x="2743200" y="4876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7" name="Text Box 15"/>
          <p:cNvSpPr txBox="1">
            <a:spLocks noChangeArrowheads="1"/>
          </p:cNvSpPr>
          <p:nvPr/>
        </p:nvSpPr>
        <p:spPr bwMode="auto">
          <a:xfrm>
            <a:off x="2743200" y="4814888"/>
            <a:ext cx="762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  <a:cs typeface="Tahoma" pitchFamily="34" charset="0"/>
              </a:rPr>
              <a:t>False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58" name="Text Box 16"/>
          <p:cNvSpPr txBox="1">
            <a:spLocks noChangeArrowheads="1"/>
          </p:cNvSpPr>
          <p:nvPr/>
        </p:nvSpPr>
        <p:spPr bwMode="auto">
          <a:xfrm>
            <a:off x="3352800" y="4191000"/>
            <a:ext cx="609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>
                <a:latin typeface="Tahoma" pitchFamily="34" charset="0"/>
                <a:cs typeface="Tahoma" pitchFamily="34" charset="0"/>
              </a:rPr>
              <a:t>True</a:t>
            </a:r>
            <a:endParaRPr lang="en-GB" sz="16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Repetition: FOR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33ED92-1AC2-426C-87EF-98F3DB4A6E3B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/>
            <a:r>
              <a:rPr lang="en-US" dirty="0">
                <a:latin typeface="Tahoma" pitchFamily="34" charset="0"/>
                <a:cs typeface="Tahoma" pitchFamily="34" charset="0"/>
              </a:rPr>
              <a:t>Program to print out numbers from 1 to 10</a:t>
            </a:r>
          </a:p>
          <a:p>
            <a:pPr lvl="1"/>
            <a:endParaRPr lang="en-US" dirty="0">
              <a:latin typeface="Tahoma" pitchFamily="34" charset="0"/>
              <a:cs typeface="Tahoma" pitchFamily="34" charset="0"/>
            </a:endParaRPr>
          </a:p>
          <a:p>
            <a:pPr lvl="1"/>
            <a:endParaRPr lang="en-US" dirty="0">
              <a:latin typeface="Tahoma" pitchFamily="34" charset="0"/>
              <a:cs typeface="Tahoma" pitchFamily="34" charset="0"/>
            </a:endParaRPr>
          </a:p>
          <a:p>
            <a:pPr lvl="1"/>
            <a:endParaRPr lang="en-US" dirty="0">
              <a:latin typeface="Tahoma" pitchFamily="34" charset="0"/>
              <a:cs typeface="Tahoma" pitchFamily="34" charset="0"/>
            </a:endParaRPr>
          </a:p>
          <a:p>
            <a:pPr lvl="1"/>
            <a:endParaRPr lang="en-US" dirty="0">
              <a:latin typeface="Tahoma" pitchFamily="34" charset="0"/>
              <a:cs typeface="Tahoma" pitchFamily="34" charset="0"/>
            </a:endParaRPr>
          </a:p>
          <a:p>
            <a:pPr lvl="1"/>
            <a:endParaRPr lang="en-US" sz="900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dirty="0">
                <a:latin typeface="Tahoma" pitchFamily="34" charset="0"/>
                <a:cs typeface="Tahoma" pitchFamily="34" charset="0"/>
              </a:rPr>
              <a:t>Program to print out numbers from 10 to 1</a:t>
            </a:r>
          </a:p>
          <a:p>
            <a:pPr lvl="1"/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752600" y="2819400"/>
            <a:ext cx="6096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int main() 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    int x;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400" b="1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400">
                <a:latin typeface="Courier New" pitchFamily="49" charset="0"/>
                <a:cs typeface="Courier New" pitchFamily="49" charset="0"/>
              </a:rPr>
              <a:t>( x </a:t>
            </a:r>
            <a:r>
              <a:rPr lang="id-ID" sz="14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id-ID" sz="1400">
                <a:latin typeface="Courier New" pitchFamily="49" charset="0"/>
                <a:cs typeface="Courier New" pitchFamily="49" charset="0"/>
              </a:rPr>
              <a:t> 1 ;  x </a:t>
            </a:r>
            <a:r>
              <a:rPr lang="id-ID" sz="1400" b="1">
                <a:latin typeface="Courier New" pitchFamily="49" charset="0"/>
                <a:cs typeface="Courier New" pitchFamily="49" charset="0"/>
              </a:rPr>
              <a:t>&lt;=</a:t>
            </a:r>
            <a:r>
              <a:rPr lang="id-ID" sz="1400">
                <a:latin typeface="Courier New" pitchFamily="49" charset="0"/>
                <a:cs typeface="Courier New" pitchFamily="49" charset="0"/>
              </a:rPr>
              <a:t> 10 ;  x</a:t>
            </a:r>
            <a:r>
              <a:rPr lang="id-ID" sz="1400" b="1">
                <a:latin typeface="Courier New" pitchFamily="49" charset="0"/>
                <a:cs typeface="Courier New" pitchFamily="49" charset="0"/>
              </a:rPr>
              <a:t>++</a:t>
            </a:r>
            <a:r>
              <a:rPr lang="id-ID" sz="1400">
                <a:latin typeface="Courier New" pitchFamily="49" charset="0"/>
                <a:cs typeface="Courier New" pitchFamily="49" charset="0"/>
              </a:rPr>
              <a:t> ) printf( "%d\n", x );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    return(0);</a:t>
            </a:r>
          </a:p>
          <a:p>
            <a:r>
              <a:rPr lang="id-ID" sz="14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271" name="Text Box 5"/>
          <p:cNvSpPr txBox="1">
            <a:spLocks noChangeArrowheads="1"/>
          </p:cNvSpPr>
          <p:nvPr/>
        </p:nvSpPr>
        <p:spPr bwMode="auto">
          <a:xfrm>
            <a:off x="1752600" y="4800600"/>
            <a:ext cx="6172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int x;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id-ID" sz="1400" dirty="0">
                <a:latin typeface="Courier New" pitchFamily="49" charset="0"/>
                <a:cs typeface="Courier New" pitchFamily="49" charset="0"/>
              </a:rPr>
              <a:t>( x 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id-ID" sz="1400" dirty="0">
                <a:latin typeface="Courier New" pitchFamily="49" charset="0"/>
                <a:cs typeface="Courier New" pitchFamily="49" charset="0"/>
              </a:rPr>
              <a:t> 10 ;  x 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id-ID" sz="1400" dirty="0">
                <a:latin typeface="Courier New" pitchFamily="49" charset="0"/>
                <a:cs typeface="Courier New" pitchFamily="49" charset="0"/>
              </a:rPr>
              <a:t> 1 ;  x</a:t>
            </a:r>
            <a:r>
              <a:rPr lang="id-ID" sz="1400" b="1" dirty="0">
                <a:latin typeface="Courier New" pitchFamily="49" charset="0"/>
                <a:cs typeface="Courier New" pitchFamily="49" charset="0"/>
              </a:rPr>
              <a:t>--</a:t>
            </a:r>
            <a:r>
              <a:rPr lang="id-ID" sz="1400" dirty="0">
                <a:latin typeface="Courier New" pitchFamily="49" charset="0"/>
                <a:cs typeface="Courier New" pitchFamily="49" charset="0"/>
              </a:rPr>
              <a:t> ) printf( "%d\n", x);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    return(0);</a:t>
            </a:r>
          </a:p>
          <a:p>
            <a:r>
              <a:rPr lang="id-ID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963</TotalTime>
  <Words>2175</Words>
  <Application>Microsoft Office PowerPoint</Application>
  <PresentationFormat>On-screen Show (4:3)</PresentationFormat>
  <Paragraphs>586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Courier New</vt:lpstr>
      <vt:lpstr>Interstate</vt:lpstr>
      <vt:lpstr>Open Sans</vt:lpstr>
      <vt:lpstr>Symbol</vt:lpstr>
      <vt:lpstr>Tahoma</vt:lpstr>
      <vt:lpstr>Wingdings</vt:lpstr>
      <vt:lpstr>TemplateBM</vt:lpstr>
      <vt:lpstr>Program Control: Repetition</vt:lpstr>
      <vt:lpstr>Learning Outcomes</vt:lpstr>
      <vt:lpstr>Sub Topics</vt:lpstr>
      <vt:lpstr>Repetition Definition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FOR</vt:lpstr>
      <vt:lpstr>Repetition: WHILE</vt:lpstr>
      <vt:lpstr>Repetition: WHILE</vt:lpstr>
      <vt:lpstr>Repetition: WHILE</vt:lpstr>
      <vt:lpstr>Repetition: WHILE</vt:lpstr>
      <vt:lpstr>Repetition: WHILE</vt:lpstr>
      <vt:lpstr>Repetition: DO-WHILE</vt:lpstr>
      <vt:lpstr>Repetition: DO-WHILE</vt:lpstr>
      <vt:lpstr>Repetition: DO-WHILE</vt:lpstr>
      <vt:lpstr>Repetition Operation</vt:lpstr>
      <vt:lpstr>Repetition Operation</vt:lpstr>
      <vt:lpstr>Repetition Operation</vt:lpstr>
      <vt:lpstr>Repetition Operation</vt:lpstr>
      <vt:lpstr>Break vs Continue</vt:lpstr>
      <vt:lpstr>Break vs Continue</vt:lpstr>
      <vt:lpstr>Break vs Continue</vt:lpstr>
      <vt:lpstr>Example Labeling</vt:lpstr>
      <vt:lpstr>Exercise </vt:lpstr>
      <vt:lpstr>Exercise 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FIDELSON TANZIL</cp:lastModifiedBy>
  <cp:revision>109</cp:revision>
  <dcterms:created xsi:type="dcterms:W3CDTF">2009-07-15T08:07:45Z</dcterms:created>
  <dcterms:modified xsi:type="dcterms:W3CDTF">2019-07-22T10:28:34Z</dcterms:modified>
</cp:coreProperties>
</file>