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42"/>
  </p:notesMasterIdLst>
  <p:handoutMasterIdLst>
    <p:handoutMasterId r:id="rId43"/>
  </p:handoutMasterIdLst>
  <p:sldIdLst>
    <p:sldId id="337" r:id="rId2"/>
    <p:sldId id="267" r:id="rId3"/>
    <p:sldId id="333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40" r:id="rId33"/>
    <p:sldId id="341" r:id="rId34"/>
    <p:sldId id="339" r:id="rId35"/>
    <p:sldId id="302" r:id="rId36"/>
    <p:sldId id="331" r:id="rId37"/>
    <p:sldId id="332" r:id="rId38"/>
    <p:sldId id="334" r:id="rId39"/>
    <p:sldId id="335" r:id="rId40"/>
    <p:sldId id="336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59" autoAdjust="0"/>
    <p:restoredTop sz="87971" autoAdjust="0"/>
  </p:normalViewPr>
  <p:slideViewPr>
    <p:cSldViewPr>
      <p:cViewPr varScale="1">
        <p:scale>
          <a:sx n="64" d="100"/>
          <a:sy n="64" d="100"/>
        </p:scale>
        <p:origin x="4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26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700BDD50-8F2C-4842-A8ED-B786483B24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45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C24AF8EE-331B-4602-87F2-FFA1C39163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48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4CC7D5-2141-4FDF-A4C8-FA20691FDD9A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651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13050-BA03-41DC-B95F-279EF286FF23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92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4041E5-3A54-416C-A7EE-546653076612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12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00FAEC-6777-4833-99D9-0D5DEB63E7B1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231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914C47-9543-4C06-93B3-079D7F4E44D8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77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98989E-1625-47BF-8FF6-9BDDF527177A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867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CD5F03-8AC9-42DE-9168-2CC6D1FB6D23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789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F8BC1A-A46E-444C-BD9B-31FCB7E5BCD4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62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EF0281-3AFB-442D-AD26-23D0DE48AD13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730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BD429A-F9A7-4D52-838D-58723D419F16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788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A1589F-41DF-4401-848D-BC9EBAE63297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33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7E0CA9-4BD4-47D5-BA6E-A45CDBB08071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024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07AAE9-2381-48EF-9B98-F6B9D119C70F}" type="slidenum">
              <a:rPr lang="en-US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255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65C847-DD7C-47D0-9446-919F2B5670FF}" type="slidenum">
              <a:rPr lang="en-US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952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3384CD-D24A-41F5-A62C-D806F15F4CC1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994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A177CD-061E-44A0-8D47-C15385FB3481}" type="slidenum">
              <a:rPr lang="en-US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057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DD6F4D-8D55-44A0-93A3-173806D2B91E}" type="slidenum">
              <a:rPr lang="en-US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82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A39271-99A9-44BC-A222-DF32B8CA5C19}" type="slidenum">
              <a:rPr lang="en-US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071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CA4321-748A-427A-A96D-64C6B17FE308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990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C18D65-9A33-436D-AAE4-4F729451CB91}" type="slidenum">
              <a:rPr lang="en-US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242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809482-C175-4BA7-8B3C-4091E27D3B4B}" type="slidenum">
              <a:rPr lang="en-US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337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F57C82-A3D4-4A9E-A23E-B9F6B2B1BBBA}" type="slidenum">
              <a:rPr lang="en-US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07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88EBE4-2B7C-4D17-B57C-96DD0E793FBF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885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454CE5-747C-4D69-A7C1-01FB38578B42}" type="slidenum">
              <a:rPr lang="en-US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671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34" charset="0"/>
              </a:rPr>
              <a:t>L is</a:t>
            </a:r>
            <a:r>
              <a:rPr lang="en-US" baseline="0" dirty="0">
                <a:latin typeface="Arial" pitchFamily="34" charset="0"/>
              </a:rPr>
              <a:t> Left, R is Right, </a:t>
            </a:r>
            <a:r>
              <a:rPr lang="en-US" baseline="0" dirty="0" err="1">
                <a:latin typeface="Arial" pitchFamily="34" charset="0"/>
              </a:rPr>
              <a:t>idx</a:t>
            </a:r>
            <a:r>
              <a:rPr lang="en-US" baseline="0" dirty="0">
                <a:latin typeface="Arial" pitchFamily="34" charset="0"/>
              </a:rPr>
              <a:t> is index, m1 is Mid1, m2 is Mid2, C is Combined, arr is array, SIZE is size of array</a:t>
            </a: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809482-C175-4BA7-8B3C-4091E27D3B4B}" type="slidenum">
              <a:rPr lang="en-US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640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rial" pitchFamily="34" charset="0"/>
              </a:rPr>
              <a:t>L is</a:t>
            </a:r>
            <a:r>
              <a:rPr lang="en-US" baseline="0" dirty="0">
                <a:latin typeface="Arial" pitchFamily="34" charset="0"/>
              </a:rPr>
              <a:t> Left, R is Right, </a:t>
            </a:r>
            <a:r>
              <a:rPr lang="en-US" baseline="0" dirty="0" err="1">
                <a:latin typeface="Arial" pitchFamily="34" charset="0"/>
              </a:rPr>
              <a:t>idx</a:t>
            </a:r>
            <a:r>
              <a:rPr lang="en-US" baseline="0" dirty="0">
                <a:latin typeface="Arial" pitchFamily="34" charset="0"/>
              </a:rPr>
              <a:t> is index, m1 is Mid1, m2 is Mid2, C is Combined, arr is array, SIZE is size of array</a:t>
            </a:r>
          </a:p>
          <a:p>
            <a:endParaRPr lang="id-ID" dirty="0">
              <a:latin typeface="Arial" pitchFamily="34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809482-C175-4BA7-8B3C-4091E27D3B4B}" type="slidenum">
              <a:rPr lang="en-US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142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rial" pitchFamily="34" charset="0"/>
              </a:rPr>
              <a:t>L is</a:t>
            </a:r>
            <a:r>
              <a:rPr lang="en-US" baseline="0" dirty="0">
                <a:latin typeface="Arial" pitchFamily="34" charset="0"/>
              </a:rPr>
              <a:t> Left, R is Right, </a:t>
            </a:r>
            <a:r>
              <a:rPr lang="en-US" baseline="0" dirty="0" err="1">
                <a:latin typeface="Arial" pitchFamily="34" charset="0"/>
              </a:rPr>
              <a:t>idx</a:t>
            </a:r>
            <a:r>
              <a:rPr lang="en-US" baseline="0" dirty="0">
                <a:latin typeface="Arial" pitchFamily="34" charset="0"/>
              </a:rPr>
              <a:t> is index, m1 is Mid1, m2 is Mid2, C is Combined, arr is array, SIZE is size of array</a:t>
            </a:r>
          </a:p>
          <a:p>
            <a:endParaRPr lang="id-ID" dirty="0">
              <a:latin typeface="Arial" pitchFamily="34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809482-C175-4BA7-8B3C-4091E27D3B4B}" type="slidenum">
              <a:rPr lang="en-US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155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F0A4B1-63FD-4D90-A043-D3863CB02B19}" type="slidenum">
              <a:rPr lang="en-US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648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DD76D8-544A-42BA-A37B-5046EEE2C959}" type="slidenum">
              <a:rPr lang="en-US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063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C99541-21D7-468D-BAD0-F101951AB275}" type="slidenum">
              <a:rPr lang="en-US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79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24D7C2-CB3E-4F0B-A89D-E2F300097A0B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80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2230C0-3FD2-4564-92F1-02EE2FF8EB51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31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499900-16C3-47EF-831A-770AB6B14171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00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F7CDF0-5683-4273-AD2B-4BFA208E3C07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13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AA6E4B-AB58-49B1-8BC8-15C6EA9D5AC6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56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D63B9B-684C-4919-AE30-17F3B410DC51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94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319104D1-FC9A-46AC-B9B0-0FFF2D1CB132}" type="datetime1">
              <a:rPr lang="en-US" smtClean="0"/>
              <a:pPr>
                <a:defRPr/>
              </a:pPr>
              <a:t>22-Jul-19</a:t>
            </a:fld>
            <a:r>
              <a:rPr lang="en-US"/>
              <a:t>Bina Nusantara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/>
              <a:t>T0016 - Algorithm and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3F8E012D-7334-4E89-88E3-FE8FA18245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NewB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371600"/>
            <a:ext cx="6837114" cy="7920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37887265-D7C8-46F7-8C08-22F3BD849BF9}" type="datetime1">
              <a:rPr lang="en-US" smtClean="0"/>
              <a:pPr>
                <a:defRPr/>
              </a:pPr>
              <a:t>22-Jul-19</a:t>
            </a:fld>
            <a:r>
              <a:rPr lang="en-US"/>
              <a:t>Bina Nusantara University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/>
              <a:t>T0016 - Algorithm and Programming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E3551FF8-C160-4896-B5A8-56EF70E479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848600" cy="3721596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C0B421-1EB7-4080-9544-64F902DE8CEC}" type="datetime1">
              <a:rPr lang="en-US" smtClean="0"/>
              <a:pPr>
                <a:defRPr/>
              </a:pPr>
              <a:t>22-Jul-19</a:t>
            </a:fld>
            <a:r>
              <a:rPr lang="en-US"/>
              <a:t>Bina Nusantara University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T0016 - Algorithm and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AB84FB-B164-413B-AC52-3B5586313E1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5422E9-773C-456D-B90C-D3A1F5C88AF8}" type="datetime1">
              <a:rPr lang="en-US" smtClean="0"/>
              <a:pPr>
                <a:defRPr/>
              </a:pPr>
              <a:t>22-Jul-19</a:t>
            </a:fld>
            <a:r>
              <a:rPr lang="en-US"/>
              <a:t>Bina Nusantara University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T0016 - Algorithm and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56EE85-D22A-40BD-9FF5-2B72EBD43C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5103E9-A5A2-4859-86EE-1F7279116478}" type="datetime1">
              <a:rPr lang="en-US" smtClean="0"/>
              <a:pPr>
                <a:defRPr/>
              </a:pPr>
              <a:t>22-Jul-19</a:t>
            </a:fld>
            <a:r>
              <a:rPr lang="en-US"/>
              <a:t>Bina Nusantara University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T0016 - Algorithm and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0420C5-5705-42D7-913F-630DE469B25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7887265-D7C8-46F7-8C08-22F3BD849BF9}" type="datetime1">
              <a:rPr lang="en-US" smtClean="0"/>
              <a:pPr>
                <a:defRPr/>
              </a:pPr>
              <a:t>22-Jul-19</a:t>
            </a:fld>
            <a:r>
              <a:rPr lang="en-US"/>
              <a:t>Bina Nusantara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T0016 - Algorithm and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3551FF8-C160-4896-B5A8-56EF70E479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rting-algorithms.com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watch?v=INHF_5RIxT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3327127"/>
            <a:ext cx="7128792" cy="1470025"/>
          </a:xfrm>
        </p:spPr>
        <p:txBody>
          <a:bodyPr>
            <a:normAutofit/>
          </a:bodyPr>
          <a:lstStyle/>
          <a:p>
            <a:r>
              <a:rPr lang="en-AU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Sorting</a:t>
            </a:r>
            <a:endParaRPr lang="id-ID" sz="3200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691680" y="1628800"/>
            <a:ext cx="878681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Subject	: </a:t>
            </a:r>
            <a:r>
              <a:rPr lang="id-ID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COMP6047 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id-ID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	  </a:t>
            </a: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ALGORITHM AND PROGRAMMING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Year	</a:t>
            </a:r>
            <a:r>
              <a:rPr lang="en-US" sz="2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: 201</a:t>
            </a: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Bubble Sort</a:t>
            </a:r>
          </a:p>
        </p:txBody>
      </p:sp>
      <p:sp>
        <p:nvSpPr>
          <p:cNvPr id="122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F43F81-EABE-4646-AF1D-56C00BF8B08E}" type="slidenum">
              <a:rPr lang="en-US">
                <a:latin typeface="Tahoma" pitchFamily="34" charset="0"/>
                <a:cs typeface="Tahoma" pitchFamily="34" charset="0"/>
              </a:rPr>
              <a:pPr/>
              <a:t>10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057400"/>
            <a:ext cx="7848600" cy="2209800"/>
          </a:xfrm>
        </p:spPr>
        <p:txBody>
          <a:bodyPr/>
          <a:lstStyle/>
          <a:p>
            <a:pPr marL="339725" indent="-339725" eaLnBrk="1" hangingPunct="1">
              <a:spcBef>
                <a:spcPts val="800"/>
              </a:spcBef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b="1" dirty="0">
                <a:latin typeface="Tahoma" pitchFamily="34" charset="0"/>
                <a:cs typeface="Tahoma" pitchFamily="34" charset="0"/>
              </a:rPr>
              <a:t>Source Code of Bubble-Flag</a:t>
            </a:r>
          </a:p>
        </p:txBody>
      </p:sp>
      <p:sp>
        <p:nvSpPr>
          <p:cNvPr id="12294" name="Text Box 3"/>
          <p:cNvSpPr txBox="1">
            <a:spLocks noChangeArrowheads="1"/>
          </p:cNvSpPr>
          <p:nvPr/>
        </p:nvSpPr>
        <p:spPr bwMode="auto">
          <a:xfrm>
            <a:off x="1447800" y="2438400"/>
            <a:ext cx="6477000" cy="4033837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ubble_Flag(int *Arr, int n)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int i, j;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int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flag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flag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 i = 1; 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while((i &lt; n) &amp;&amp; (!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flag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)){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  		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flag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  		for(j=n-1; j&gt;=i; j--){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      		if(Arr[j-1] &gt; Arr[j]){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         		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Swap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(&amp;Arr[j-1], &amp;Arr[j]);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         		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flag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	}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}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  		i = i + 1;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Bubble Sort</a:t>
            </a:r>
          </a:p>
        </p:txBody>
      </p:sp>
      <p:sp>
        <p:nvSpPr>
          <p:cNvPr id="133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7456E9-3F83-4A89-A313-9CA4881D20E2}" type="slidenum">
              <a:rPr lang="en-US">
                <a:latin typeface="Tahoma" pitchFamily="34" charset="0"/>
                <a:cs typeface="Tahoma" pitchFamily="34" charset="0"/>
              </a:rPr>
              <a:pPr/>
              <a:t>11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905000"/>
            <a:ext cx="7848600" cy="533400"/>
          </a:xfrm>
        </p:spPr>
        <p:txBody>
          <a:bodyPr/>
          <a:lstStyle/>
          <a:p>
            <a:pPr marL="339725" indent="-339725" eaLnBrk="1" hangingPunct="1">
              <a:spcBef>
                <a:spcPts val="800"/>
              </a:spcBef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b="1" dirty="0">
                <a:latin typeface="Tahoma" pitchFamily="34" charset="0"/>
                <a:cs typeface="Tahoma" pitchFamily="34" charset="0"/>
              </a:rPr>
              <a:t>Source Code of Bubble Sort using RECURSIVE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600200" y="2386013"/>
            <a:ext cx="5867400" cy="386238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void swapCompar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e </a:t>
            </a: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(int arr[], int a, int n) {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  int temp;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id-ID" sz="1600" dirty="0">
                <a:solidFill>
                  <a:srgbClr val="333399"/>
                </a:solidFill>
                <a:latin typeface="Courier New" pitchFamily="49" charset="0"/>
              </a:rPr>
              <a:t>if (a &lt; n)</a:t>
            </a: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 {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    if (arr[n-1] &gt; arr[n]) {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      temp = arr[n-1]; 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      arr[n-1] = arr[n]; 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      arr[n] = temp;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    }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 	</a:t>
            </a:r>
            <a:r>
              <a:rPr lang="id-ID" sz="1600" dirty="0">
                <a:solidFill>
                  <a:srgbClr val="FF0000"/>
                </a:solidFill>
                <a:latin typeface="Courier New" pitchFamily="49" charset="0"/>
              </a:rPr>
              <a:t>swapCompare(arr, a, n-1);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void bubble_sort(int arr[], int a, int n) {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id-ID" sz="1600" dirty="0">
                <a:solidFill>
                  <a:srgbClr val="333399"/>
                </a:solidFill>
                <a:latin typeface="Courier New" pitchFamily="49" charset="0"/>
              </a:rPr>
              <a:t>if (a &lt; n)</a:t>
            </a: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 {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 	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swapCompare(arr, a, n);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id-ID" sz="1600" dirty="0">
                <a:solidFill>
                  <a:srgbClr val="FF0000"/>
                </a:solidFill>
                <a:latin typeface="Courier New" pitchFamily="49" charset="0"/>
              </a:rPr>
              <a:t>bubble_sort(arr, a+1, n);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Selection Sort</a:t>
            </a:r>
          </a:p>
        </p:txBody>
      </p:sp>
      <p:sp>
        <p:nvSpPr>
          <p:cNvPr id="1433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036424-919E-40FF-B255-D73B71EBEDF4}" type="slidenum">
              <a:rPr lang="en-US">
                <a:latin typeface="Tahoma" pitchFamily="34" charset="0"/>
                <a:cs typeface="Tahoma" pitchFamily="34" charset="0"/>
              </a:rPr>
              <a:pPr/>
              <a:t>12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8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b="1" dirty="0">
                <a:latin typeface="Tahoma" pitchFamily="34" charset="0"/>
                <a:cs typeface="Tahoma" pitchFamily="34" charset="0"/>
              </a:rPr>
              <a:t>Algorithm:</a:t>
            </a:r>
          </a:p>
          <a:p>
            <a:pPr eaLnBrk="1" hangingPunct="1">
              <a:spcBef>
                <a:spcPts val="5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2000" dirty="0">
                <a:latin typeface="Tahoma" pitchFamily="34" charset="0"/>
                <a:cs typeface="Tahoma" pitchFamily="34" charset="0"/>
              </a:rPr>
              <a:t>for(i=0; i&lt;N-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1</a:t>
            </a:r>
            <a:r>
              <a:rPr lang="id-ID" sz="2000" dirty="0">
                <a:latin typeface="Tahoma" pitchFamily="34" charset="0"/>
                <a:cs typeface="Tahoma" pitchFamily="34" charset="0"/>
              </a:rPr>
              <a:t>; i++)</a:t>
            </a:r>
            <a:r>
              <a:rPr lang="id-ID" sz="2000" dirty="0">
                <a:solidFill>
                  <a:srgbClr val="333399"/>
                </a:solidFill>
                <a:latin typeface="Tahoma" pitchFamily="34" charset="0"/>
                <a:cs typeface="Tahoma" pitchFamily="34" charset="0"/>
              </a:rPr>
              <a:t>{</a:t>
            </a:r>
            <a:r>
              <a:rPr lang="id-ID" sz="2000" dirty="0">
                <a:latin typeface="Tahoma" pitchFamily="34" charset="0"/>
                <a:cs typeface="Tahoma" pitchFamily="34" charset="0"/>
              </a:rPr>
              <a:t>      /* N=number of data */</a:t>
            </a:r>
          </a:p>
          <a:p>
            <a:pPr eaLnBrk="1" hangingPunct="1">
              <a:spcBef>
                <a:spcPts val="5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2000" dirty="0">
                <a:latin typeface="Tahoma" pitchFamily="34" charset="0"/>
                <a:cs typeface="Tahoma" pitchFamily="34" charset="0"/>
              </a:rPr>
              <a:t>	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Set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idx_smallest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equal to i</a:t>
            </a:r>
          </a:p>
          <a:p>
            <a:pPr eaLnBrk="1" hangingPunct="1">
              <a:spcBef>
                <a:spcPts val="5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>
                <a:latin typeface="Tahoma" pitchFamily="34" charset="0"/>
                <a:cs typeface="Tahoma" pitchFamily="34" charset="0"/>
              </a:rPr>
              <a:t>	</a:t>
            </a:r>
            <a:r>
              <a:rPr lang="id-ID" sz="2000" dirty="0">
                <a:latin typeface="Tahoma" pitchFamily="34" charset="0"/>
                <a:cs typeface="Tahoma" pitchFamily="34" charset="0"/>
              </a:rPr>
              <a:t>for(j=i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+1</a:t>
            </a:r>
            <a:r>
              <a:rPr lang="id-ID" sz="2000" dirty="0">
                <a:latin typeface="Tahoma" pitchFamily="34" charset="0"/>
                <a:cs typeface="Tahoma" pitchFamily="34" charset="0"/>
              </a:rPr>
              <a:t>; j&lt;N; j++)</a:t>
            </a:r>
            <a:r>
              <a:rPr lang="id-ID" sz="2000" dirty="0">
                <a:solidFill>
                  <a:srgbClr val="FF3300"/>
                </a:solidFill>
                <a:latin typeface="Tahoma" pitchFamily="34" charset="0"/>
                <a:cs typeface="Tahoma" pitchFamily="34" charset="0"/>
              </a:rPr>
              <a:t>{</a:t>
            </a:r>
          </a:p>
          <a:p>
            <a:pPr eaLnBrk="1" hangingPunct="1">
              <a:spcBef>
                <a:spcPts val="5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2000" dirty="0">
                <a:latin typeface="Tahoma" pitchFamily="34" charset="0"/>
                <a:cs typeface="Tahoma" pitchFamily="34" charset="0"/>
              </a:rPr>
              <a:t>			</a:t>
            </a:r>
            <a:r>
              <a:rPr lang="en-US" dirty="0">
                <a:latin typeface="Tahoma" pitchFamily="34" charset="0"/>
                <a:cs typeface="Tahoma" pitchFamily="34" charset="0"/>
              </a:rPr>
              <a:t>If array[ j ] &lt; array [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idx_smallest</a:t>
            </a:r>
            <a:r>
              <a:rPr lang="en-US" dirty="0">
                <a:latin typeface="Tahoma" pitchFamily="34" charset="0"/>
                <a:cs typeface="Tahoma" pitchFamily="34" charset="0"/>
              </a:rPr>
              <a:t> ] then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idx_smallest</a:t>
            </a:r>
            <a:r>
              <a:rPr lang="en-US" dirty="0">
                <a:latin typeface="Tahoma" pitchFamily="34" charset="0"/>
                <a:cs typeface="Tahoma" pitchFamily="34" charset="0"/>
              </a:rPr>
              <a:t> = j</a:t>
            </a:r>
            <a:endParaRPr lang="id-ID" sz="2000" dirty="0">
              <a:latin typeface="Tahoma" pitchFamily="34" charset="0"/>
              <a:cs typeface="Tahoma" pitchFamily="34" charset="0"/>
            </a:endParaRPr>
          </a:p>
          <a:p>
            <a:pPr eaLnBrk="1" hangingPunct="1">
              <a:spcBef>
                <a:spcPts val="5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2000" dirty="0">
                <a:latin typeface="Tahoma" pitchFamily="34" charset="0"/>
                <a:cs typeface="Tahoma" pitchFamily="34" charset="0"/>
              </a:rPr>
              <a:t>    </a:t>
            </a:r>
            <a:r>
              <a:rPr lang="id-ID" sz="2000" dirty="0">
                <a:solidFill>
                  <a:srgbClr val="FF3300"/>
                </a:solidFill>
                <a:latin typeface="Tahoma" pitchFamily="34" charset="0"/>
                <a:cs typeface="Tahoma" pitchFamily="34" charset="0"/>
              </a:rPr>
              <a:t>}</a:t>
            </a:r>
            <a:endParaRPr lang="en-US" sz="2000" dirty="0">
              <a:solidFill>
                <a:srgbClr val="FF3300"/>
              </a:solidFill>
              <a:latin typeface="Tahoma" pitchFamily="34" charset="0"/>
              <a:cs typeface="Tahoma" pitchFamily="34" charset="0"/>
            </a:endParaRPr>
          </a:p>
          <a:p>
            <a:pPr>
              <a:spcBef>
                <a:spcPts val="500"/>
              </a:spcBef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>
                <a:solidFill>
                  <a:srgbClr val="FF3300"/>
                </a:solidFill>
                <a:latin typeface="Tahoma" pitchFamily="34" charset="0"/>
                <a:cs typeface="Tahoma" pitchFamily="34" charset="0"/>
              </a:rPr>
              <a:t>	</a:t>
            </a:r>
            <a:r>
              <a:rPr lang="en-US" dirty="0">
                <a:latin typeface="Tahoma" pitchFamily="34" charset="0"/>
                <a:cs typeface="Tahoma" pitchFamily="34" charset="0"/>
              </a:rPr>
              <a:t>Swap array[ i ] with array[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idx_smallest</a:t>
            </a:r>
            <a:r>
              <a:rPr lang="en-US" dirty="0">
                <a:latin typeface="Tahoma" pitchFamily="34" charset="0"/>
                <a:cs typeface="Tahoma" pitchFamily="34" charset="0"/>
              </a:rPr>
              <a:t> ]</a:t>
            </a:r>
            <a:endParaRPr lang="id-ID" sz="2000" dirty="0">
              <a:solidFill>
                <a:srgbClr val="FF3300"/>
              </a:solidFill>
              <a:latin typeface="Tahoma" pitchFamily="34" charset="0"/>
              <a:cs typeface="Tahoma" pitchFamily="34" charset="0"/>
            </a:endParaRPr>
          </a:p>
          <a:p>
            <a:pPr eaLnBrk="1" hangingPunct="1">
              <a:spcBef>
                <a:spcPts val="5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2000" dirty="0">
                <a:solidFill>
                  <a:srgbClr val="333399"/>
                </a:solidFill>
                <a:latin typeface="Tahoma" pitchFamily="34" charset="0"/>
                <a:cs typeface="Tahoma" pitchFamily="34" charset="0"/>
              </a:rPr>
              <a:t>}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981200"/>
            <a:ext cx="7934325" cy="459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Selection Sort</a:t>
            </a:r>
          </a:p>
        </p:txBody>
      </p:sp>
      <p:sp>
        <p:nvSpPr>
          <p:cNvPr id="1536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87AFFA-CE2A-437F-9785-61A62C8668B5}" type="slidenum">
              <a:rPr lang="en-US">
                <a:latin typeface="Tahoma" pitchFamily="34" charset="0"/>
                <a:cs typeface="Tahoma" pitchFamily="34" charset="0"/>
              </a:rPr>
              <a:pPr/>
              <a:t>13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Selection Sort</a:t>
            </a:r>
          </a:p>
        </p:txBody>
      </p:sp>
      <p:sp>
        <p:nvSpPr>
          <p:cNvPr id="1638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FB90F7-697C-423E-A7B9-905F485F91AC}" type="slidenum">
              <a:rPr lang="en-US">
                <a:latin typeface="Tahoma" pitchFamily="34" charset="0"/>
                <a:cs typeface="Tahoma" pitchFamily="34" charset="0"/>
              </a:rPr>
              <a:pPr/>
              <a:t>14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638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2286000"/>
            <a:ext cx="5572125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Selection Sort</a:t>
            </a:r>
          </a:p>
        </p:txBody>
      </p:sp>
      <p:sp>
        <p:nvSpPr>
          <p:cNvPr id="1741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7F019C-B1AD-4C5D-8DE3-45C1CFA6BA78}" type="slidenum">
              <a:rPr lang="en-US">
                <a:latin typeface="Tahoma" pitchFamily="34" charset="0"/>
                <a:cs typeface="Tahoma" pitchFamily="34" charset="0"/>
              </a:rPr>
              <a:pPr/>
              <a:t>15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069604"/>
            <a:ext cx="7848600" cy="673596"/>
          </a:xfrm>
        </p:spPr>
        <p:txBody>
          <a:bodyPr/>
          <a:lstStyle/>
          <a:p>
            <a:pPr eaLnBrk="1" hangingPunct="1">
              <a:spcBef>
                <a:spcPts val="8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b="1" dirty="0">
                <a:latin typeface="Tahoma" pitchFamily="34" charset="0"/>
                <a:cs typeface="Tahoma" pitchFamily="34" charset="0"/>
              </a:rPr>
              <a:t>Source Code of Selection Sort:</a:t>
            </a:r>
          </a:p>
          <a:p>
            <a:pPr eaLnBrk="1" hangingPunct="1">
              <a:spcBef>
                <a:spcPts val="8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id-ID" sz="20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7414" name="Rectangle 1"/>
          <p:cNvSpPr txBox="1">
            <a:spLocks noChangeArrowheads="1"/>
          </p:cNvSpPr>
          <p:nvPr/>
        </p:nvSpPr>
        <p:spPr bwMode="auto">
          <a:xfrm>
            <a:off x="990600" y="2514600"/>
            <a:ext cx="7924800" cy="350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500"/>
              </a:spcBef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id-ID" sz="1800" dirty="0">
                <a:latin typeface="Courier New" pitchFamily="49" charset="0"/>
                <a:cs typeface="Courier New" pitchFamily="49" charset="0"/>
              </a:rPr>
              <a:t>void SelectionSort(int data[], int n) </a:t>
            </a:r>
          </a:p>
          <a:p>
            <a:pPr marL="342900" indent="-342900">
              <a:spcBef>
                <a:spcPts val="500"/>
              </a:spcBef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id-ID" sz="1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spcBef>
                <a:spcPts val="500"/>
              </a:spcBef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id-ID" sz="1800" dirty="0">
                <a:latin typeface="Courier New" pitchFamily="49" charset="0"/>
                <a:cs typeface="Courier New" pitchFamily="49" charset="0"/>
              </a:rPr>
              <a:t>      int i, j, idx_low;</a:t>
            </a:r>
          </a:p>
          <a:p>
            <a:pPr marL="342900" indent="-342900">
              <a:spcBef>
                <a:spcPts val="500"/>
              </a:spcBef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id-ID" sz="1800" dirty="0">
                <a:latin typeface="Courier New" pitchFamily="49" charset="0"/>
                <a:cs typeface="Courier New" pitchFamily="49" charset="0"/>
              </a:rPr>
              <a:t>      for (i = 0;  i &lt; n – 1;  i++) </a:t>
            </a:r>
            <a:r>
              <a:rPr lang="id-ID" sz="1800" dirty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spcBef>
                <a:spcPts val="500"/>
              </a:spcBef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id-ID" sz="1800" dirty="0">
                <a:latin typeface="Courier New" pitchFamily="49" charset="0"/>
                <a:cs typeface="Courier New" pitchFamily="49" charset="0"/>
              </a:rPr>
              <a:t>           idx_low = i;</a:t>
            </a:r>
          </a:p>
          <a:p>
            <a:pPr marL="342900" indent="-342900">
              <a:spcBef>
                <a:spcPts val="500"/>
              </a:spcBef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id-ID" sz="1800" dirty="0">
                <a:latin typeface="Courier New" pitchFamily="49" charset="0"/>
                <a:cs typeface="Courier New" pitchFamily="49" charset="0"/>
              </a:rPr>
              <a:t>           for (j = i + 1; j &lt; n; j++) </a:t>
            </a:r>
          </a:p>
          <a:p>
            <a:pPr marL="342900" indent="-342900">
              <a:spcBef>
                <a:spcPts val="500"/>
              </a:spcBef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id-ID" sz="1800" dirty="0">
                <a:latin typeface="Courier New" pitchFamily="49" charset="0"/>
                <a:cs typeface="Courier New" pitchFamily="49" charset="0"/>
              </a:rPr>
              <a:t>						if (data[idx_low] &gt; data[j]) idx_low = j;</a:t>
            </a:r>
          </a:p>
          <a:p>
            <a:pPr marL="342900" indent="-342900">
              <a:spcBef>
                <a:spcPts val="500"/>
              </a:spcBef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id-ID" sz="1800" dirty="0">
                <a:latin typeface="Courier New" pitchFamily="49" charset="0"/>
                <a:cs typeface="Courier New" pitchFamily="49" charset="0"/>
              </a:rPr>
              <a:t>					 if (idx_low &gt; i) swap(&amp;data[i], &amp;data[idx_low]);</a:t>
            </a:r>
          </a:p>
          <a:p>
            <a:pPr marL="342900" indent="-342900">
              <a:spcBef>
                <a:spcPts val="500"/>
              </a:spcBef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id-ID" sz="18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id-ID" sz="1800" dirty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spcBef>
                <a:spcPts val="500"/>
              </a:spcBef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id-ID" sz="1800" dirty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342900" indent="-342900">
              <a:spcBef>
                <a:spcPts val="500"/>
              </a:spcBef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id-ID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Insertion Sort</a:t>
            </a:r>
          </a:p>
        </p:txBody>
      </p:sp>
      <p:sp>
        <p:nvSpPr>
          <p:cNvPr id="1843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DFDBFD-09B7-437F-86B9-A0092A4CCD3C}" type="slidenum">
              <a:rPr lang="en-US">
                <a:latin typeface="Tahoma" pitchFamily="34" charset="0"/>
                <a:cs typeface="Tahoma" pitchFamily="34" charset="0"/>
              </a:rPr>
              <a:pPr/>
              <a:t>16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9725" indent="-339725" eaLnBrk="1" hangingPunct="1">
              <a:spcBef>
                <a:spcPts val="800"/>
              </a:spcBef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id-ID" sz="2000" b="1" dirty="0">
                <a:latin typeface="Tahoma" pitchFamily="34" charset="0"/>
                <a:cs typeface="Tahoma" pitchFamily="34" charset="0"/>
              </a:rPr>
              <a:t>Algorithm:</a:t>
            </a:r>
          </a:p>
          <a:p>
            <a:pPr marL="339725" indent="-339725" eaLnBrk="1" hangingPunct="1">
              <a:spcBef>
                <a:spcPts val="800"/>
              </a:spcBef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id-ID" sz="2000" dirty="0">
              <a:latin typeface="Tahoma" pitchFamily="34" charset="0"/>
              <a:cs typeface="Tahoma" pitchFamily="34" charset="0"/>
            </a:endParaRPr>
          </a:p>
          <a:p>
            <a:pPr marL="339725" indent="-339725" eaLnBrk="1" hangingPunct="1">
              <a:spcBef>
                <a:spcPts val="700"/>
              </a:spcBef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id-ID" sz="2000" dirty="0">
                <a:latin typeface="Tahoma" pitchFamily="34" charset="0"/>
                <a:cs typeface="Tahoma" pitchFamily="34" charset="0"/>
              </a:rPr>
              <a:t>for(i=1; i&lt;n; i++) {</a:t>
            </a:r>
          </a:p>
          <a:p>
            <a:pPr marL="339725" indent="-339725" eaLnBrk="1" hangingPunct="1">
              <a:spcBef>
                <a:spcPts val="700"/>
              </a:spcBef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id-ID" sz="2000" dirty="0">
                <a:latin typeface="Tahoma" pitchFamily="34" charset="0"/>
                <a:cs typeface="Tahoma" pitchFamily="34" charset="0"/>
              </a:rPr>
              <a:t>	   x = A[i], insert x to its suitable place between A[0] and A[i-1].</a:t>
            </a:r>
          </a:p>
          <a:p>
            <a:pPr marL="339725" indent="-339725" eaLnBrk="1" hangingPunct="1">
              <a:spcBef>
                <a:spcPts val="700"/>
              </a:spcBef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id-ID" sz="2000" dirty="0">
                <a:latin typeface="Tahoma" pitchFamily="34" charset="0"/>
                <a:cs typeface="Tahoma" pitchFamily="34" charset="0"/>
              </a:rPr>
              <a:t>}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Insertion Sort</a:t>
            </a:r>
          </a:p>
        </p:txBody>
      </p:sp>
      <p:sp>
        <p:nvSpPr>
          <p:cNvPr id="1945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60AC56-134C-490C-9B87-CEB7D7691B96}" type="slidenum">
              <a:rPr lang="en-US">
                <a:latin typeface="Tahoma" pitchFamily="34" charset="0"/>
                <a:cs typeface="Tahoma" pitchFamily="34" charset="0"/>
              </a:rPr>
              <a:pPr/>
              <a:t>17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946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25" y="2057400"/>
            <a:ext cx="7915275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3813" y="2057400"/>
            <a:ext cx="754538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Insertion Sort</a:t>
            </a:r>
          </a:p>
        </p:txBody>
      </p:sp>
      <p:sp>
        <p:nvSpPr>
          <p:cNvPr id="2048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13E7EF-F41E-462C-9F50-82E4C66CB665}" type="slidenum">
              <a:rPr lang="en-US">
                <a:latin typeface="Tahoma" pitchFamily="34" charset="0"/>
                <a:cs typeface="Tahoma" pitchFamily="34" charset="0"/>
              </a:rPr>
              <a:pPr/>
              <a:t>18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Insertion Sort</a:t>
            </a:r>
          </a:p>
        </p:txBody>
      </p:sp>
      <p:sp>
        <p:nvSpPr>
          <p:cNvPr id="2150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A00ECD-A4CB-4490-B187-32EC1756B9F5}" type="slidenum">
              <a:rPr lang="en-US">
                <a:latin typeface="Tahoma" pitchFamily="34" charset="0"/>
                <a:cs typeface="Tahoma" pitchFamily="34" charset="0"/>
              </a:rPr>
              <a:pPr/>
              <a:t>19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150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2133600"/>
            <a:ext cx="383857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Learning Outcomes</a:t>
            </a:r>
          </a:p>
        </p:txBody>
      </p:sp>
      <p:sp>
        <p:nvSpPr>
          <p:cNvPr id="40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C10DA1-2EFE-4414-B3A2-DFBA820BA47F}" type="slidenum">
              <a:rPr lang="en-US">
                <a:latin typeface="Tahoma" pitchFamily="34" charset="0"/>
                <a:cs typeface="Tahoma" pitchFamily="34" charset="0"/>
              </a:rPr>
              <a:pPr/>
              <a:t>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9725" indent="-339725" eaLnBrk="1" hangingPunct="1">
              <a:spcBef>
                <a:spcPts val="700"/>
              </a:spcBef>
              <a:buFontTx/>
              <a:buNone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>
                <a:latin typeface="Tahoma" pitchFamily="34" charset="0"/>
                <a:cs typeface="Tahoma" pitchFamily="34" charset="0"/>
              </a:rPr>
              <a:t>At the end of this session, student will be able to:</a:t>
            </a:r>
          </a:p>
          <a:p>
            <a:pPr marL="339725" indent="-339725">
              <a:spcBef>
                <a:spcPts val="800"/>
              </a:spcBef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>
                <a:latin typeface="Tahoma" pitchFamily="34" charset="0"/>
                <a:cs typeface="Tahoma" pitchFamily="34" charset="0"/>
              </a:rPr>
              <a:t>LO 2: Apply syntax and functions in C language in problem</a:t>
            </a:r>
            <a:endParaRPr lang="id-ID" dirty="0">
              <a:latin typeface="Tahoma" pitchFamily="34" charset="0"/>
              <a:cs typeface="Tahoma" pitchFamily="34" charset="0"/>
            </a:endParaRPr>
          </a:p>
          <a:p>
            <a:pPr marL="339725" indent="-339725">
              <a:spcBef>
                <a:spcPts val="800"/>
              </a:spcBef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>
                <a:latin typeface="Tahoma" pitchFamily="34" charset="0"/>
                <a:cs typeface="Tahoma" pitchFamily="34" charset="0"/>
              </a:rPr>
              <a:t>LO 3: Construct a program using C language in problem solving</a:t>
            </a:r>
          </a:p>
          <a:p>
            <a:pPr marL="339725" indent="-339725">
              <a:spcBef>
                <a:spcPts val="800"/>
              </a:spcBef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>
                <a:latin typeface="Tahoma" pitchFamily="34" charset="0"/>
                <a:cs typeface="Tahoma" pitchFamily="34" charset="0"/>
              </a:rPr>
              <a:t>LO 5: Choose the best sorting and searching algorithm in problem solving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Insertion Sort</a:t>
            </a:r>
          </a:p>
        </p:txBody>
      </p:sp>
      <p:sp>
        <p:nvSpPr>
          <p:cNvPr id="2253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659336-D34F-4692-9427-A8E43B1652C8}" type="slidenum">
              <a:rPr lang="en-US">
                <a:latin typeface="Tahoma" pitchFamily="34" charset="0"/>
                <a:cs typeface="Tahoma" pitchFamily="34" charset="0"/>
              </a:rPr>
              <a:pPr/>
              <a:t>20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133600"/>
            <a:ext cx="7848600" cy="762000"/>
          </a:xfrm>
        </p:spPr>
        <p:txBody>
          <a:bodyPr/>
          <a:lstStyle/>
          <a:p>
            <a:pPr marL="339725" indent="-339725" eaLnBrk="1" hangingPunct="1">
              <a:spcBef>
                <a:spcPts val="800"/>
              </a:spcBef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000" b="1" dirty="0">
                <a:latin typeface="Tahoma" pitchFamily="34" charset="0"/>
                <a:cs typeface="Tahoma" pitchFamily="34" charset="0"/>
              </a:rPr>
              <a:t>Source Code of Insertion Sort:</a:t>
            </a:r>
            <a:endParaRPr lang="id-ID" sz="20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2534" name="Text Box 3"/>
          <p:cNvSpPr txBox="1">
            <a:spLocks noChangeArrowheads="1"/>
          </p:cNvSpPr>
          <p:nvPr/>
        </p:nvSpPr>
        <p:spPr bwMode="auto">
          <a:xfrm>
            <a:off x="1066800" y="2667000"/>
            <a:ext cx="7315200" cy="286385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Insertion(int *Arr, int n){</a:t>
            </a:r>
          </a:p>
          <a:p>
            <a:pPr lvl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int i, k, y; </a:t>
            </a:r>
          </a:p>
          <a:p>
            <a:pPr lvl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for(k=1; k &lt; n; k++) {</a:t>
            </a:r>
          </a:p>
          <a:p>
            <a:pPr lvl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y = Arr[k];</a:t>
            </a:r>
          </a:p>
          <a:p>
            <a:pPr lvl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for(i=k-1; i &gt;= 0 &amp;&amp; y &lt; Arr[i]; i--) </a:t>
            </a:r>
          </a:p>
          <a:p>
            <a:pPr lvl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			Arr[i+1] = Arr[i];</a:t>
            </a:r>
          </a:p>
          <a:p>
            <a:pPr lvl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Arr[i+1] = y;</a:t>
            </a:r>
          </a:p>
          <a:p>
            <a:pPr lvl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Quick Sort</a:t>
            </a:r>
          </a:p>
        </p:txBody>
      </p:sp>
      <p:sp>
        <p:nvSpPr>
          <p:cNvPr id="2355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F771C8-BC1B-45A4-8D23-8683DCE706DB}" type="slidenum">
              <a:rPr lang="en-US">
                <a:latin typeface="Tahoma" pitchFamily="34" charset="0"/>
                <a:cs typeface="Tahoma" pitchFamily="34" charset="0"/>
              </a:rPr>
              <a:pPr/>
              <a:t>21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39725" indent="-339725" eaLnBrk="1" hangingPunct="1">
              <a:spcBef>
                <a:spcPts val="800"/>
              </a:spcBef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id-ID" sz="2000" b="1" dirty="0">
                <a:latin typeface="Tahoma" pitchFamily="34" charset="0"/>
                <a:cs typeface="Tahoma" pitchFamily="34" charset="0"/>
              </a:rPr>
              <a:t>Algorithm:</a:t>
            </a:r>
          </a:p>
          <a:p>
            <a:pPr marL="339725" indent="-339725" eaLnBrk="1" hangingPunct="1">
              <a:spcBef>
                <a:spcPts val="800"/>
              </a:spcBef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id-ID" sz="2000" b="1" dirty="0">
              <a:latin typeface="Tahoma" pitchFamily="34" charset="0"/>
              <a:cs typeface="Tahoma" pitchFamily="34" charset="0"/>
            </a:endParaRPr>
          </a:p>
          <a:p>
            <a:pPr marL="339725" indent="-339725" eaLnBrk="1" hangingPunct="1">
              <a:spcBef>
                <a:spcPts val="500"/>
              </a:spcBef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id-ID" sz="2000" dirty="0">
                <a:latin typeface="Tahoma" pitchFamily="34" charset="0"/>
                <a:cs typeface="Tahoma" pitchFamily="34" charset="0"/>
              </a:rPr>
              <a:t>void QuickSort(int left, int right)</a:t>
            </a:r>
          </a:p>
          <a:p>
            <a:pPr marL="339725" indent="-339725" eaLnBrk="1" hangingPunct="1">
              <a:spcBef>
                <a:spcPts val="500"/>
              </a:spcBef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id-ID" sz="2000" dirty="0">
                <a:latin typeface="Tahoma" pitchFamily="34" charset="0"/>
                <a:cs typeface="Tahoma" pitchFamily="34" charset="0"/>
              </a:rPr>
              <a:t>{</a:t>
            </a:r>
          </a:p>
          <a:p>
            <a:pPr marL="339725" indent="-339725" eaLnBrk="1" hangingPunct="1">
              <a:spcBef>
                <a:spcPts val="500"/>
              </a:spcBef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id-ID" sz="2000" dirty="0">
                <a:latin typeface="Tahoma" pitchFamily="34" charset="0"/>
                <a:cs typeface="Tahoma" pitchFamily="34" charset="0"/>
              </a:rPr>
              <a:t>      if(left &lt; right){</a:t>
            </a:r>
          </a:p>
          <a:p>
            <a:pPr marL="339725" indent="-339725" eaLnBrk="1" hangingPunct="1">
              <a:spcBef>
                <a:spcPts val="500"/>
              </a:spcBef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id-ID" sz="2000" dirty="0">
                <a:latin typeface="Tahoma" pitchFamily="34" charset="0"/>
                <a:cs typeface="Tahoma" pitchFamily="34" charset="0"/>
              </a:rPr>
              <a:t>            //arrange elements  R[left],...,R[right] that</a:t>
            </a:r>
          </a:p>
          <a:p>
            <a:pPr marL="339725" indent="-339725" eaLnBrk="1" hangingPunct="1">
              <a:spcBef>
                <a:spcPts val="500"/>
              </a:spcBef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id-ID" sz="2000" dirty="0">
                <a:latin typeface="Tahoma" pitchFamily="34" charset="0"/>
                <a:cs typeface="Tahoma" pitchFamily="34" charset="0"/>
              </a:rPr>
              <a:t>            //producing new sequence:</a:t>
            </a:r>
          </a:p>
          <a:p>
            <a:pPr marL="339725" indent="-339725" eaLnBrk="1" hangingPunct="1">
              <a:spcBef>
                <a:spcPts val="500"/>
              </a:spcBef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id-ID" sz="2000" dirty="0">
                <a:latin typeface="Tahoma" pitchFamily="34" charset="0"/>
                <a:cs typeface="Tahoma" pitchFamily="34" charset="0"/>
              </a:rPr>
              <a:t>            R[left],...,R[J-1] &lt; R[J] and R[J+1],...,R[right] &gt; R[J].</a:t>
            </a:r>
          </a:p>
          <a:p>
            <a:pPr marL="339725" indent="-339725" eaLnBrk="1" hangingPunct="1">
              <a:spcBef>
                <a:spcPts val="500"/>
              </a:spcBef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id-ID" sz="2000" dirty="0">
                <a:latin typeface="Tahoma" pitchFamily="34" charset="0"/>
                <a:cs typeface="Tahoma" pitchFamily="34" charset="0"/>
              </a:rPr>
              <a:t>            QuickSort(left, J-1);</a:t>
            </a:r>
          </a:p>
          <a:p>
            <a:pPr marL="339725" indent="-339725" eaLnBrk="1" hangingPunct="1">
              <a:spcBef>
                <a:spcPts val="500"/>
              </a:spcBef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id-ID" sz="2000" dirty="0">
                <a:latin typeface="Tahoma" pitchFamily="34" charset="0"/>
                <a:cs typeface="Tahoma" pitchFamily="34" charset="0"/>
              </a:rPr>
              <a:t>            QuickSort(J+1, right);</a:t>
            </a:r>
          </a:p>
          <a:p>
            <a:pPr marL="339725" indent="-339725" eaLnBrk="1" hangingPunct="1">
              <a:spcBef>
                <a:spcPts val="500"/>
              </a:spcBef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id-ID" sz="2000" dirty="0">
                <a:latin typeface="Tahoma" pitchFamily="34" charset="0"/>
                <a:cs typeface="Tahoma" pitchFamily="34" charset="0"/>
              </a:rPr>
              <a:t>       }</a:t>
            </a:r>
          </a:p>
          <a:p>
            <a:pPr marL="339725" indent="-339725" eaLnBrk="1" hangingPunct="1">
              <a:spcBef>
                <a:spcPts val="500"/>
              </a:spcBef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id-ID" sz="2000" dirty="0">
                <a:latin typeface="Tahoma" pitchFamily="34" charset="0"/>
                <a:cs typeface="Tahoma" pitchFamily="34" charset="0"/>
              </a:rPr>
              <a:t>}</a:t>
            </a:r>
          </a:p>
          <a:p>
            <a:pPr marL="339725" indent="-339725" eaLnBrk="1" hangingPunct="1">
              <a:spcBef>
                <a:spcPts val="800"/>
              </a:spcBef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id-ID" sz="20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Quick Sort</a:t>
            </a:r>
          </a:p>
        </p:txBody>
      </p:sp>
      <p:sp>
        <p:nvSpPr>
          <p:cNvPr id="2457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7546C9-D4F9-4C1B-AB0B-8488CA0E76EC}" type="slidenum">
              <a:rPr lang="en-US">
                <a:latin typeface="Tahoma" pitchFamily="34" charset="0"/>
                <a:cs typeface="Tahoma" pitchFamily="34" charset="0"/>
              </a:rPr>
              <a:pPr/>
              <a:t>22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286000"/>
            <a:ext cx="7848600" cy="457200"/>
          </a:xfrm>
        </p:spPr>
        <p:txBody>
          <a:bodyPr/>
          <a:lstStyle/>
          <a:p>
            <a:pPr marL="339725" indent="-339725" eaLnBrk="1" hangingPunct="1">
              <a:spcBef>
                <a:spcPts val="800"/>
              </a:spcBef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dirty="0">
                <a:latin typeface="Tahoma" pitchFamily="34" charset="0"/>
                <a:cs typeface="Tahoma" pitchFamily="34" charset="0"/>
              </a:rPr>
              <a:t>Element movement in quick sort (1)</a:t>
            </a:r>
          </a:p>
        </p:txBody>
      </p:sp>
      <p:grpSp>
        <p:nvGrpSpPr>
          <p:cNvPr id="24582" name="Group 3"/>
          <p:cNvGrpSpPr>
            <a:grpSpLocks/>
          </p:cNvGrpSpPr>
          <p:nvPr/>
        </p:nvGrpSpPr>
        <p:grpSpPr bwMode="auto">
          <a:xfrm>
            <a:off x="1371600" y="2819400"/>
            <a:ext cx="5913438" cy="1646237"/>
            <a:chOff x="864" y="1392"/>
            <a:chExt cx="3725" cy="1037"/>
          </a:xfrm>
        </p:grpSpPr>
        <p:sp>
          <p:nvSpPr>
            <p:cNvPr id="24612" name="AutoShape 4"/>
            <p:cNvSpPr>
              <a:spLocks noChangeArrowheads="1"/>
            </p:cNvSpPr>
            <p:nvPr/>
          </p:nvSpPr>
          <p:spPr bwMode="auto">
            <a:xfrm>
              <a:off x="864" y="1392"/>
              <a:ext cx="3726" cy="103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miter lim="800000"/>
              <a:headEnd/>
              <a:tailEnd/>
            </a:ln>
            <a:effectLst>
              <a:outerShdw dist="57112" dir="2021404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4613" name="Rectangle 5"/>
            <p:cNvSpPr>
              <a:spLocks noChangeArrowheads="1"/>
            </p:cNvSpPr>
            <p:nvPr/>
          </p:nvSpPr>
          <p:spPr bwMode="auto">
            <a:xfrm>
              <a:off x="966" y="1788"/>
              <a:ext cx="271" cy="247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73</a:t>
              </a:r>
            </a:p>
          </p:txBody>
        </p:sp>
        <p:sp>
          <p:nvSpPr>
            <p:cNvPr id="24614" name="Rectangle 6"/>
            <p:cNvSpPr>
              <a:spLocks noChangeArrowheads="1"/>
            </p:cNvSpPr>
            <p:nvPr/>
          </p:nvSpPr>
          <p:spPr bwMode="auto">
            <a:xfrm>
              <a:off x="1232" y="1793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79</a:t>
              </a:r>
            </a:p>
          </p:txBody>
        </p:sp>
        <p:sp>
          <p:nvSpPr>
            <p:cNvPr id="24615" name="Rectangle 7"/>
            <p:cNvSpPr>
              <a:spLocks noChangeArrowheads="1"/>
            </p:cNvSpPr>
            <p:nvPr/>
          </p:nvSpPr>
          <p:spPr bwMode="auto">
            <a:xfrm>
              <a:off x="1588" y="1793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76</a:t>
              </a:r>
            </a:p>
          </p:txBody>
        </p:sp>
        <p:sp>
          <p:nvSpPr>
            <p:cNvPr id="24616" name="Rectangle 8"/>
            <p:cNvSpPr>
              <a:spLocks noChangeArrowheads="1"/>
            </p:cNvSpPr>
            <p:nvPr/>
          </p:nvSpPr>
          <p:spPr bwMode="auto">
            <a:xfrm>
              <a:off x="1938" y="1793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72</a:t>
              </a:r>
            </a:p>
          </p:txBody>
        </p:sp>
        <p:sp>
          <p:nvSpPr>
            <p:cNvPr id="24617" name="Rectangle 9"/>
            <p:cNvSpPr>
              <a:spLocks noChangeArrowheads="1"/>
            </p:cNvSpPr>
            <p:nvPr/>
          </p:nvSpPr>
          <p:spPr bwMode="auto">
            <a:xfrm>
              <a:off x="2300" y="1793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75</a:t>
              </a:r>
            </a:p>
          </p:txBody>
        </p:sp>
        <p:sp>
          <p:nvSpPr>
            <p:cNvPr id="24618" name="Rectangle 10"/>
            <p:cNvSpPr>
              <a:spLocks noChangeArrowheads="1"/>
            </p:cNvSpPr>
            <p:nvPr/>
          </p:nvSpPr>
          <p:spPr bwMode="auto">
            <a:xfrm>
              <a:off x="2650" y="1793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78</a:t>
              </a:r>
            </a:p>
          </p:txBody>
        </p:sp>
        <p:sp>
          <p:nvSpPr>
            <p:cNvPr id="24619" name="Rectangle 11"/>
            <p:cNvSpPr>
              <a:spLocks noChangeArrowheads="1"/>
            </p:cNvSpPr>
            <p:nvPr/>
          </p:nvSpPr>
          <p:spPr bwMode="auto">
            <a:xfrm>
              <a:off x="2993" y="1793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 dirty="0">
                  <a:solidFill>
                    <a:srgbClr val="000000"/>
                  </a:solidFill>
                </a:rPr>
                <a:t>71</a:t>
              </a:r>
            </a:p>
          </p:txBody>
        </p:sp>
        <p:sp>
          <p:nvSpPr>
            <p:cNvPr id="24620" name="Rectangle 12"/>
            <p:cNvSpPr>
              <a:spLocks noChangeArrowheads="1"/>
            </p:cNvSpPr>
            <p:nvPr/>
          </p:nvSpPr>
          <p:spPr bwMode="auto">
            <a:xfrm>
              <a:off x="3336" y="1793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77</a:t>
              </a:r>
            </a:p>
          </p:txBody>
        </p:sp>
        <p:sp>
          <p:nvSpPr>
            <p:cNvPr id="24621" name="Rectangle 13"/>
            <p:cNvSpPr>
              <a:spLocks noChangeArrowheads="1"/>
            </p:cNvSpPr>
            <p:nvPr/>
          </p:nvSpPr>
          <p:spPr bwMode="auto">
            <a:xfrm>
              <a:off x="3686" y="1793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74</a:t>
              </a:r>
            </a:p>
          </p:txBody>
        </p:sp>
        <p:sp>
          <p:nvSpPr>
            <p:cNvPr id="24622" name="Rectangle 14"/>
            <p:cNvSpPr>
              <a:spLocks noChangeArrowheads="1"/>
            </p:cNvSpPr>
            <p:nvPr/>
          </p:nvSpPr>
          <p:spPr bwMode="auto">
            <a:xfrm>
              <a:off x="3960" y="1668"/>
              <a:ext cx="630" cy="2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000" b="1">
                  <a:solidFill>
                    <a:srgbClr val="000000"/>
                  </a:solidFill>
                </a:rPr>
                <a:t>QS(0,8)</a:t>
              </a:r>
            </a:p>
          </p:txBody>
        </p:sp>
        <p:sp>
          <p:nvSpPr>
            <p:cNvPr id="24623" name="Rectangle 15"/>
            <p:cNvSpPr>
              <a:spLocks noChangeArrowheads="1"/>
            </p:cNvSpPr>
            <p:nvPr/>
          </p:nvSpPr>
          <p:spPr bwMode="auto">
            <a:xfrm>
              <a:off x="908" y="1530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R[0]</a:t>
              </a:r>
            </a:p>
          </p:txBody>
        </p:sp>
        <p:sp>
          <p:nvSpPr>
            <p:cNvPr id="24624" name="Rectangle 16"/>
            <p:cNvSpPr>
              <a:spLocks noChangeArrowheads="1"/>
            </p:cNvSpPr>
            <p:nvPr/>
          </p:nvSpPr>
          <p:spPr bwMode="auto">
            <a:xfrm>
              <a:off x="1232" y="1530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R[1]</a:t>
              </a:r>
            </a:p>
          </p:txBody>
        </p:sp>
        <p:sp>
          <p:nvSpPr>
            <p:cNvPr id="24625" name="Rectangle 17"/>
            <p:cNvSpPr>
              <a:spLocks noChangeArrowheads="1"/>
            </p:cNvSpPr>
            <p:nvPr/>
          </p:nvSpPr>
          <p:spPr bwMode="auto">
            <a:xfrm>
              <a:off x="1588" y="1530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R[2]</a:t>
              </a:r>
            </a:p>
          </p:txBody>
        </p:sp>
        <p:sp>
          <p:nvSpPr>
            <p:cNvPr id="24626" name="Rectangle 18"/>
            <p:cNvSpPr>
              <a:spLocks noChangeArrowheads="1"/>
            </p:cNvSpPr>
            <p:nvPr/>
          </p:nvSpPr>
          <p:spPr bwMode="auto">
            <a:xfrm>
              <a:off x="1938" y="1530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R[3]</a:t>
              </a:r>
            </a:p>
          </p:txBody>
        </p:sp>
        <p:sp>
          <p:nvSpPr>
            <p:cNvPr id="24627" name="Rectangle 19"/>
            <p:cNvSpPr>
              <a:spLocks noChangeArrowheads="1"/>
            </p:cNvSpPr>
            <p:nvPr/>
          </p:nvSpPr>
          <p:spPr bwMode="auto">
            <a:xfrm>
              <a:off x="2300" y="1530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R[4]</a:t>
              </a:r>
            </a:p>
          </p:txBody>
        </p:sp>
        <p:sp>
          <p:nvSpPr>
            <p:cNvPr id="24628" name="Rectangle 20"/>
            <p:cNvSpPr>
              <a:spLocks noChangeArrowheads="1"/>
            </p:cNvSpPr>
            <p:nvPr/>
          </p:nvSpPr>
          <p:spPr bwMode="auto">
            <a:xfrm>
              <a:off x="2650" y="1530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R[5]</a:t>
              </a:r>
            </a:p>
          </p:txBody>
        </p:sp>
        <p:sp>
          <p:nvSpPr>
            <p:cNvPr id="24629" name="Rectangle 21"/>
            <p:cNvSpPr>
              <a:spLocks noChangeArrowheads="1"/>
            </p:cNvSpPr>
            <p:nvPr/>
          </p:nvSpPr>
          <p:spPr bwMode="auto">
            <a:xfrm>
              <a:off x="2993" y="1530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R[6]</a:t>
              </a:r>
            </a:p>
          </p:txBody>
        </p:sp>
        <p:sp>
          <p:nvSpPr>
            <p:cNvPr id="24630" name="Rectangle 22"/>
            <p:cNvSpPr>
              <a:spLocks noChangeArrowheads="1"/>
            </p:cNvSpPr>
            <p:nvPr/>
          </p:nvSpPr>
          <p:spPr bwMode="auto">
            <a:xfrm>
              <a:off x="3336" y="1530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R[7]</a:t>
              </a:r>
            </a:p>
          </p:txBody>
        </p:sp>
        <p:sp>
          <p:nvSpPr>
            <p:cNvPr id="24631" name="Rectangle 23"/>
            <p:cNvSpPr>
              <a:spLocks noChangeArrowheads="1"/>
            </p:cNvSpPr>
            <p:nvPr/>
          </p:nvSpPr>
          <p:spPr bwMode="auto">
            <a:xfrm>
              <a:off x="3686" y="1530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R[8]</a:t>
              </a:r>
            </a:p>
          </p:txBody>
        </p:sp>
        <p:sp>
          <p:nvSpPr>
            <p:cNvPr id="24632" name="Line 24"/>
            <p:cNvSpPr>
              <a:spLocks noChangeShapeType="1"/>
            </p:cNvSpPr>
            <p:nvPr/>
          </p:nvSpPr>
          <p:spPr bwMode="auto">
            <a:xfrm>
              <a:off x="1290" y="2040"/>
              <a:ext cx="204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4633" name="Rectangle 25"/>
            <p:cNvSpPr>
              <a:spLocks noChangeArrowheads="1"/>
            </p:cNvSpPr>
            <p:nvPr/>
          </p:nvSpPr>
          <p:spPr bwMode="auto">
            <a:xfrm>
              <a:off x="1254" y="2059"/>
              <a:ext cx="282" cy="1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400" b="1">
                  <a:solidFill>
                    <a:srgbClr val="000000"/>
                  </a:solidFill>
                </a:rPr>
                <a:t>J = 1</a:t>
              </a:r>
            </a:p>
          </p:txBody>
        </p:sp>
        <p:sp>
          <p:nvSpPr>
            <p:cNvPr id="24634" name="Rectangle 26"/>
            <p:cNvSpPr>
              <a:spLocks noChangeArrowheads="1"/>
            </p:cNvSpPr>
            <p:nvPr/>
          </p:nvSpPr>
          <p:spPr bwMode="auto">
            <a:xfrm>
              <a:off x="3036" y="2065"/>
              <a:ext cx="282" cy="1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b="1">
                  <a:solidFill>
                    <a:srgbClr val="000000"/>
                  </a:solidFill>
                </a:rPr>
                <a:t>K = </a:t>
              </a:r>
              <a:r>
                <a:rPr lang="en-ID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24635" name="Line 27"/>
            <p:cNvSpPr>
              <a:spLocks noChangeShapeType="1"/>
            </p:cNvSpPr>
            <p:nvPr/>
          </p:nvSpPr>
          <p:spPr bwMode="auto">
            <a:xfrm flipH="1">
              <a:off x="3064" y="2040"/>
              <a:ext cx="868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grpSp>
          <p:nvGrpSpPr>
            <p:cNvPr id="24636" name="Group 28"/>
            <p:cNvGrpSpPr>
              <a:grpSpLocks/>
            </p:cNvGrpSpPr>
            <p:nvPr/>
          </p:nvGrpSpPr>
          <p:grpSpPr bwMode="auto">
            <a:xfrm>
              <a:off x="1380" y="2218"/>
              <a:ext cx="1801" cy="141"/>
              <a:chOff x="1380" y="2218"/>
              <a:chExt cx="1801" cy="141"/>
            </a:xfrm>
          </p:grpSpPr>
          <p:sp>
            <p:nvSpPr>
              <p:cNvPr id="24638" name="Line 29"/>
              <p:cNvSpPr>
                <a:spLocks noChangeShapeType="1"/>
              </p:cNvSpPr>
              <p:nvPr/>
            </p:nvSpPr>
            <p:spPr bwMode="auto">
              <a:xfrm>
                <a:off x="1380" y="2220"/>
                <a:ext cx="1" cy="127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 type="triangle" w="med" len="med"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24639" name="Line 30"/>
              <p:cNvSpPr>
                <a:spLocks noChangeShapeType="1"/>
              </p:cNvSpPr>
              <p:nvPr/>
            </p:nvSpPr>
            <p:spPr bwMode="auto">
              <a:xfrm>
                <a:off x="3180" y="2218"/>
                <a:ext cx="1" cy="127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 type="triangle" w="med" len="med"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24640" name="Line 31"/>
              <p:cNvSpPr>
                <a:spLocks noChangeShapeType="1"/>
              </p:cNvSpPr>
              <p:nvPr/>
            </p:nvSpPr>
            <p:spPr bwMode="auto">
              <a:xfrm>
                <a:off x="1380" y="2358"/>
                <a:ext cx="1800" cy="1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</p:grpSp>
        <p:sp>
          <p:nvSpPr>
            <p:cNvPr id="24637" name="Rectangle 32"/>
            <p:cNvSpPr>
              <a:spLocks noChangeArrowheads="1"/>
            </p:cNvSpPr>
            <p:nvPr/>
          </p:nvSpPr>
          <p:spPr bwMode="auto">
            <a:xfrm>
              <a:off x="2040" y="2190"/>
              <a:ext cx="522" cy="13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600" b="1">
                  <a:solidFill>
                    <a:srgbClr val="000000"/>
                  </a:solidFill>
                </a:rPr>
                <a:t>SWAP</a:t>
              </a:r>
            </a:p>
          </p:txBody>
        </p:sp>
      </p:grpSp>
      <p:grpSp>
        <p:nvGrpSpPr>
          <p:cNvPr id="24583" name="Group 33"/>
          <p:cNvGrpSpPr>
            <a:grpSpLocks/>
          </p:cNvGrpSpPr>
          <p:nvPr/>
        </p:nvGrpSpPr>
        <p:grpSpPr bwMode="auto">
          <a:xfrm>
            <a:off x="1828800" y="4800600"/>
            <a:ext cx="5180012" cy="1646237"/>
            <a:chOff x="1041" y="2614"/>
            <a:chExt cx="3263" cy="1037"/>
          </a:xfrm>
        </p:grpSpPr>
        <p:sp>
          <p:nvSpPr>
            <p:cNvPr id="24584" name="AutoShape 34"/>
            <p:cNvSpPr>
              <a:spLocks noChangeArrowheads="1"/>
            </p:cNvSpPr>
            <p:nvPr/>
          </p:nvSpPr>
          <p:spPr bwMode="auto">
            <a:xfrm>
              <a:off x="1041" y="2614"/>
              <a:ext cx="3264" cy="103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miter lim="800000"/>
              <a:headEnd/>
              <a:tailEnd/>
            </a:ln>
            <a:effectLst>
              <a:outerShdw dist="57112" dir="2021404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4585" name="Rectangle 35"/>
            <p:cNvSpPr>
              <a:spLocks noChangeArrowheads="1"/>
            </p:cNvSpPr>
            <p:nvPr/>
          </p:nvSpPr>
          <p:spPr bwMode="auto">
            <a:xfrm>
              <a:off x="1143" y="3010"/>
              <a:ext cx="271" cy="247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73</a:t>
              </a:r>
            </a:p>
          </p:txBody>
        </p:sp>
        <p:sp>
          <p:nvSpPr>
            <p:cNvPr id="24586" name="Rectangle 36"/>
            <p:cNvSpPr>
              <a:spLocks noChangeArrowheads="1"/>
            </p:cNvSpPr>
            <p:nvPr/>
          </p:nvSpPr>
          <p:spPr bwMode="auto">
            <a:xfrm>
              <a:off x="1409" y="3015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71</a:t>
              </a:r>
            </a:p>
          </p:txBody>
        </p:sp>
        <p:sp>
          <p:nvSpPr>
            <p:cNvPr id="24587" name="Rectangle 37"/>
            <p:cNvSpPr>
              <a:spLocks noChangeArrowheads="1"/>
            </p:cNvSpPr>
            <p:nvPr/>
          </p:nvSpPr>
          <p:spPr bwMode="auto">
            <a:xfrm>
              <a:off x="1765" y="3015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76</a:t>
              </a:r>
            </a:p>
          </p:txBody>
        </p:sp>
        <p:sp>
          <p:nvSpPr>
            <p:cNvPr id="24588" name="Rectangle 38"/>
            <p:cNvSpPr>
              <a:spLocks noChangeArrowheads="1"/>
            </p:cNvSpPr>
            <p:nvPr/>
          </p:nvSpPr>
          <p:spPr bwMode="auto">
            <a:xfrm>
              <a:off x="2115" y="3015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72</a:t>
              </a:r>
            </a:p>
          </p:txBody>
        </p:sp>
        <p:sp>
          <p:nvSpPr>
            <p:cNvPr id="24589" name="Rectangle 39"/>
            <p:cNvSpPr>
              <a:spLocks noChangeArrowheads="1"/>
            </p:cNvSpPr>
            <p:nvPr/>
          </p:nvSpPr>
          <p:spPr bwMode="auto">
            <a:xfrm>
              <a:off x="2477" y="3015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75</a:t>
              </a:r>
            </a:p>
          </p:txBody>
        </p:sp>
        <p:sp>
          <p:nvSpPr>
            <p:cNvPr id="24590" name="Rectangle 40"/>
            <p:cNvSpPr>
              <a:spLocks noChangeArrowheads="1"/>
            </p:cNvSpPr>
            <p:nvPr/>
          </p:nvSpPr>
          <p:spPr bwMode="auto">
            <a:xfrm>
              <a:off x="2826" y="3015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78</a:t>
              </a:r>
            </a:p>
          </p:txBody>
        </p:sp>
        <p:sp>
          <p:nvSpPr>
            <p:cNvPr id="24591" name="Rectangle 41"/>
            <p:cNvSpPr>
              <a:spLocks noChangeArrowheads="1"/>
            </p:cNvSpPr>
            <p:nvPr/>
          </p:nvSpPr>
          <p:spPr bwMode="auto">
            <a:xfrm>
              <a:off x="3170" y="3015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79</a:t>
              </a:r>
            </a:p>
          </p:txBody>
        </p:sp>
        <p:sp>
          <p:nvSpPr>
            <p:cNvPr id="24592" name="Rectangle 42"/>
            <p:cNvSpPr>
              <a:spLocks noChangeArrowheads="1"/>
            </p:cNvSpPr>
            <p:nvPr/>
          </p:nvSpPr>
          <p:spPr bwMode="auto">
            <a:xfrm>
              <a:off x="3513" y="3015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77</a:t>
              </a:r>
            </a:p>
          </p:txBody>
        </p:sp>
        <p:sp>
          <p:nvSpPr>
            <p:cNvPr id="24593" name="Rectangle 43"/>
            <p:cNvSpPr>
              <a:spLocks noChangeArrowheads="1"/>
            </p:cNvSpPr>
            <p:nvPr/>
          </p:nvSpPr>
          <p:spPr bwMode="auto">
            <a:xfrm>
              <a:off x="3863" y="3015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74</a:t>
              </a:r>
            </a:p>
          </p:txBody>
        </p:sp>
        <p:sp>
          <p:nvSpPr>
            <p:cNvPr id="24594" name="Rectangle 44"/>
            <p:cNvSpPr>
              <a:spLocks noChangeArrowheads="1"/>
            </p:cNvSpPr>
            <p:nvPr/>
          </p:nvSpPr>
          <p:spPr bwMode="auto">
            <a:xfrm>
              <a:off x="1085" y="2752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R[0]</a:t>
              </a:r>
            </a:p>
          </p:txBody>
        </p:sp>
        <p:sp>
          <p:nvSpPr>
            <p:cNvPr id="24595" name="Rectangle 45"/>
            <p:cNvSpPr>
              <a:spLocks noChangeArrowheads="1"/>
            </p:cNvSpPr>
            <p:nvPr/>
          </p:nvSpPr>
          <p:spPr bwMode="auto">
            <a:xfrm>
              <a:off x="1409" y="2752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R[1]</a:t>
              </a:r>
            </a:p>
          </p:txBody>
        </p:sp>
        <p:sp>
          <p:nvSpPr>
            <p:cNvPr id="24596" name="Rectangle 46"/>
            <p:cNvSpPr>
              <a:spLocks noChangeArrowheads="1"/>
            </p:cNvSpPr>
            <p:nvPr/>
          </p:nvSpPr>
          <p:spPr bwMode="auto">
            <a:xfrm>
              <a:off x="1765" y="2752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R[2]</a:t>
              </a:r>
            </a:p>
          </p:txBody>
        </p:sp>
        <p:sp>
          <p:nvSpPr>
            <p:cNvPr id="24597" name="Rectangle 47"/>
            <p:cNvSpPr>
              <a:spLocks noChangeArrowheads="1"/>
            </p:cNvSpPr>
            <p:nvPr/>
          </p:nvSpPr>
          <p:spPr bwMode="auto">
            <a:xfrm>
              <a:off x="2115" y="2752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R[3]</a:t>
              </a:r>
            </a:p>
          </p:txBody>
        </p:sp>
        <p:sp>
          <p:nvSpPr>
            <p:cNvPr id="24598" name="Rectangle 48"/>
            <p:cNvSpPr>
              <a:spLocks noChangeArrowheads="1"/>
            </p:cNvSpPr>
            <p:nvPr/>
          </p:nvSpPr>
          <p:spPr bwMode="auto">
            <a:xfrm>
              <a:off x="2477" y="2752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R[4]</a:t>
              </a:r>
            </a:p>
          </p:txBody>
        </p:sp>
        <p:sp>
          <p:nvSpPr>
            <p:cNvPr id="24599" name="Rectangle 49"/>
            <p:cNvSpPr>
              <a:spLocks noChangeArrowheads="1"/>
            </p:cNvSpPr>
            <p:nvPr/>
          </p:nvSpPr>
          <p:spPr bwMode="auto">
            <a:xfrm>
              <a:off x="2826" y="2752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R[5]</a:t>
              </a:r>
            </a:p>
          </p:txBody>
        </p:sp>
        <p:sp>
          <p:nvSpPr>
            <p:cNvPr id="24600" name="Rectangle 50"/>
            <p:cNvSpPr>
              <a:spLocks noChangeArrowheads="1"/>
            </p:cNvSpPr>
            <p:nvPr/>
          </p:nvSpPr>
          <p:spPr bwMode="auto">
            <a:xfrm>
              <a:off x="3170" y="2752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R[6]</a:t>
              </a:r>
            </a:p>
          </p:txBody>
        </p:sp>
        <p:sp>
          <p:nvSpPr>
            <p:cNvPr id="24601" name="Rectangle 51"/>
            <p:cNvSpPr>
              <a:spLocks noChangeArrowheads="1"/>
            </p:cNvSpPr>
            <p:nvPr/>
          </p:nvSpPr>
          <p:spPr bwMode="auto">
            <a:xfrm>
              <a:off x="3513" y="2752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R[7]</a:t>
              </a:r>
            </a:p>
          </p:txBody>
        </p:sp>
        <p:sp>
          <p:nvSpPr>
            <p:cNvPr id="24602" name="Rectangle 52"/>
            <p:cNvSpPr>
              <a:spLocks noChangeArrowheads="1"/>
            </p:cNvSpPr>
            <p:nvPr/>
          </p:nvSpPr>
          <p:spPr bwMode="auto">
            <a:xfrm>
              <a:off x="3863" y="2752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R[8]</a:t>
              </a:r>
            </a:p>
          </p:txBody>
        </p:sp>
        <p:sp>
          <p:nvSpPr>
            <p:cNvPr id="24603" name="Line 53"/>
            <p:cNvSpPr>
              <a:spLocks noChangeShapeType="1"/>
            </p:cNvSpPr>
            <p:nvPr/>
          </p:nvSpPr>
          <p:spPr bwMode="auto">
            <a:xfrm>
              <a:off x="1467" y="3262"/>
              <a:ext cx="576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4604" name="Rectangle 54"/>
            <p:cNvSpPr>
              <a:spLocks noChangeArrowheads="1"/>
            </p:cNvSpPr>
            <p:nvPr/>
          </p:nvSpPr>
          <p:spPr bwMode="auto">
            <a:xfrm>
              <a:off x="1773" y="3281"/>
              <a:ext cx="282" cy="1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400" b="1">
                  <a:solidFill>
                    <a:srgbClr val="000000"/>
                  </a:solidFill>
                </a:rPr>
                <a:t>J = 2</a:t>
              </a:r>
            </a:p>
          </p:txBody>
        </p:sp>
        <p:sp>
          <p:nvSpPr>
            <p:cNvPr id="24605" name="Rectangle 55"/>
            <p:cNvSpPr>
              <a:spLocks noChangeArrowheads="1"/>
            </p:cNvSpPr>
            <p:nvPr/>
          </p:nvSpPr>
          <p:spPr bwMode="auto">
            <a:xfrm>
              <a:off x="2145" y="3281"/>
              <a:ext cx="282" cy="1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b="1">
                  <a:solidFill>
                    <a:srgbClr val="000000"/>
                  </a:solidFill>
                </a:rPr>
                <a:t>K = 3</a:t>
              </a:r>
            </a:p>
          </p:txBody>
        </p:sp>
        <p:sp>
          <p:nvSpPr>
            <p:cNvPr id="24606" name="Line 56"/>
            <p:cNvSpPr>
              <a:spLocks noChangeShapeType="1"/>
            </p:cNvSpPr>
            <p:nvPr/>
          </p:nvSpPr>
          <p:spPr bwMode="auto">
            <a:xfrm flipH="1">
              <a:off x="2137" y="3262"/>
              <a:ext cx="1282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grpSp>
          <p:nvGrpSpPr>
            <p:cNvPr id="24607" name="Group 57"/>
            <p:cNvGrpSpPr>
              <a:grpSpLocks/>
            </p:cNvGrpSpPr>
            <p:nvPr/>
          </p:nvGrpSpPr>
          <p:grpSpPr bwMode="auto">
            <a:xfrm>
              <a:off x="1797" y="3440"/>
              <a:ext cx="601" cy="141"/>
              <a:chOff x="1797" y="3440"/>
              <a:chExt cx="601" cy="141"/>
            </a:xfrm>
          </p:grpSpPr>
          <p:sp>
            <p:nvSpPr>
              <p:cNvPr id="24609" name="Line 58"/>
              <p:cNvSpPr>
                <a:spLocks noChangeShapeType="1"/>
              </p:cNvSpPr>
              <p:nvPr/>
            </p:nvSpPr>
            <p:spPr bwMode="auto">
              <a:xfrm>
                <a:off x="1797" y="3442"/>
                <a:ext cx="1" cy="127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 type="triangle" w="med" len="med"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24610" name="Line 59"/>
              <p:cNvSpPr>
                <a:spLocks noChangeShapeType="1"/>
              </p:cNvSpPr>
              <p:nvPr/>
            </p:nvSpPr>
            <p:spPr bwMode="auto">
              <a:xfrm>
                <a:off x="2397" y="3440"/>
                <a:ext cx="1" cy="127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 type="triangle" w="med" len="med"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24611" name="Line 60"/>
              <p:cNvSpPr>
                <a:spLocks noChangeShapeType="1"/>
              </p:cNvSpPr>
              <p:nvPr/>
            </p:nvSpPr>
            <p:spPr bwMode="auto">
              <a:xfrm>
                <a:off x="1797" y="3580"/>
                <a:ext cx="601" cy="1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</p:grpSp>
        <p:sp>
          <p:nvSpPr>
            <p:cNvPr id="24608" name="Rectangle 61"/>
            <p:cNvSpPr>
              <a:spLocks noChangeArrowheads="1"/>
            </p:cNvSpPr>
            <p:nvPr/>
          </p:nvSpPr>
          <p:spPr bwMode="auto">
            <a:xfrm>
              <a:off x="1869" y="3412"/>
              <a:ext cx="492" cy="13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600" b="1">
                  <a:solidFill>
                    <a:srgbClr val="000000"/>
                  </a:solidFill>
                </a:rPr>
                <a:t>SWAP</a:t>
              </a:r>
            </a:p>
          </p:txBody>
        </p:sp>
      </p:grpSp>
      <p:sp>
        <p:nvSpPr>
          <p:cNvPr id="6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Quick Sort</a:t>
            </a:r>
          </a:p>
        </p:txBody>
      </p:sp>
      <p:sp>
        <p:nvSpPr>
          <p:cNvPr id="2560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AF269D-EFDD-4E6C-AF50-47D5C0BF7B2F}" type="slidenum">
              <a:rPr lang="en-US">
                <a:latin typeface="Tahoma" pitchFamily="34" charset="0"/>
                <a:cs typeface="Tahoma" pitchFamily="34" charset="0"/>
              </a:rPr>
              <a:pPr/>
              <a:t>23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9725" indent="-339725" eaLnBrk="1" hangingPunct="1">
              <a:spcBef>
                <a:spcPts val="800"/>
              </a:spcBef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Element movement in quick sort (2)</a:t>
            </a:r>
          </a:p>
        </p:txBody>
      </p:sp>
      <p:grpSp>
        <p:nvGrpSpPr>
          <p:cNvPr id="25606" name="Group 3"/>
          <p:cNvGrpSpPr>
            <a:grpSpLocks/>
          </p:cNvGrpSpPr>
          <p:nvPr/>
        </p:nvGrpSpPr>
        <p:grpSpPr bwMode="auto">
          <a:xfrm>
            <a:off x="1828800" y="2713038"/>
            <a:ext cx="5180013" cy="1782762"/>
            <a:chOff x="1152" y="1296"/>
            <a:chExt cx="3263" cy="1123"/>
          </a:xfrm>
        </p:grpSpPr>
        <p:sp>
          <p:nvSpPr>
            <p:cNvPr id="25636" name="AutoShape 4"/>
            <p:cNvSpPr>
              <a:spLocks noChangeArrowheads="1"/>
            </p:cNvSpPr>
            <p:nvPr/>
          </p:nvSpPr>
          <p:spPr bwMode="auto">
            <a:xfrm>
              <a:off x="1152" y="1296"/>
              <a:ext cx="3264" cy="112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miter lim="800000"/>
              <a:headEnd/>
              <a:tailEnd/>
            </a:ln>
            <a:effectLst>
              <a:outerShdw dist="57112" dir="2021404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5637" name="Rectangle 5"/>
            <p:cNvSpPr>
              <a:spLocks noChangeArrowheads="1"/>
            </p:cNvSpPr>
            <p:nvPr/>
          </p:nvSpPr>
          <p:spPr bwMode="auto">
            <a:xfrm>
              <a:off x="1254" y="1692"/>
              <a:ext cx="271" cy="247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73</a:t>
              </a:r>
            </a:p>
          </p:txBody>
        </p:sp>
        <p:sp>
          <p:nvSpPr>
            <p:cNvPr id="25638" name="Rectangle 6"/>
            <p:cNvSpPr>
              <a:spLocks noChangeArrowheads="1"/>
            </p:cNvSpPr>
            <p:nvPr/>
          </p:nvSpPr>
          <p:spPr bwMode="auto">
            <a:xfrm>
              <a:off x="1520" y="1697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71</a:t>
              </a:r>
            </a:p>
          </p:txBody>
        </p:sp>
        <p:sp>
          <p:nvSpPr>
            <p:cNvPr id="25639" name="Rectangle 7"/>
            <p:cNvSpPr>
              <a:spLocks noChangeArrowheads="1"/>
            </p:cNvSpPr>
            <p:nvPr/>
          </p:nvSpPr>
          <p:spPr bwMode="auto">
            <a:xfrm>
              <a:off x="1876" y="1697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72</a:t>
              </a:r>
            </a:p>
          </p:txBody>
        </p:sp>
        <p:sp>
          <p:nvSpPr>
            <p:cNvPr id="25640" name="Rectangle 8"/>
            <p:cNvSpPr>
              <a:spLocks noChangeArrowheads="1"/>
            </p:cNvSpPr>
            <p:nvPr/>
          </p:nvSpPr>
          <p:spPr bwMode="auto">
            <a:xfrm>
              <a:off x="2225" y="1697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76</a:t>
              </a:r>
            </a:p>
          </p:txBody>
        </p:sp>
        <p:sp>
          <p:nvSpPr>
            <p:cNvPr id="25641" name="Rectangle 9"/>
            <p:cNvSpPr>
              <a:spLocks noChangeArrowheads="1"/>
            </p:cNvSpPr>
            <p:nvPr/>
          </p:nvSpPr>
          <p:spPr bwMode="auto">
            <a:xfrm>
              <a:off x="2588" y="1697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75</a:t>
              </a:r>
            </a:p>
          </p:txBody>
        </p:sp>
        <p:sp>
          <p:nvSpPr>
            <p:cNvPr id="25642" name="Rectangle 10"/>
            <p:cNvSpPr>
              <a:spLocks noChangeArrowheads="1"/>
            </p:cNvSpPr>
            <p:nvPr/>
          </p:nvSpPr>
          <p:spPr bwMode="auto">
            <a:xfrm>
              <a:off x="2937" y="1697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78</a:t>
              </a:r>
            </a:p>
          </p:txBody>
        </p:sp>
        <p:sp>
          <p:nvSpPr>
            <p:cNvPr id="25643" name="Rectangle 11"/>
            <p:cNvSpPr>
              <a:spLocks noChangeArrowheads="1"/>
            </p:cNvSpPr>
            <p:nvPr/>
          </p:nvSpPr>
          <p:spPr bwMode="auto">
            <a:xfrm>
              <a:off x="3280" y="1697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79</a:t>
              </a:r>
            </a:p>
          </p:txBody>
        </p:sp>
        <p:sp>
          <p:nvSpPr>
            <p:cNvPr id="25644" name="Rectangle 12"/>
            <p:cNvSpPr>
              <a:spLocks noChangeArrowheads="1"/>
            </p:cNvSpPr>
            <p:nvPr/>
          </p:nvSpPr>
          <p:spPr bwMode="auto">
            <a:xfrm>
              <a:off x="3624" y="1697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77</a:t>
              </a:r>
            </a:p>
          </p:txBody>
        </p:sp>
        <p:sp>
          <p:nvSpPr>
            <p:cNvPr id="25645" name="Rectangle 13"/>
            <p:cNvSpPr>
              <a:spLocks noChangeArrowheads="1"/>
            </p:cNvSpPr>
            <p:nvPr/>
          </p:nvSpPr>
          <p:spPr bwMode="auto">
            <a:xfrm>
              <a:off x="3974" y="1697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74</a:t>
              </a:r>
            </a:p>
          </p:txBody>
        </p:sp>
        <p:sp>
          <p:nvSpPr>
            <p:cNvPr id="25646" name="Rectangle 14"/>
            <p:cNvSpPr>
              <a:spLocks noChangeArrowheads="1"/>
            </p:cNvSpPr>
            <p:nvPr/>
          </p:nvSpPr>
          <p:spPr bwMode="auto">
            <a:xfrm>
              <a:off x="1196" y="1434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R[0]</a:t>
              </a:r>
            </a:p>
          </p:txBody>
        </p:sp>
        <p:sp>
          <p:nvSpPr>
            <p:cNvPr id="25647" name="Rectangle 15"/>
            <p:cNvSpPr>
              <a:spLocks noChangeArrowheads="1"/>
            </p:cNvSpPr>
            <p:nvPr/>
          </p:nvSpPr>
          <p:spPr bwMode="auto">
            <a:xfrm>
              <a:off x="1520" y="1434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R[1]</a:t>
              </a:r>
            </a:p>
          </p:txBody>
        </p:sp>
        <p:sp>
          <p:nvSpPr>
            <p:cNvPr id="25648" name="Rectangle 16"/>
            <p:cNvSpPr>
              <a:spLocks noChangeArrowheads="1"/>
            </p:cNvSpPr>
            <p:nvPr/>
          </p:nvSpPr>
          <p:spPr bwMode="auto">
            <a:xfrm>
              <a:off x="1876" y="1434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R[2]</a:t>
              </a:r>
            </a:p>
          </p:txBody>
        </p:sp>
        <p:sp>
          <p:nvSpPr>
            <p:cNvPr id="25649" name="Rectangle 17"/>
            <p:cNvSpPr>
              <a:spLocks noChangeArrowheads="1"/>
            </p:cNvSpPr>
            <p:nvPr/>
          </p:nvSpPr>
          <p:spPr bwMode="auto">
            <a:xfrm>
              <a:off x="2225" y="1434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R[3]</a:t>
              </a:r>
            </a:p>
          </p:txBody>
        </p:sp>
        <p:sp>
          <p:nvSpPr>
            <p:cNvPr id="25650" name="Rectangle 18"/>
            <p:cNvSpPr>
              <a:spLocks noChangeArrowheads="1"/>
            </p:cNvSpPr>
            <p:nvPr/>
          </p:nvSpPr>
          <p:spPr bwMode="auto">
            <a:xfrm>
              <a:off x="2588" y="1434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R[4]</a:t>
              </a:r>
            </a:p>
          </p:txBody>
        </p:sp>
        <p:sp>
          <p:nvSpPr>
            <p:cNvPr id="25651" name="Rectangle 19"/>
            <p:cNvSpPr>
              <a:spLocks noChangeArrowheads="1"/>
            </p:cNvSpPr>
            <p:nvPr/>
          </p:nvSpPr>
          <p:spPr bwMode="auto">
            <a:xfrm>
              <a:off x="2937" y="1434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R[5]</a:t>
              </a:r>
            </a:p>
          </p:txBody>
        </p:sp>
        <p:sp>
          <p:nvSpPr>
            <p:cNvPr id="25652" name="Rectangle 20"/>
            <p:cNvSpPr>
              <a:spLocks noChangeArrowheads="1"/>
            </p:cNvSpPr>
            <p:nvPr/>
          </p:nvSpPr>
          <p:spPr bwMode="auto">
            <a:xfrm>
              <a:off x="3280" y="1434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R[6]</a:t>
              </a:r>
            </a:p>
          </p:txBody>
        </p:sp>
        <p:sp>
          <p:nvSpPr>
            <p:cNvPr id="25653" name="Rectangle 21"/>
            <p:cNvSpPr>
              <a:spLocks noChangeArrowheads="1"/>
            </p:cNvSpPr>
            <p:nvPr/>
          </p:nvSpPr>
          <p:spPr bwMode="auto">
            <a:xfrm>
              <a:off x="3624" y="1434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R[7]</a:t>
              </a:r>
            </a:p>
          </p:txBody>
        </p:sp>
        <p:sp>
          <p:nvSpPr>
            <p:cNvPr id="25654" name="Rectangle 22"/>
            <p:cNvSpPr>
              <a:spLocks noChangeArrowheads="1"/>
            </p:cNvSpPr>
            <p:nvPr/>
          </p:nvSpPr>
          <p:spPr bwMode="auto">
            <a:xfrm>
              <a:off x="3974" y="1434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R[8]</a:t>
              </a:r>
            </a:p>
          </p:txBody>
        </p:sp>
        <p:sp>
          <p:nvSpPr>
            <p:cNvPr id="25655" name="Line 23"/>
            <p:cNvSpPr>
              <a:spLocks noChangeShapeType="1"/>
            </p:cNvSpPr>
            <p:nvPr/>
          </p:nvSpPr>
          <p:spPr bwMode="auto">
            <a:xfrm>
              <a:off x="1933" y="2016"/>
              <a:ext cx="576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5656" name="Rectangle 24"/>
            <p:cNvSpPr>
              <a:spLocks noChangeArrowheads="1"/>
            </p:cNvSpPr>
            <p:nvPr/>
          </p:nvSpPr>
          <p:spPr bwMode="auto">
            <a:xfrm>
              <a:off x="1651" y="1955"/>
              <a:ext cx="282" cy="1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b="1" dirty="0">
                  <a:solidFill>
                    <a:srgbClr val="000000"/>
                  </a:solidFill>
                </a:rPr>
                <a:t>K =</a:t>
              </a:r>
              <a:r>
                <a:rPr lang="en-ID" sz="1400" b="1" dirty="0">
                  <a:solidFill>
                    <a:srgbClr val="000000"/>
                  </a:solidFill>
                </a:rPr>
                <a:t> 2</a:t>
              </a:r>
            </a:p>
          </p:txBody>
        </p:sp>
        <p:sp>
          <p:nvSpPr>
            <p:cNvPr id="25657" name="Rectangle 25"/>
            <p:cNvSpPr>
              <a:spLocks noChangeArrowheads="1"/>
            </p:cNvSpPr>
            <p:nvPr/>
          </p:nvSpPr>
          <p:spPr bwMode="auto">
            <a:xfrm>
              <a:off x="2331" y="2058"/>
              <a:ext cx="282" cy="1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400" b="1">
                  <a:solidFill>
                    <a:srgbClr val="000000"/>
                  </a:solidFill>
                </a:rPr>
                <a:t>J = 3</a:t>
              </a:r>
            </a:p>
          </p:txBody>
        </p:sp>
        <p:sp>
          <p:nvSpPr>
            <p:cNvPr id="25658" name="Line 26"/>
            <p:cNvSpPr>
              <a:spLocks noChangeShapeType="1"/>
            </p:cNvSpPr>
            <p:nvPr/>
          </p:nvSpPr>
          <p:spPr bwMode="auto">
            <a:xfrm flipH="1">
              <a:off x="1951" y="1932"/>
              <a:ext cx="592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grpSp>
          <p:nvGrpSpPr>
            <p:cNvPr id="25659" name="Group 27"/>
            <p:cNvGrpSpPr>
              <a:grpSpLocks/>
            </p:cNvGrpSpPr>
            <p:nvPr/>
          </p:nvGrpSpPr>
          <p:grpSpPr bwMode="auto">
            <a:xfrm>
              <a:off x="1350" y="1917"/>
              <a:ext cx="661" cy="353"/>
              <a:chOff x="1350" y="1917"/>
              <a:chExt cx="661" cy="353"/>
            </a:xfrm>
          </p:grpSpPr>
          <p:sp>
            <p:nvSpPr>
              <p:cNvPr id="25661" name="Line 28"/>
              <p:cNvSpPr>
                <a:spLocks noChangeShapeType="1"/>
              </p:cNvSpPr>
              <p:nvPr/>
            </p:nvSpPr>
            <p:spPr bwMode="auto">
              <a:xfrm>
                <a:off x="1350" y="1917"/>
                <a:ext cx="1" cy="338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 type="triangle" w="med" len="med"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25662" name="Line 29"/>
              <p:cNvSpPr>
                <a:spLocks noChangeShapeType="1"/>
              </p:cNvSpPr>
              <p:nvPr/>
            </p:nvSpPr>
            <p:spPr bwMode="auto">
              <a:xfrm>
                <a:off x="2010" y="2090"/>
                <a:ext cx="1" cy="161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 type="triangle" w="med" len="med"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25663" name="Line 30"/>
              <p:cNvSpPr>
                <a:spLocks noChangeShapeType="1"/>
              </p:cNvSpPr>
              <p:nvPr/>
            </p:nvSpPr>
            <p:spPr bwMode="auto">
              <a:xfrm>
                <a:off x="1350" y="2269"/>
                <a:ext cx="660" cy="1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</p:grpSp>
        <p:sp>
          <p:nvSpPr>
            <p:cNvPr id="25660" name="Rectangle 31"/>
            <p:cNvSpPr>
              <a:spLocks noChangeArrowheads="1"/>
            </p:cNvSpPr>
            <p:nvPr/>
          </p:nvSpPr>
          <p:spPr bwMode="auto">
            <a:xfrm>
              <a:off x="1425" y="2095"/>
              <a:ext cx="492" cy="13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600" b="1">
                  <a:solidFill>
                    <a:srgbClr val="000000"/>
                  </a:solidFill>
                </a:rPr>
                <a:t>SWAP</a:t>
              </a:r>
            </a:p>
          </p:txBody>
        </p:sp>
      </p:grpSp>
      <p:grpSp>
        <p:nvGrpSpPr>
          <p:cNvPr id="25607" name="Group 32"/>
          <p:cNvGrpSpPr>
            <a:grpSpLocks/>
          </p:cNvGrpSpPr>
          <p:nvPr/>
        </p:nvGrpSpPr>
        <p:grpSpPr bwMode="auto">
          <a:xfrm>
            <a:off x="1828800" y="4572000"/>
            <a:ext cx="5181601" cy="1784351"/>
            <a:chOff x="1152" y="2640"/>
            <a:chExt cx="3264" cy="1124"/>
          </a:xfrm>
        </p:grpSpPr>
        <p:sp>
          <p:nvSpPr>
            <p:cNvPr id="25608" name="AutoShape 33"/>
            <p:cNvSpPr>
              <a:spLocks noChangeArrowheads="1"/>
            </p:cNvSpPr>
            <p:nvPr/>
          </p:nvSpPr>
          <p:spPr bwMode="auto">
            <a:xfrm>
              <a:off x="1152" y="2640"/>
              <a:ext cx="3264" cy="112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miter lim="800000"/>
              <a:headEnd/>
              <a:tailEnd/>
            </a:ln>
            <a:effectLst>
              <a:outerShdw dist="57112" dir="2021404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5609" name="Rectangle 34"/>
            <p:cNvSpPr>
              <a:spLocks noChangeArrowheads="1"/>
            </p:cNvSpPr>
            <p:nvPr/>
          </p:nvSpPr>
          <p:spPr bwMode="auto">
            <a:xfrm>
              <a:off x="1254" y="3036"/>
              <a:ext cx="271" cy="247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73</a:t>
              </a:r>
            </a:p>
          </p:txBody>
        </p:sp>
        <p:sp>
          <p:nvSpPr>
            <p:cNvPr id="25610" name="Rectangle 35"/>
            <p:cNvSpPr>
              <a:spLocks noChangeArrowheads="1"/>
            </p:cNvSpPr>
            <p:nvPr/>
          </p:nvSpPr>
          <p:spPr bwMode="auto">
            <a:xfrm>
              <a:off x="1520" y="3041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71</a:t>
              </a:r>
            </a:p>
          </p:txBody>
        </p:sp>
        <p:sp>
          <p:nvSpPr>
            <p:cNvPr id="25611" name="Rectangle 36"/>
            <p:cNvSpPr>
              <a:spLocks noChangeArrowheads="1"/>
            </p:cNvSpPr>
            <p:nvPr/>
          </p:nvSpPr>
          <p:spPr bwMode="auto">
            <a:xfrm>
              <a:off x="1876" y="3041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72</a:t>
              </a:r>
            </a:p>
          </p:txBody>
        </p:sp>
        <p:sp>
          <p:nvSpPr>
            <p:cNvPr id="25612" name="Rectangle 37"/>
            <p:cNvSpPr>
              <a:spLocks noChangeArrowheads="1"/>
            </p:cNvSpPr>
            <p:nvPr/>
          </p:nvSpPr>
          <p:spPr bwMode="auto">
            <a:xfrm>
              <a:off x="2225" y="3041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76</a:t>
              </a:r>
            </a:p>
          </p:txBody>
        </p:sp>
        <p:sp>
          <p:nvSpPr>
            <p:cNvPr id="25613" name="Rectangle 38"/>
            <p:cNvSpPr>
              <a:spLocks noChangeArrowheads="1"/>
            </p:cNvSpPr>
            <p:nvPr/>
          </p:nvSpPr>
          <p:spPr bwMode="auto">
            <a:xfrm>
              <a:off x="2588" y="3041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75</a:t>
              </a:r>
            </a:p>
          </p:txBody>
        </p:sp>
        <p:sp>
          <p:nvSpPr>
            <p:cNvPr id="25614" name="Rectangle 39"/>
            <p:cNvSpPr>
              <a:spLocks noChangeArrowheads="1"/>
            </p:cNvSpPr>
            <p:nvPr/>
          </p:nvSpPr>
          <p:spPr bwMode="auto">
            <a:xfrm>
              <a:off x="2937" y="3041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78</a:t>
              </a:r>
            </a:p>
          </p:txBody>
        </p:sp>
        <p:sp>
          <p:nvSpPr>
            <p:cNvPr id="25615" name="Rectangle 40"/>
            <p:cNvSpPr>
              <a:spLocks noChangeArrowheads="1"/>
            </p:cNvSpPr>
            <p:nvPr/>
          </p:nvSpPr>
          <p:spPr bwMode="auto">
            <a:xfrm>
              <a:off x="3280" y="3041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79</a:t>
              </a:r>
            </a:p>
          </p:txBody>
        </p:sp>
        <p:sp>
          <p:nvSpPr>
            <p:cNvPr id="25616" name="Rectangle 41"/>
            <p:cNvSpPr>
              <a:spLocks noChangeArrowheads="1"/>
            </p:cNvSpPr>
            <p:nvPr/>
          </p:nvSpPr>
          <p:spPr bwMode="auto">
            <a:xfrm>
              <a:off x="3624" y="3041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77</a:t>
              </a:r>
            </a:p>
          </p:txBody>
        </p:sp>
        <p:sp>
          <p:nvSpPr>
            <p:cNvPr id="25617" name="Rectangle 42"/>
            <p:cNvSpPr>
              <a:spLocks noChangeArrowheads="1"/>
            </p:cNvSpPr>
            <p:nvPr/>
          </p:nvSpPr>
          <p:spPr bwMode="auto">
            <a:xfrm>
              <a:off x="3974" y="3041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74</a:t>
              </a:r>
            </a:p>
          </p:txBody>
        </p:sp>
        <p:sp>
          <p:nvSpPr>
            <p:cNvPr id="25618" name="Rectangle 43"/>
            <p:cNvSpPr>
              <a:spLocks noChangeArrowheads="1"/>
            </p:cNvSpPr>
            <p:nvPr/>
          </p:nvSpPr>
          <p:spPr bwMode="auto">
            <a:xfrm>
              <a:off x="1196" y="2778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R[0]</a:t>
              </a:r>
            </a:p>
          </p:txBody>
        </p:sp>
        <p:sp>
          <p:nvSpPr>
            <p:cNvPr id="25619" name="Rectangle 44"/>
            <p:cNvSpPr>
              <a:spLocks noChangeArrowheads="1"/>
            </p:cNvSpPr>
            <p:nvPr/>
          </p:nvSpPr>
          <p:spPr bwMode="auto">
            <a:xfrm>
              <a:off x="1520" y="2778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R[1]</a:t>
              </a:r>
            </a:p>
          </p:txBody>
        </p:sp>
        <p:sp>
          <p:nvSpPr>
            <p:cNvPr id="25620" name="Rectangle 45"/>
            <p:cNvSpPr>
              <a:spLocks noChangeArrowheads="1"/>
            </p:cNvSpPr>
            <p:nvPr/>
          </p:nvSpPr>
          <p:spPr bwMode="auto">
            <a:xfrm>
              <a:off x="1876" y="2778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R[2]</a:t>
              </a:r>
            </a:p>
          </p:txBody>
        </p:sp>
        <p:sp>
          <p:nvSpPr>
            <p:cNvPr id="25621" name="Rectangle 46"/>
            <p:cNvSpPr>
              <a:spLocks noChangeArrowheads="1"/>
            </p:cNvSpPr>
            <p:nvPr/>
          </p:nvSpPr>
          <p:spPr bwMode="auto">
            <a:xfrm>
              <a:off x="2225" y="2778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R[3]</a:t>
              </a:r>
            </a:p>
          </p:txBody>
        </p:sp>
        <p:sp>
          <p:nvSpPr>
            <p:cNvPr id="25622" name="Rectangle 47"/>
            <p:cNvSpPr>
              <a:spLocks noChangeArrowheads="1"/>
            </p:cNvSpPr>
            <p:nvPr/>
          </p:nvSpPr>
          <p:spPr bwMode="auto">
            <a:xfrm>
              <a:off x="2588" y="2778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R[4]</a:t>
              </a:r>
            </a:p>
          </p:txBody>
        </p:sp>
        <p:sp>
          <p:nvSpPr>
            <p:cNvPr id="25623" name="Rectangle 48"/>
            <p:cNvSpPr>
              <a:spLocks noChangeArrowheads="1"/>
            </p:cNvSpPr>
            <p:nvPr/>
          </p:nvSpPr>
          <p:spPr bwMode="auto">
            <a:xfrm>
              <a:off x="2937" y="2778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R[5]</a:t>
              </a:r>
            </a:p>
          </p:txBody>
        </p:sp>
        <p:sp>
          <p:nvSpPr>
            <p:cNvPr id="25624" name="Rectangle 49"/>
            <p:cNvSpPr>
              <a:spLocks noChangeArrowheads="1"/>
            </p:cNvSpPr>
            <p:nvPr/>
          </p:nvSpPr>
          <p:spPr bwMode="auto">
            <a:xfrm>
              <a:off x="3280" y="2778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R[6]</a:t>
              </a:r>
            </a:p>
          </p:txBody>
        </p:sp>
        <p:sp>
          <p:nvSpPr>
            <p:cNvPr id="25625" name="Rectangle 50"/>
            <p:cNvSpPr>
              <a:spLocks noChangeArrowheads="1"/>
            </p:cNvSpPr>
            <p:nvPr/>
          </p:nvSpPr>
          <p:spPr bwMode="auto">
            <a:xfrm>
              <a:off x="3624" y="2778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R[7]</a:t>
              </a:r>
            </a:p>
          </p:txBody>
        </p:sp>
        <p:sp>
          <p:nvSpPr>
            <p:cNvPr id="25626" name="Rectangle 51"/>
            <p:cNvSpPr>
              <a:spLocks noChangeArrowheads="1"/>
            </p:cNvSpPr>
            <p:nvPr/>
          </p:nvSpPr>
          <p:spPr bwMode="auto">
            <a:xfrm>
              <a:off x="3974" y="2778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R[8]</a:t>
              </a:r>
            </a:p>
          </p:txBody>
        </p:sp>
        <p:sp>
          <p:nvSpPr>
            <p:cNvPr id="25627" name="Line 52"/>
            <p:cNvSpPr>
              <a:spLocks noChangeShapeType="1"/>
            </p:cNvSpPr>
            <p:nvPr/>
          </p:nvSpPr>
          <p:spPr bwMode="auto">
            <a:xfrm>
              <a:off x="1933" y="3360"/>
              <a:ext cx="576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5628" name="Rectangle 53"/>
            <p:cNvSpPr>
              <a:spLocks noChangeArrowheads="1"/>
            </p:cNvSpPr>
            <p:nvPr/>
          </p:nvSpPr>
          <p:spPr bwMode="auto">
            <a:xfrm>
              <a:off x="1651" y="3299"/>
              <a:ext cx="282" cy="1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b="1">
                  <a:solidFill>
                    <a:srgbClr val="000000"/>
                  </a:solidFill>
                </a:rPr>
                <a:t>K =</a:t>
              </a:r>
              <a:r>
                <a:rPr lang="en-ID" sz="1400" b="1">
                  <a:solidFill>
                    <a:srgbClr val="000000"/>
                  </a:solidFill>
                </a:rPr>
                <a:t> 2</a:t>
              </a:r>
            </a:p>
          </p:txBody>
        </p:sp>
        <p:sp>
          <p:nvSpPr>
            <p:cNvPr id="25629" name="Rectangle 54"/>
            <p:cNvSpPr>
              <a:spLocks noChangeArrowheads="1"/>
            </p:cNvSpPr>
            <p:nvPr/>
          </p:nvSpPr>
          <p:spPr bwMode="auto">
            <a:xfrm>
              <a:off x="2331" y="3402"/>
              <a:ext cx="282" cy="1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400" b="1">
                  <a:solidFill>
                    <a:srgbClr val="000000"/>
                  </a:solidFill>
                </a:rPr>
                <a:t>J = 3</a:t>
              </a:r>
            </a:p>
          </p:txBody>
        </p:sp>
        <p:sp>
          <p:nvSpPr>
            <p:cNvPr id="25630" name="Line 55"/>
            <p:cNvSpPr>
              <a:spLocks noChangeShapeType="1"/>
            </p:cNvSpPr>
            <p:nvPr/>
          </p:nvSpPr>
          <p:spPr bwMode="auto">
            <a:xfrm flipH="1">
              <a:off x="1951" y="3276"/>
              <a:ext cx="592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grpSp>
          <p:nvGrpSpPr>
            <p:cNvPr id="25631" name="Group 56"/>
            <p:cNvGrpSpPr>
              <a:grpSpLocks/>
            </p:cNvGrpSpPr>
            <p:nvPr/>
          </p:nvGrpSpPr>
          <p:grpSpPr bwMode="auto">
            <a:xfrm>
              <a:off x="1350" y="3261"/>
              <a:ext cx="661" cy="353"/>
              <a:chOff x="1350" y="3261"/>
              <a:chExt cx="661" cy="353"/>
            </a:xfrm>
          </p:grpSpPr>
          <p:sp>
            <p:nvSpPr>
              <p:cNvPr id="25633" name="Line 57"/>
              <p:cNvSpPr>
                <a:spLocks noChangeShapeType="1"/>
              </p:cNvSpPr>
              <p:nvPr/>
            </p:nvSpPr>
            <p:spPr bwMode="auto">
              <a:xfrm>
                <a:off x="1350" y="3261"/>
                <a:ext cx="1" cy="338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 type="triangle" w="med" len="med"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25634" name="Line 58"/>
              <p:cNvSpPr>
                <a:spLocks noChangeShapeType="1"/>
              </p:cNvSpPr>
              <p:nvPr/>
            </p:nvSpPr>
            <p:spPr bwMode="auto">
              <a:xfrm>
                <a:off x="2010" y="3434"/>
                <a:ext cx="1" cy="161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 type="triangle" w="med" len="med"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25635" name="Line 59"/>
              <p:cNvSpPr>
                <a:spLocks noChangeShapeType="1"/>
              </p:cNvSpPr>
              <p:nvPr/>
            </p:nvSpPr>
            <p:spPr bwMode="auto">
              <a:xfrm>
                <a:off x="1350" y="3613"/>
                <a:ext cx="660" cy="1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</p:grpSp>
        <p:sp>
          <p:nvSpPr>
            <p:cNvPr id="25632" name="Rectangle 60"/>
            <p:cNvSpPr>
              <a:spLocks noChangeArrowheads="1"/>
            </p:cNvSpPr>
            <p:nvPr/>
          </p:nvSpPr>
          <p:spPr bwMode="auto">
            <a:xfrm>
              <a:off x="1425" y="3439"/>
              <a:ext cx="492" cy="13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600" b="1">
                  <a:solidFill>
                    <a:srgbClr val="000000"/>
                  </a:solidFill>
                </a:rPr>
                <a:t>SWAP</a:t>
              </a:r>
            </a:p>
          </p:txBody>
        </p:sp>
      </p:grpSp>
      <p:sp>
        <p:nvSpPr>
          <p:cNvPr id="6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Quick Sort</a:t>
            </a:r>
          </a:p>
        </p:txBody>
      </p:sp>
      <p:sp>
        <p:nvSpPr>
          <p:cNvPr id="2662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7EF0FF-021E-4A9D-8BAB-E7F10EA797C0}" type="slidenum">
              <a:rPr lang="en-US">
                <a:latin typeface="Tahoma" pitchFamily="34" charset="0"/>
                <a:cs typeface="Tahoma" pitchFamily="34" charset="0"/>
              </a:rPr>
              <a:pPr/>
              <a:t>24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133600"/>
            <a:ext cx="7848600" cy="3721596"/>
          </a:xfrm>
        </p:spPr>
        <p:txBody>
          <a:bodyPr/>
          <a:lstStyle/>
          <a:p>
            <a:pPr marL="339725" indent="-339725" eaLnBrk="1" hangingPunct="1">
              <a:spcBef>
                <a:spcPts val="800"/>
              </a:spcBef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Element movement in quick sort (3)</a:t>
            </a:r>
          </a:p>
        </p:txBody>
      </p:sp>
      <p:grpSp>
        <p:nvGrpSpPr>
          <p:cNvPr id="26630" name="Group 3"/>
          <p:cNvGrpSpPr>
            <a:grpSpLocks/>
          </p:cNvGrpSpPr>
          <p:nvPr/>
        </p:nvGrpSpPr>
        <p:grpSpPr bwMode="auto">
          <a:xfrm>
            <a:off x="1628775" y="2797175"/>
            <a:ext cx="5915025" cy="1554162"/>
            <a:chOff x="960" y="1296"/>
            <a:chExt cx="3726" cy="979"/>
          </a:xfrm>
        </p:grpSpPr>
        <p:sp>
          <p:nvSpPr>
            <p:cNvPr id="26662" name="AutoShape 4"/>
            <p:cNvSpPr>
              <a:spLocks noChangeArrowheads="1"/>
            </p:cNvSpPr>
            <p:nvPr/>
          </p:nvSpPr>
          <p:spPr bwMode="auto">
            <a:xfrm>
              <a:off x="960" y="1296"/>
              <a:ext cx="3727" cy="98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miter lim="800000"/>
              <a:headEnd/>
              <a:tailEnd/>
            </a:ln>
            <a:effectLst>
              <a:outerShdw dist="57112" dir="2021404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6663" name="Rectangle 5"/>
            <p:cNvSpPr>
              <a:spLocks noChangeArrowheads="1"/>
            </p:cNvSpPr>
            <p:nvPr/>
          </p:nvSpPr>
          <p:spPr bwMode="auto">
            <a:xfrm>
              <a:off x="1062" y="1667"/>
              <a:ext cx="27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71</a:t>
              </a:r>
            </a:p>
          </p:txBody>
        </p:sp>
        <p:sp>
          <p:nvSpPr>
            <p:cNvPr id="26664" name="Rectangle 6"/>
            <p:cNvSpPr>
              <a:spLocks noChangeArrowheads="1"/>
            </p:cNvSpPr>
            <p:nvPr/>
          </p:nvSpPr>
          <p:spPr bwMode="auto">
            <a:xfrm>
              <a:off x="1328" y="1673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72</a:t>
              </a:r>
            </a:p>
          </p:txBody>
        </p:sp>
        <p:sp>
          <p:nvSpPr>
            <p:cNvPr id="26665" name="Rectangle 7"/>
            <p:cNvSpPr>
              <a:spLocks noChangeArrowheads="1"/>
            </p:cNvSpPr>
            <p:nvPr/>
          </p:nvSpPr>
          <p:spPr bwMode="auto">
            <a:xfrm>
              <a:off x="1684" y="1673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73</a:t>
              </a:r>
            </a:p>
          </p:txBody>
        </p:sp>
        <p:sp>
          <p:nvSpPr>
            <p:cNvPr id="26666" name="Rectangle 8"/>
            <p:cNvSpPr>
              <a:spLocks noChangeArrowheads="1"/>
            </p:cNvSpPr>
            <p:nvPr/>
          </p:nvSpPr>
          <p:spPr bwMode="auto">
            <a:xfrm>
              <a:off x="2028" y="1681"/>
              <a:ext cx="312" cy="21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76</a:t>
              </a:r>
            </a:p>
          </p:txBody>
        </p:sp>
        <p:sp>
          <p:nvSpPr>
            <p:cNvPr id="26667" name="Rectangle 9"/>
            <p:cNvSpPr>
              <a:spLocks noChangeArrowheads="1"/>
            </p:cNvSpPr>
            <p:nvPr/>
          </p:nvSpPr>
          <p:spPr bwMode="auto">
            <a:xfrm>
              <a:off x="2396" y="1673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75</a:t>
              </a:r>
            </a:p>
          </p:txBody>
        </p:sp>
        <p:sp>
          <p:nvSpPr>
            <p:cNvPr id="26668" name="Rectangle 10"/>
            <p:cNvSpPr>
              <a:spLocks noChangeArrowheads="1"/>
            </p:cNvSpPr>
            <p:nvPr/>
          </p:nvSpPr>
          <p:spPr bwMode="auto">
            <a:xfrm>
              <a:off x="2746" y="1673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78</a:t>
              </a:r>
            </a:p>
          </p:txBody>
        </p:sp>
        <p:sp>
          <p:nvSpPr>
            <p:cNvPr id="26669" name="Rectangle 11"/>
            <p:cNvSpPr>
              <a:spLocks noChangeArrowheads="1"/>
            </p:cNvSpPr>
            <p:nvPr/>
          </p:nvSpPr>
          <p:spPr bwMode="auto">
            <a:xfrm>
              <a:off x="3089" y="1673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79</a:t>
              </a:r>
            </a:p>
          </p:txBody>
        </p:sp>
        <p:sp>
          <p:nvSpPr>
            <p:cNvPr id="26670" name="Rectangle 12"/>
            <p:cNvSpPr>
              <a:spLocks noChangeArrowheads="1"/>
            </p:cNvSpPr>
            <p:nvPr/>
          </p:nvSpPr>
          <p:spPr bwMode="auto">
            <a:xfrm>
              <a:off x="3432" y="1673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77</a:t>
              </a:r>
            </a:p>
          </p:txBody>
        </p:sp>
        <p:sp>
          <p:nvSpPr>
            <p:cNvPr id="26671" name="Rectangle 13"/>
            <p:cNvSpPr>
              <a:spLocks noChangeArrowheads="1"/>
            </p:cNvSpPr>
            <p:nvPr/>
          </p:nvSpPr>
          <p:spPr bwMode="auto">
            <a:xfrm>
              <a:off x="3782" y="1673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74</a:t>
              </a:r>
            </a:p>
          </p:txBody>
        </p:sp>
        <p:sp>
          <p:nvSpPr>
            <p:cNvPr id="26672" name="Rectangle 14"/>
            <p:cNvSpPr>
              <a:spLocks noChangeArrowheads="1"/>
            </p:cNvSpPr>
            <p:nvPr/>
          </p:nvSpPr>
          <p:spPr bwMode="auto">
            <a:xfrm>
              <a:off x="4056" y="1698"/>
              <a:ext cx="630" cy="2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000" b="1">
                  <a:solidFill>
                    <a:srgbClr val="000000"/>
                  </a:solidFill>
                </a:rPr>
                <a:t>QS(0,0)</a:t>
              </a:r>
            </a:p>
          </p:txBody>
        </p:sp>
        <p:sp>
          <p:nvSpPr>
            <p:cNvPr id="26673" name="Rectangle 15"/>
            <p:cNvSpPr>
              <a:spLocks noChangeArrowheads="1"/>
            </p:cNvSpPr>
            <p:nvPr/>
          </p:nvSpPr>
          <p:spPr bwMode="auto">
            <a:xfrm>
              <a:off x="1003" y="1409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R[0]</a:t>
              </a:r>
            </a:p>
          </p:txBody>
        </p:sp>
        <p:sp>
          <p:nvSpPr>
            <p:cNvPr id="26674" name="Rectangle 16"/>
            <p:cNvSpPr>
              <a:spLocks noChangeArrowheads="1"/>
            </p:cNvSpPr>
            <p:nvPr/>
          </p:nvSpPr>
          <p:spPr bwMode="auto">
            <a:xfrm>
              <a:off x="1328" y="1409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R[1]</a:t>
              </a:r>
            </a:p>
          </p:txBody>
        </p:sp>
        <p:sp>
          <p:nvSpPr>
            <p:cNvPr id="26675" name="Rectangle 17"/>
            <p:cNvSpPr>
              <a:spLocks noChangeArrowheads="1"/>
            </p:cNvSpPr>
            <p:nvPr/>
          </p:nvSpPr>
          <p:spPr bwMode="auto">
            <a:xfrm>
              <a:off x="1684" y="1409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R[2]</a:t>
              </a:r>
            </a:p>
          </p:txBody>
        </p:sp>
        <p:sp>
          <p:nvSpPr>
            <p:cNvPr id="26676" name="Rectangle 18"/>
            <p:cNvSpPr>
              <a:spLocks noChangeArrowheads="1"/>
            </p:cNvSpPr>
            <p:nvPr/>
          </p:nvSpPr>
          <p:spPr bwMode="auto">
            <a:xfrm>
              <a:off x="2034" y="1409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R[3]</a:t>
              </a:r>
            </a:p>
          </p:txBody>
        </p:sp>
        <p:sp>
          <p:nvSpPr>
            <p:cNvPr id="26677" name="Rectangle 19"/>
            <p:cNvSpPr>
              <a:spLocks noChangeArrowheads="1"/>
            </p:cNvSpPr>
            <p:nvPr/>
          </p:nvSpPr>
          <p:spPr bwMode="auto">
            <a:xfrm>
              <a:off x="2396" y="1409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R[4]</a:t>
              </a:r>
            </a:p>
          </p:txBody>
        </p:sp>
        <p:sp>
          <p:nvSpPr>
            <p:cNvPr id="26678" name="Rectangle 20"/>
            <p:cNvSpPr>
              <a:spLocks noChangeArrowheads="1"/>
            </p:cNvSpPr>
            <p:nvPr/>
          </p:nvSpPr>
          <p:spPr bwMode="auto">
            <a:xfrm>
              <a:off x="2746" y="1409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R[5]</a:t>
              </a:r>
            </a:p>
          </p:txBody>
        </p:sp>
        <p:sp>
          <p:nvSpPr>
            <p:cNvPr id="26679" name="Rectangle 21"/>
            <p:cNvSpPr>
              <a:spLocks noChangeArrowheads="1"/>
            </p:cNvSpPr>
            <p:nvPr/>
          </p:nvSpPr>
          <p:spPr bwMode="auto">
            <a:xfrm>
              <a:off x="3089" y="1409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R[6]</a:t>
              </a:r>
            </a:p>
          </p:txBody>
        </p:sp>
        <p:sp>
          <p:nvSpPr>
            <p:cNvPr id="26680" name="Rectangle 22"/>
            <p:cNvSpPr>
              <a:spLocks noChangeArrowheads="1"/>
            </p:cNvSpPr>
            <p:nvPr/>
          </p:nvSpPr>
          <p:spPr bwMode="auto">
            <a:xfrm>
              <a:off x="3432" y="1409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R[7]</a:t>
              </a:r>
            </a:p>
          </p:txBody>
        </p:sp>
        <p:sp>
          <p:nvSpPr>
            <p:cNvPr id="26681" name="Rectangle 23"/>
            <p:cNvSpPr>
              <a:spLocks noChangeArrowheads="1"/>
            </p:cNvSpPr>
            <p:nvPr/>
          </p:nvSpPr>
          <p:spPr bwMode="auto">
            <a:xfrm>
              <a:off x="3782" y="1409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R[8]</a:t>
              </a:r>
            </a:p>
          </p:txBody>
        </p:sp>
        <p:sp>
          <p:nvSpPr>
            <p:cNvPr id="26682" name="Rectangle 24"/>
            <p:cNvSpPr>
              <a:spLocks noChangeArrowheads="1"/>
            </p:cNvSpPr>
            <p:nvPr/>
          </p:nvSpPr>
          <p:spPr bwMode="auto">
            <a:xfrm>
              <a:off x="1056" y="1681"/>
              <a:ext cx="925" cy="241"/>
            </a:xfrm>
            <a:prstGeom prst="rect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6683" name="Rectangle 25"/>
            <p:cNvSpPr>
              <a:spLocks noChangeArrowheads="1"/>
            </p:cNvSpPr>
            <p:nvPr/>
          </p:nvSpPr>
          <p:spPr bwMode="auto">
            <a:xfrm>
              <a:off x="4056" y="1959"/>
              <a:ext cx="630" cy="2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000" b="1">
                  <a:solidFill>
                    <a:srgbClr val="000000"/>
                  </a:solidFill>
                </a:rPr>
                <a:t>QS(2,1)</a:t>
              </a:r>
            </a:p>
          </p:txBody>
        </p:sp>
      </p:grpSp>
      <p:grpSp>
        <p:nvGrpSpPr>
          <p:cNvPr id="26631" name="Group 26"/>
          <p:cNvGrpSpPr>
            <a:grpSpLocks/>
          </p:cNvGrpSpPr>
          <p:nvPr/>
        </p:nvGrpSpPr>
        <p:grpSpPr bwMode="auto">
          <a:xfrm>
            <a:off x="1628775" y="4541837"/>
            <a:ext cx="5915025" cy="1554163"/>
            <a:chOff x="960" y="2520"/>
            <a:chExt cx="3726" cy="979"/>
          </a:xfrm>
        </p:grpSpPr>
        <p:sp>
          <p:nvSpPr>
            <p:cNvPr id="26632" name="AutoShape 27"/>
            <p:cNvSpPr>
              <a:spLocks noChangeArrowheads="1"/>
            </p:cNvSpPr>
            <p:nvPr/>
          </p:nvSpPr>
          <p:spPr bwMode="auto">
            <a:xfrm>
              <a:off x="960" y="2520"/>
              <a:ext cx="3727" cy="98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miter lim="800000"/>
              <a:headEnd/>
              <a:tailEnd/>
            </a:ln>
            <a:effectLst>
              <a:outerShdw dist="57112" dir="2021404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6633" name="Rectangle 28"/>
            <p:cNvSpPr>
              <a:spLocks noChangeArrowheads="1"/>
            </p:cNvSpPr>
            <p:nvPr/>
          </p:nvSpPr>
          <p:spPr bwMode="auto">
            <a:xfrm>
              <a:off x="1062" y="2891"/>
              <a:ext cx="27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71</a:t>
              </a:r>
            </a:p>
          </p:txBody>
        </p:sp>
        <p:sp>
          <p:nvSpPr>
            <p:cNvPr id="26634" name="Rectangle 29"/>
            <p:cNvSpPr>
              <a:spLocks noChangeArrowheads="1"/>
            </p:cNvSpPr>
            <p:nvPr/>
          </p:nvSpPr>
          <p:spPr bwMode="auto">
            <a:xfrm>
              <a:off x="1328" y="2897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72</a:t>
              </a:r>
            </a:p>
          </p:txBody>
        </p:sp>
        <p:sp>
          <p:nvSpPr>
            <p:cNvPr id="26635" name="Rectangle 30"/>
            <p:cNvSpPr>
              <a:spLocks noChangeArrowheads="1"/>
            </p:cNvSpPr>
            <p:nvPr/>
          </p:nvSpPr>
          <p:spPr bwMode="auto">
            <a:xfrm>
              <a:off x="1684" y="2897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73</a:t>
              </a:r>
            </a:p>
          </p:txBody>
        </p:sp>
        <p:sp>
          <p:nvSpPr>
            <p:cNvPr id="26636" name="Rectangle 31"/>
            <p:cNvSpPr>
              <a:spLocks noChangeArrowheads="1"/>
            </p:cNvSpPr>
            <p:nvPr/>
          </p:nvSpPr>
          <p:spPr bwMode="auto">
            <a:xfrm>
              <a:off x="2028" y="2905"/>
              <a:ext cx="312" cy="23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76</a:t>
              </a:r>
            </a:p>
          </p:txBody>
        </p:sp>
        <p:sp>
          <p:nvSpPr>
            <p:cNvPr id="26637" name="Rectangle 32"/>
            <p:cNvSpPr>
              <a:spLocks noChangeArrowheads="1"/>
            </p:cNvSpPr>
            <p:nvPr/>
          </p:nvSpPr>
          <p:spPr bwMode="auto">
            <a:xfrm>
              <a:off x="2396" y="2897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75</a:t>
              </a:r>
            </a:p>
          </p:txBody>
        </p:sp>
        <p:sp>
          <p:nvSpPr>
            <p:cNvPr id="26638" name="Rectangle 33"/>
            <p:cNvSpPr>
              <a:spLocks noChangeArrowheads="1"/>
            </p:cNvSpPr>
            <p:nvPr/>
          </p:nvSpPr>
          <p:spPr bwMode="auto">
            <a:xfrm>
              <a:off x="2746" y="2897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78</a:t>
              </a:r>
            </a:p>
          </p:txBody>
        </p:sp>
        <p:sp>
          <p:nvSpPr>
            <p:cNvPr id="26639" name="Rectangle 34"/>
            <p:cNvSpPr>
              <a:spLocks noChangeArrowheads="1"/>
            </p:cNvSpPr>
            <p:nvPr/>
          </p:nvSpPr>
          <p:spPr bwMode="auto">
            <a:xfrm>
              <a:off x="3089" y="2897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79</a:t>
              </a:r>
            </a:p>
          </p:txBody>
        </p:sp>
        <p:sp>
          <p:nvSpPr>
            <p:cNvPr id="26640" name="Rectangle 35"/>
            <p:cNvSpPr>
              <a:spLocks noChangeArrowheads="1"/>
            </p:cNvSpPr>
            <p:nvPr/>
          </p:nvSpPr>
          <p:spPr bwMode="auto">
            <a:xfrm>
              <a:off x="3432" y="2897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77</a:t>
              </a:r>
            </a:p>
          </p:txBody>
        </p:sp>
        <p:sp>
          <p:nvSpPr>
            <p:cNvPr id="26641" name="Rectangle 36"/>
            <p:cNvSpPr>
              <a:spLocks noChangeArrowheads="1"/>
            </p:cNvSpPr>
            <p:nvPr/>
          </p:nvSpPr>
          <p:spPr bwMode="auto">
            <a:xfrm>
              <a:off x="3782" y="2897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74</a:t>
              </a:r>
            </a:p>
          </p:txBody>
        </p:sp>
        <p:sp>
          <p:nvSpPr>
            <p:cNvPr id="26642" name="Rectangle 37"/>
            <p:cNvSpPr>
              <a:spLocks noChangeArrowheads="1"/>
            </p:cNvSpPr>
            <p:nvPr/>
          </p:nvSpPr>
          <p:spPr bwMode="auto">
            <a:xfrm>
              <a:off x="4056" y="2922"/>
              <a:ext cx="630" cy="2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000" b="1">
                  <a:solidFill>
                    <a:srgbClr val="000000"/>
                  </a:solidFill>
                </a:rPr>
                <a:t>QS(3,8)</a:t>
              </a:r>
            </a:p>
          </p:txBody>
        </p:sp>
        <p:sp>
          <p:nvSpPr>
            <p:cNvPr id="26643" name="Rectangle 38"/>
            <p:cNvSpPr>
              <a:spLocks noChangeArrowheads="1"/>
            </p:cNvSpPr>
            <p:nvPr/>
          </p:nvSpPr>
          <p:spPr bwMode="auto">
            <a:xfrm>
              <a:off x="1003" y="2633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R[0]</a:t>
              </a:r>
            </a:p>
          </p:txBody>
        </p:sp>
        <p:sp>
          <p:nvSpPr>
            <p:cNvPr id="26644" name="Rectangle 39"/>
            <p:cNvSpPr>
              <a:spLocks noChangeArrowheads="1"/>
            </p:cNvSpPr>
            <p:nvPr/>
          </p:nvSpPr>
          <p:spPr bwMode="auto">
            <a:xfrm>
              <a:off x="1328" y="2633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R[1]</a:t>
              </a:r>
            </a:p>
          </p:txBody>
        </p:sp>
        <p:sp>
          <p:nvSpPr>
            <p:cNvPr id="26645" name="Rectangle 40"/>
            <p:cNvSpPr>
              <a:spLocks noChangeArrowheads="1"/>
            </p:cNvSpPr>
            <p:nvPr/>
          </p:nvSpPr>
          <p:spPr bwMode="auto">
            <a:xfrm>
              <a:off x="1684" y="2633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R[2]</a:t>
              </a:r>
            </a:p>
          </p:txBody>
        </p:sp>
        <p:sp>
          <p:nvSpPr>
            <p:cNvPr id="26646" name="Rectangle 41"/>
            <p:cNvSpPr>
              <a:spLocks noChangeArrowheads="1"/>
            </p:cNvSpPr>
            <p:nvPr/>
          </p:nvSpPr>
          <p:spPr bwMode="auto">
            <a:xfrm>
              <a:off x="2034" y="2633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R[3]</a:t>
              </a:r>
            </a:p>
          </p:txBody>
        </p:sp>
        <p:sp>
          <p:nvSpPr>
            <p:cNvPr id="26647" name="Rectangle 42"/>
            <p:cNvSpPr>
              <a:spLocks noChangeArrowheads="1"/>
            </p:cNvSpPr>
            <p:nvPr/>
          </p:nvSpPr>
          <p:spPr bwMode="auto">
            <a:xfrm>
              <a:off x="2396" y="2633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R[4]</a:t>
              </a:r>
            </a:p>
          </p:txBody>
        </p:sp>
        <p:sp>
          <p:nvSpPr>
            <p:cNvPr id="26648" name="Rectangle 43"/>
            <p:cNvSpPr>
              <a:spLocks noChangeArrowheads="1"/>
            </p:cNvSpPr>
            <p:nvPr/>
          </p:nvSpPr>
          <p:spPr bwMode="auto">
            <a:xfrm>
              <a:off x="2746" y="2633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R[5]</a:t>
              </a:r>
            </a:p>
          </p:txBody>
        </p:sp>
        <p:sp>
          <p:nvSpPr>
            <p:cNvPr id="26649" name="Rectangle 44"/>
            <p:cNvSpPr>
              <a:spLocks noChangeArrowheads="1"/>
            </p:cNvSpPr>
            <p:nvPr/>
          </p:nvSpPr>
          <p:spPr bwMode="auto">
            <a:xfrm>
              <a:off x="3089" y="2633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R[6]</a:t>
              </a:r>
            </a:p>
          </p:txBody>
        </p:sp>
        <p:sp>
          <p:nvSpPr>
            <p:cNvPr id="26650" name="Rectangle 45"/>
            <p:cNvSpPr>
              <a:spLocks noChangeArrowheads="1"/>
            </p:cNvSpPr>
            <p:nvPr/>
          </p:nvSpPr>
          <p:spPr bwMode="auto">
            <a:xfrm>
              <a:off x="3432" y="2633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R[7]</a:t>
              </a:r>
            </a:p>
          </p:txBody>
        </p:sp>
        <p:sp>
          <p:nvSpPr>
            <p:cNvPr id="26651" name="Rectangle 46"/>
            <p:cNvSpPr>
              <a:spLocks noChangeArrowheads="1"/>
            </p:cNvSpPr>
            <p:nvPr/>
          </p:nvSpPr>
          <p:spPr bwMode="auto">
            <a:xfrm>
              <a:off x="3782" y="2633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R[8]</a:t>
              </a:r>
            </a:p>
          </p:txBody>
        </p:sp>
        <p:sp>
          <p:nvSpPr>
            <p:cNvPr id="26652" name="Rectangle 47"/>
            <p:cNvSpPr>
              <a:spLocks noChangeArrowheads="1"/>
            </p:cNvSpPr>
            <p:nvPr/>
          </p:nvSpPr>
          <p:spPr bwMode="auto">
            <a:xfrm>
              <a:off x="1056" y="2905"/>
              <a:ext cx="925" cy="240"/>
            </a:xfrm>
            <a:prstGeom prst="rect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6653" name="Line 48"/>
            <p:cNvSpPr>
              <a:spLocks noChangeShapeType="1"/>
            </p:cNvSpPr>
            <p:nvPr/>
          </p:nvSpPr>
          <p:spPr bwMode="auto">
            <a:xfrm>
              <a:off x="2466" y="3136"/>
              <a:ext cx="516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6654" name="Line 49"/>
            <p:cNvSpPr>
              <a:spLocks noChangeShapeType="1"/>
            </p:cNvSpPr>
            <p:nvPr/>
          </p:nvSpPr>
          <p:spPr bwMode="auto">
            <a:xfrm flipH="1">
              <a:off x="3838" y="3136"/>
              <a:ext cx="208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6655" name="Rectangle 50"/>
            <p:cNvSpPr>
              <a:spLocks noChangeArrowheads="1"/>
            </p:cNvSpPr>
            <p:nvPr/>
          </p:nvSpPr>
          <p:spPr bwMode="auto">
            <a:xfrm>
              <a:off x="3822" y="3146"/>
              <a:ext cx="282" cy="1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b="1">
                  <a:solidFill>
                    <a:srgbClr val="000000"/>
                  </a:solidFill>
                </a:rPr>
                <a:t>K =</a:t>
              </a:r>
              <a:r>
                <a:rPr lang="en-ID" sz="1400" b="1">
                  <a:solidFill>
                    <a:srgbClr val="000000"/>
                  </a:solidFill>
                </a:rPr>
                <a:t> 8</a:t>
              </a:r>
            </a:p>
          </p:txBody>
        </p:sp>
        <p:sp>
          <p:nvSpPr>
            <p:cNvPr id="26656" name="Rectangle 51"/>
            <p:cNvSpPr>
              <a:spLocks noChangeArrowheads="1"/>
            </p:cNvSpPr>
            <p:nvPr/>
          </p:nvSpPr>
          <p:spPr bwMode="auto">
            <a:xfrm>
              <a:off x="2736" y="3152"/>
              <a:ext cx="283" cy="1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400" b="1">
                  <a:solidFill>
                    <a:srgbClr val="000000"/>
                  </a:solidFill>
                </a:rPr>
                <a:t>J = 5</a:t>
              </a:r>
            </a:p>
          </p:txBody>
        </p:sp>
        <p:sp>
          <p:nvSpPr>
            <p:cNvPr id="26657" name="Rectangle 52"/>
            <p:cNvSpPr>
              <a:spLocks noChangeArrowheads="1"/>
            </p:cNvSpPr>
            <p:nvPr/>
          </p:nvSpPr>
          <p:spPr bwMode="auto">
            <a:xfrm>
              <a:off x="3216" y="3228"/>
              <a:ext cx="438" cy="13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500" b="1">
                  <a:solidFill>
                    <a:srgbClr val="000000"/>
                  </a:solidFill>
                </a:rPr>
                <a:t>SWAP</a:t>
              </a:r>
            </a:p>
          </p:txBody>
        </p:sp>
        <p:grpSp>
          <p:nvGrpSpPr>
            <p:cNvPr id="26658" name="Group 53"/>
            <p:cNvGrpSpPr>
              <a:grpSpLocks/>
            </p:cNvGrpSpPr>
            <p:nvPr/>
          </p:nvGrpSpPr>
          <p:grpSpPr bwMode="auto">
            <a:xfrm>
              <a:off x="2862" y="3292"/>
              <a:ext cx="1105" cy="112"/>
              <a:chOff x="2862" y="3292"/>
              <a:chExt cx="1105" cy="112"/>
            </a:xfrm>
          </p:grpSpPr>
          <p:sp>
            <p:nvSpPr>
              <p:cNvPr id="26659" name="Line 54"/>
              <p:cNvSpPr>
                <a:spLocks noChangeShapeType="1"/>
              </p:cNvSpPr>
              <p:nvPr/>
            </p:nvSpPr>
            <p:spPr bwMode="auto">
              <a:xfrm>
                <a:off x="3966" y="3293"/>
                <a:ext cx="1" cy="100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 type="triangle" w="med" len="med"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26660" name="Line 55"/>
              <p:cNvSpPr>
                <a:spLocks noChangeShapeType="1"/>
              </p:cNvSpPr>
              <p:nvPr/>
            </p:nvSpPr>
            <p:spPr bwMode="auto">
              <a:xfrm>
                <a:off x="2875" y="3403"/>
                <a:ext cx="1091" cy="1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26661" name="Line 56"/>
              <p:cNvSpPr>
                <a:spLocks noChangeShapeType="1"/>
              </p:cNvSpPr>
              <p:nvPr/>
            </p:nvSpPr>
            <p:spPr bwMode="auto">
              <a:xfrm>
                <a:off x="2862" y="3292"/>
                <a:ext cx="1" cy="100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 type="triangle" w="med" len="med"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</p:grpSp>
      </p:grpSp>
      <p:sp>
        <p:nvSpPr>
          <p:cNvPr id="6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Quick Sort</a:t>
            </a:r>
          </a:p>
        </p:txBody>
      </p:sp>
      <p:sp>
        <p:nvSpPr>
          <p:cNvPr id="2765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7F2974-301D-4088-AAF6-5971D314B9B1}" type="slidenum">
              <a:rPr lang="en-US">
                <a:latin typeface="Tahoma" pitchFamily="34" charset="0"/>
                <a:cs typeface="Tahoma" pitchFamily="34" charset="0"/>
              </a:rPr>
              <a:pPr/>
              <a:t>25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9725" indent="-339725" eaLnBrk="1" hangingPunct="1">
              <a:spcBef>
                <a:spcPts val="800"/>
              </a:spcBef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Element movement in quick sort (4)</a:t>
            </a:r>
          </a:p>
        </p:txBody>
      </p:sp>
      <p:grpSp>
        <p:nvGrpSpPr>
          <p:cNvPr id="27654" name="Group 3"/>
          <p:cNvGrpSpPr>
            <a:grpSpLocks/>
          </p:cNvGrpSpPr>
          <p:nvPr/>
        </p:nvGrpSpPr>
        <p:grpSpPr bwMode="auto">
          <a:xfrm>
            <a:off x="1781175" y="2762250"/>
            <a:ext cx="5913438" cy="1658938"/>
            <a:chOff x="960" y="1296"/>
            <a:chExt cx="3725" cy="1045"/>
          </a:xfrm>
        </p:grpSpPr>
        <p:sp>
          <p:nvSpPr>
            <p:cNvPr id="27680" name="AutoShape 4"/>
            <p:cNvSpPr>
              <a:spLocks noChangeArrowheads="1"/>
            </p:cNvSpPr>
            <p:nvPr/>
          </p:nvSpPr>
          <p:spPr bwMode="auto">
            <a:xfrm>
              <a:off x="960" y="1296"/>
              <a:ext cx="3726" cy="104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miter lim="800000"/>
              <a:headEnd/>
              <a:tailEnd/>
            </a:ln>
            <a:effectLst>
              <a:outerShdw dist="57112" dir="2021404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7681" name="Rectangle 5"/>
            <p:cNvSpPr>
              <a:spLocks noChangeArrowheads="1"/>
            </p:cNvSpPr>
            <p:nvPr/>
          </p:nvSpPr>
          <p:spPr bwMode="auto">
            <a:xfrm>
              <a:off x="1062" y="1667"/>
              <a:ext cx="271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71</a:t>
              </a:r>
            </a:p>
          </p:txBody>
        </p:sp>
        <p:sp>
          <p:nvSpPr>
            <p:cNvPr id="27682" name="Rectangle 6"/>
            <p:cNvSpPr>
              <a:spLocks noChangeArrowheads="1"/>
            </p:cNvSpPr>
            <p:nvPr/>
          </p:nvSpPr>
          <p:spPr bwMode="auto">
            <a:xfrm>
              <a:off x="1328" y="1673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72</a:t>
              </a:r>
            </a:p>
          </p:txBody>
        </p:sp>
        <p:sp>
          <p:nvSpPr>
            <p:cNvPr id="27683" name="Rectangle 7"/>
            <p:cNvSpPr>
              <a:spLocks noChangeArrowheads="1"/>
            </p:cNvSpPr>
            <p:nvPr/>
          </p:nvSpPr>
          <p:spPr bwMode="auto">
            <a:xfrm>
              <a:off x="1684" y="1673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73</a:t>
              </a:r>
            </a:p>
          </p:txBody>
        </p:sp>
        <p:sp>
          <p:nvSpPr>
            <p:cNvPr id="27684" name="Rectangle 8"/>
            <p:cNvSpPr>
              <a:spLocks noChangeArrowheads="1"/>
            </p:cNvSpPr>
            <p:nvPr/>
          </p:nvSpPr>
          <p:spPr bwMode="auto">
            <a:xfrm>
              <a:off x="2028" y="1681"/>
              <a:ext cx="312" cy="23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76</a:t>
              </a:r>
            </a:p>
          </p:txBody>
        </p:sp>
        <p:sp>
          <p:nvSpPr>
            <p:cNvPr id="27685" name="Rectangle 9"/>
            <p:cNvSpPr>
              <a:spLocks noChangeArrowheads="1"/>
            </p:cNvSpPr>
            <p:nvPr/>
          </p:nvSpPr>
          <p:spPr bwMode="auto">
            <a:xfrm>
              <a:off x="2396" y="1673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75</a:t>
              </a:r>
            </a:p>
          </p:txBody>
        </p:sp>
        <p:sp>
          <p:nvSpPr>
            <p:cNvPr id="27686" name="Rectangle 10"/>
            <p:cNvSpPr>
              <a:spLocks noChangeArrowheads="1"/>
            </p:cNvSpPr>
            <p:nvPr/>
          </p:nvSpPr>
          <p:spPr bwMode="auto">
            <a:xfrm>
              <a:off x="2746" y="1673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74</a:t>
              </a:r>
            </a:p>
          </p:txBody>
        </p:sp>
        <p:sp>
          <p:nvSpPr>
            <p:cNvPr id="27687" name="Rectangle 11"/>
            <p:cNvSpPr>
              <a:spLocks noChangeArrowheads="1"/>
            </p:cNvSpPr>
            <p:nvPr/>
          </p:nvSpPr>
          <p:spPr bwMode="auto">
            <a:xfrm>
              <a:off x="3089" y="1673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79</a:t>
              </a:r>
            </a:p>
          </p:txBody>
        </p:sp>
        <p:sp>
          <p:nvSpPr>
            <p:cNvPr id="27688" name="Rectangle 12"/>
            <p:cNvSpPr>
              <a:spLocks noChangeArrowheads="1"/>
            </p:cNvSpPr>
            <p:nvPr/>
          </p:nvSpPr>
          <p:spPr bwMode="auto">
            <a:xfrm>
              <a:off x="3432" y="1673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77</a:t>
              </a:r>
            </a:p>
          </p:txBody>
        </p:sp>
        <p:sp>
          <p:nvSpPr>
            <p:cNvPr id="27689" name="Rectangle 13"/>
            <p:cNvSpPr>
              <a:spLocks noChangeArrowheads="1"/>
            </p:cNvSpPr>
            <p:nvPr/>
          </p:nvSpPr>
          <p:spPr bwMode="auto">
            <a:xfrm>
              <a:off x="3782" y="1673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78</a:t>
              </a:r>
            </a:p>
          </p:txBody>
        </p:sp>
        <p:sp>
          <p:nvSpPr>
            <p:cNvPr id="27690" name="Rectangle 14"/>
            <p:cNvSpPr>
              <a:spLocks noChangeArrowheads="1"/>
            </p:cNvSpPr>
            <p:nvPr/>
          </p:nvSpPr>
          <p:spPr bwMode="auto">
            <a:xfrm>
              <a:off x="1003" y="1409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R[0]</a:t>
              </a:r>
            </a:p>
          </p:txBody>
        </p:sp>
        <p:sp>
          <p:nvSpPr>
            <p:cNvPr id="27691" name="Rectangle 15"/>
            <p:cNvSpPr>
              <a:spLocks noChangeArrowheads="1"/>
            </p:cNvSpPr>
            <p:nvPr/>
          </p:nvSpPr>
          <p:spPr bwMode="auto">
            <a:xfrm>
              <a:off x="1328" y="1409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R[1]</a:t>
              </a:r>
            </a:p>
          </p:txBody>
        </p:sp>
        <p:sp>
          <p:nvSpPr>
            <p:cNvPr id="27692" name="Rectangle 16"/>
            <p:cNvSpPr>
              <a:spLocks noChangeArrowheads="1"/>
            </p:cNvSpPr>
            <p:nvPr/>
          </p:nvSpPr>
          <p:spPr bwMode="auto">
            <a:xfrm>
              <a:off x="1684" y="1409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R[2]</a:t>
              </a:r>
            </a:p>
          </p:txBody>
        </p:sp>
        <p:sp>
          <p:nvSpPr>
            <p:cNvPr id="27693" name="Rectangle 17"/>
            <p:cNvSpPr>
              <a:spLocks noChangeArrowheads="1"/>
            </p:cNvSpPr>
            <p:nvPr/>
          </p:nvSpPr>
          <p:spPr bwMode="auto">
            <a:xfrm>
              <a:off x="2033" y="1409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R[3]</a:t>
              </a:r>
            </a:p>
          </p:txBody>
        </p:sp>
        <p:sp>
          <p:nvSpPr>
            <p:cNvPr id="27694" name="Rectangle 18"/>
            <p:cNvSpPr>
              <a:spLocks noChangeArrowheads="1"/>
            </p:cNvSpPr>
            <p:nvPr/>
          </p:nvSpPr>
          <p:spPr bwMode="auto">
            <a:xfrm>
              <a:off x="2396" y="1409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R[4]</a:t>
              </a:r>
            </a:p>
          </p:txBody>
        </p:sp>
        <p:sp>
          <p:nvSpPr>
            <p:cNvPr id="27695" name="Rectangle 19"/>
            <p:cNvSpPr>
              <a:spLocks noChangeArrowheads="1"/>
            </p:cNvSpPr>
            <p:nvPr/>
          </p:nvSpPr>
          <p:spPr bwMode="auto">
            <a:xfrm>
              <a:off x="2746" y="1409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R[5]</a:t>
              </a:r>
            </a:p>
          </p:txBody>
        </p:sp>
        <p:sp>
          <p:nvSpPr>
            <p:cNvPr id="27696" name="Rectangle 20"/>
            <p:cNvSpPr>
              <a:spLocks noChangeArrowheads="1"/>
            </p:cNvSpPr>
            <p:nvPr/>
          </p:nvSpPr>
          <p:spPr bwMode="auto">
            <a:xfrm>
              <a:off x="3089" y="1409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R[6]</a:t>
              </a:r>
            </a:p>
          </p:txBody>
        </p:sp>
        <p:sp>
          <p:nvSpPr>
            <p:cNvPr id="27697" name="Rectangle 21"/>
            <p:cNvSpPr>
              <a:spLocks noChangeArrowheads="1"/>
            </p:cNvSpPr>
            <p:nvPr/>
          </p:nvSpPr>
          <p:spPr bwMode="auto">
            <a:xfrm>
              <a:off x="3432" y="1409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R[7]</a:t>
              </a:r>
            </a:p>
          </p:txBody>
        </p:sp>
        <p:sp>
          <p:nvSpPr>
            <p:cNvPr id="27698" name="Rectangle 22"/>
            <p:cNvSpPr>
              <a:spLocks noChangeArrowheads="1"/>
            </p:cNvSpPr>
            <p:nvPr/>
          </p:nvSpPr>
          <p:spPr bwMode="auto">
            <a:xfrm>
              <a:off x="3782" y="1409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R[8]</a:t>
              </a:r>
            </a:p>
          </p:txBody>
        </p:sp>
        <p:sp>
          <p:nvSpPr>
            <p:cNvPr id="27699" name="Rectangle 23"/>
            <p:cNvSpPr>
              <a:spLocks noChangeArrowheads="1"/>
            </p:cNvSpPr>
            <p:nvPr/>
          </p:nvSpPr>
          <p:spPr bwMode="auto">
            <a:xfrm>
              <a:off x="1056" y="1681"/>
              <a:ext cx="924" cy="240"/>
            </a:xfrm>
            <a:prstGeom prst="rect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7700" name="Line 24"/>
            <p:cNvSpPr>
              <a:spLocks noChangeShapeType="1"/>
            </p:cNvSpPr>
            <p:nvPr/>
          </p:nvSpPr>
          <p:spPr bwMode="auto">
            <a:xfrm>
              <a:off x="2802" y="1965"/>
              <a:ext cx="534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7701" name="Line 25"/>
            <p:cNvSpPr>
              <a:spLocks noChangeShapeType="1"/>
            </p:cNvSpPr>
            <p:nvPr/>
          </p:nvSpPr>
          <p:spPr bwMode="auto">
            <a:xfrm flipH="1">
              <a:off x="2782" y="1923"/>
              <a:ext cx="1246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7702" name="Rectangle 26"/>
            <p:cNvSpPr>
              <a:spLocks noChangeArrowheads="1"/>
            </p:cNvSpPr>
            <p:nvPr/>
          </p:nvSpPr>
          <p:spPr bwMode="auto">
            <a:xfrm>
              <a:off x="3114" y="1975"/>
              <a:ext cx="282" cy="1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400" b="1">
                  <a:solidFill>
                    <a:srgbClr val="000000"/>
                  </a:solidFill>
                </a:rPr>
                <a:t>J = 6</a:t>
              </a:r>
            </a:p>
          </p:txBody>
        </p:sp>
        <p:sp>
          <p:nvSpPr>
            <p:cNvPr id="27703" name="Rectangle 27"/>
            <p:cNvSpPr>
              <a:spLocks noChangeArrowheads="1"/>
            </p:cNvSpPr>
            <p:nvPr/>
          </p:nvSpPr>
          <p:spPr bwMode="auto">
            <a:xfrm>
              <a:off x="2760" y="1982"/>
              <a:ext cx="282" cy="1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b="1">
                  <a:solidFill>
                    <a:srgbClr val="000000"/>
                  </a:solidFill>
                </a:rPr>
                <a:t>K =</a:t>
              </a:r>
              <a:r>
                <a:rPr lang="en-ID" sz="1400" b="1">
                  <a:solidFill>
                    <a:srgbClr val="000000"/>
                  </a:solidFill>
                </a:rPr>
                <a:t> 5</a:t>
              </a:r>
            </a:p>
          </p:txBody>
        </p:sp>
        <p:sp>
          <p:nvSpPr>
            <p:cNvPr id="27704" name="Rectangle 28"/>
            <p:cNvSpPr>
              <a:spLocks noChangeArrowheads="1"/>
            </p:cNvSpPr>
            <p:nvPr/>
          </p:nvSpPr>
          <p:spPr bwMode="auto">
            <a:xfrm>
              <a:off x="2280" y="2124"/>
              <a:ext cx="438" cy="13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500" b="1">
                  <a:solidFill>
                    <a:srgbClr val="000000"/>
                  </a:solidFill>
                </a:rPr>
                <a:t>SWAP</a:t>
              </a:r>
            </a:p>
          </p:txBody>
        </p:sp>
        <p:grpSp>
          <p:nvGrpSpPr>
            <p:cNvPr id="27705" name="Group 29"/>
            <p:cNvGrpSpPr>
              <a:grpSpLocks/>
            </p:cNvGrpSpPr>
            <p:nvPr/>
          </p:nvGrpSpPr>
          <p:grpSpPr bwMode="auto">
            <a:xfrm>
              <a:off x="2142" y="1987"/>
              <a:ext cx="703" cy="294"/>
              <a:chOff x="2142" y="1987"/>
              <a:chExt cx="703" cy="294"/>
            </a:xfrm>
          </p:grpSpPr>
          <p:sp>
            <p:nvSpPr>
              <p:cNvPr id="27706" name="Line 30"/>
              <p:cNvSpPr>
                <a:spLocks noChangeShapeType="1"/>
              </p:cNvSpPr>
              <p:nvPr/>
            </p:nvSpPr>
            <p:spPr bwMode="auto">
              <a:xfrm>
                <a:off x="2844" y="2119"/>
                <a:ext cx="1" cy="151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 type="triangle" w="med" len="med"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27707" name="Line 31"/>
              <p:cNvSpPr>
                <a:spLocks noChangeShapeType="1"/>
              </p:cNvSpPr>
              <p:nvPr/>
            </p:nvSpPr>
            <p:spPr bwMode="auto">
              <a:xfrm>
                <a:off x="2150" y="2280"/>
                <a:ext cx="694" cy="1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27708" name="Line 32"/>
              <p:cNvSpPr>
                <a:spLocks noChangeShapeType="1"/>
              </p:cNvSpPr>
              <p:nvPr/>
            </p:nvSpPr>
            <p:spPr bwMode="auto">
              <a:xfrm>
                <a:off x="2142" y="1987"/>
                <a:ext cx="1" cy="282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 type="triangle" w="med" len="med"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</p:grpSp>
      </p:grpSp>
      <p:grpSp>
        <p:nvGrpSpPr>
          <p:cNvPr id="27655" name="Group 33"/>
          <p:cNvGrpSpPr>
            <a:grpSpLocks/>
          </p:cNvGrpSpPr>
          <p:nvPr/>
        </p:nvGrpSpPr>
        <p:grpSpPr bwMode="auto">
          <a:xfrm>
            <a:off x="1781175" y="4695825"/>
            <a:ext cx="5915025" cy="1552575"/>
            <a:chOff x="960" y="2592"/>
            <a:chExt cx="3726" cy="978"/>
          </a:xfrm>
        </p:grpSpPr>
        <p:sp>
          <p:nvSpPr>
            <p:cNvPr id="27656" name="AutoShape 34"/>
            <p:cNvSpPr>
              <a:spLocks noChangeArrowheads="1"/>
            </p:cNvSpPr>
            <p:nvPr/>
          </p:nvSpPr>
          <p:spPr bwMode="auto">
            <a:xfrm>
              <a:off x="960" y="2592"/>
              <a:ext cx="3727" cy="97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miter lim="800000"/>
              <a:headEnd/>
              <a:tailEnd/>
            </a:ln>
            <a:effectLst>
              <a:outerShdw dist="57112" dir="2021404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7657" name="Rectangle 35"/>
            <p:cNvSpPr>
              <a:spLocks noChangeArrowheads="1"/>
            </p:cNvSpPr>
            <p:nvPr/>
          </p:nvSpPr>
          <p:spPr bwMode="auto">
            <a:xfrm>
              <a:off x="1062" y="2963"/>
              <a:ext cx="27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71</a:t>
              </a:r>
            </a:p>
          </p:txBody>
        </p:sp>
        <p:sp>
          <p:nvSpPr>
            <p:cNvPr id="27658" name="Rectangle 36"/>
            <p:cNvSpPr>
              <a:spLocks noChangeArrowheads="1"/>
            </p:cNvSpPr>
            <p:nvPr/>
          </p:nvSpPr>
          <p:spPr bwMode="auto">
            <a:xfrm>
              <a:off x="1328" y="2968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72</a:t>
              </a:r>
            </a:p>
          </p:txBody>
        </p:sp>
        <p:sp>
          <p:nvSpPr>
            <p:cNvPr id="27659" name="Rectangle 37"/>
            <p:cNvSpPr>
              <a:spLocks noChangeArrowheads="1"/>
            </p:cNvSpPr>
            <p:nvPr/>
          </p:nvSpPr>
          <p:spPr bwMode="auto">
            <a:xfrm>
              <a:off x="1684" y="2968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73</a:t>
              </a:r>
            </a:p>
          </p:txBody>
        </p:sp>
        <p:sp>
          <p:nvSpPr>
            <p:cNvPr id="27660" name="Rectangle 38"/>
            <p:cNvSpPr>
              <a:spLocks noChangeArrowheads="1"/>
            </p:cNvSpPr>
            <p:nvPr/>
          </p:nvSpPr>
          <p:spPr bwMode="auto">
            <a:xfrm>
              <a:off x="2028" y="2977"/>
              <a:ext cx="312" cy="217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74</a:t>
              </a:r>
            </a:p>
          </p:txBody>
        </p:sp>
        <p:sp>
          <p:nvSpPr>
            <p:cNvPr id="27661" name="Rectangle 39"/>
            <p:cNvSpPr>
              <a:spLocks noChangeArrowheads="1"/>
            </p:cNvSpPr>
            <p:nvPr/>
          </p:nvSpPr>
          <p:spPr bwMode="auto">
            <a:xfrm>
              <a:off x="2396" y="2968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75</a:t>
              </a:r>
            </a:p>
          </p:txBody>
        </p:sp>
        <p:sp>
          <p:nvSpPr>
            <p:cNvPr id="27662" name="Rectangle 40"/>
            <p:cNvSpPr>
              <a:spLocks noChangeArrowheads="1"/>
            </p:cNvSpPr>
            <p:nvPr/>
          </p:nvSpPr>
          <p:spPr bwMode="auto">
            <a:xfrm>
              <a:off x="2746" y="2968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76</a:t>
              </a:r>
            </a:p>
          </p:txBody>
        </p:sp>
        <p:sp>
          <p:nvSpPr>
            <p:cNvPr id="27663" name="Rectangle 41"/>
            <p:cNvSpPr>
              <a:spLocks noChangeArrowheads="1"/>
            </p:cNvSpPr>
            <p:nvPr/>
          </p:nvSpPr>
          <p:spPr bwMode="auto">
            <a:xfrm>
              <a:off x="3089" y="2968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79</a:t>
              </a:r>
            </a:p>
          </p:txBody>
        </p:sp>
        <p:sp>
          <p:nvSpPr>
            <p:cNvPr id="27664" name="Rectangle 42"/>
            <p:cNvSpPr>
              <a:spLocks noChangeArrowheads="1"/>
            </p:cNvSpPr>
            <p:nvPr/>
          </p:nvSpPr>
          <p:spPr bwMode="auto">
            <a:xfrm>
              <a:off x="3432" y="2968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77</a:t>
              </a:r>
            </a:p>
          </p:txBody>
        </p:sp>
        <p:sp>
          <p:nvSpPr>
            <p:cNvPr id="27665" name="Rectangle 43"/>
            <p:cNvSpPr>
              <a:spLocks noChangeArrowheads="1"/>
            </p:cNvSpPr>
            <p:nvPr/>
          </p:nvSpPr>
          <p:spPr bwMode="auto">
            <a:xfrm>
              <a:off x="3782" y="2968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78</a:t>
              </a:r>
            </a:p>
          </p:txBody>
        </p:sp>
        <p:sp>
          <p:nvSpPr>
            <p:cNvPr id="27666" name="Rectangle 44"/>
            <p:cNvSpPr>
              <a:spLocks noChangeArrowheads="1"/>
            </p:cNvSpPr>
            <p:nvPr/>
          </p:nvSpPr>
          <p:spPr bwMode="auto">
            <a:xfrm>
              <a:off x="4056" y="2874"/>
              <a:ext cx="630" cy="22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000" b="1">
                  <a:solidFill>
                    <a:srgbClr val="000000"/>
                  </a:solidFill>
                </a:rPr>
                <a:t>QS(3,4)</a:t>
              </a:r>
            </a:p>
          </p:txBody>
        </p:sp>
        <p:sp>
          <p:nvSpPr>
            <p:cNvPr id="27667" name="Rectangle 45"/>
            <p:cNvSpPr>
              <a:spLocks noChangeArrowheads="1"/>
            </p:cNvSpPr>
            <p:nvPr/>
          </p:nvSpPr>
          <p:spPr bwMode="auto">
            <a:xfrm>
              <a:off x="1003" y="2705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R[0]</a:t>
              </a:r>
            </a:p>
          </p:txBody>
        </p:sp>
        <p:sp>
          <p:nvSpPr>
            <p:cNvPr id="27668" name="Rectangle 46"/>
            <p:cNvSpPr>
              <a:spLocks noChangeArrowheads="1"/>
            </p:cNvSpPr>
            <p:nvPr/>
          </p:nvSpPr>
          <p:spPr bwMode="auto">
            <a:xfrm>
              <a:off x="1328" y="2705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R[1]</a:t>
              </a:r>
            </a:p>
          </p:txBody>
        </p:sp>
        <p:sp>
          <p:nvSpPr>
            <p:cNvPr id="27669" name="Rectangle 47"/>
            <p:cNvSpPr>
              <a:spLocks noChangeArrowheads="1"/>
            </p:cNvSpPr>
            <p:nvPr/>
          </p:nvSpPr>
          <p:spPr bwMode="auto">
            <a:xfrm>
              <a:off x="1684" y="2705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R[2]</a:t>
              </a:r>
            </a:p>
          </p:txBody>
        </p:sp>
        <p:sp>
          <p:nvSpPr>
            <p:cNvPr id="27670" name="Rectangle 48"/>
            <p:cNvSpPr>
              <a:spLocks noChangeArrowheads="1"/>
            </p:cNvSpPr>
            <p:nvPr/>
          </p:nvSpPr>
          <p:spPr bwMode="auto">
            <a:xfrm>
              <a:off x="2034" y="2705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R[3]</a:t>
              </a:r>
            </a:p>
          </p:txBody>
        </p:sp>
        <p:sp>
          <p:nvSpPr>
            <p:cNvPr id="27671" name="Rectangle 49"/>
            <p:cNvSpPr>
              <a:spLocks noChangeArrowheads="1"/>
            </p:cNvSpPr>
            <p:nvPr/>
          </p:nvSpPr>
          <p:spPr bwMode="auto">
            <a:xfrm>
              <a:off x="2396" y="2705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R[4]</a:t>
              </a:r>
            </a:p>
          </p:txBody>
        </p:sp>
        <p:sp>
          <p:nvSpPr>
            <p:cNvPr id="27672" name="Rectangle 50"/>
            <p:cNvSpPr>
              <a:spLocks noChangeArrowheads="1"/>
            </p:cNvSpPr>
            <p:nvPr/>
          </p:nvSpPr>
          <p:spPr bwMode="auto">
            <a:xfrm>
              <a:off x="2746" y="2705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R[5]</a:t>
              </a:r>
            </a:p>
          </p:txBody>
        </p:sp>
        <p:sp>
          <p:nvSpPr>
            <p:cNvPr id="27673" name="Rectangle 51"/>
            <p:cNvSpPr>
              <a:spLocks noChangeArrowheads="1"/>
            </p:cNvSpPr>
            <p:nvPr/>
          </p:nvSpPr>
          <p:spPr bwMode="auto">
            <a:xfrm>
              <a:off x="3089" y="2705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R[6]</a:t>
              </a:r>
            </a:p>
          </p:txBody>
        </p:sp>
        <p:sp>
          <p:nvSpPr>
            <p:cNvPr id="27674" name="Rectangle 52"/>
            <p:cNvSpPr>
              <a:spLocks noChangeArrowheads="1"/>
            </p:cNvSpPr>
            <p:nvPr/>
          </p:nvSpPr>
          <p:spPr bwMode="auto">
            <a:xfrm>
              <a:off x="3432" y="2705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R[7]</a:t>
              </a:r>
            </a:p>
          </p:txBody>
        </p:sp>
        <p:sp>
          <p:nvSpPr>
            <p:cNvPr id="27675" name="Rectangle 53"/>
            <p:cNvSpPr>
              <a:spLocks noChangeArrowheads="1"/>
            </p:cNvSpPr>
            <p:nvPr/>
          </p:nvSpPr>
          <p:spPr bwMode="auto">
            <a:xfrm>
              <a:off x="3782" y="2705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R[8]</a:t>
              </a:r>
            </a:p>
          </p:txBody>
        </p:sp>
        <p:sp>
          <p:nvSpPr>
            <p:cNvPr id="27676" name="Rectangle 54"/>
            <p:cNvSpPr>
              <a:spLocks noChangeArrowheads="1"/>
            </p:cNvSpPr>
            <p:nvPr/>
          </p:nvSpPr>
          <p:spPr bwMode="auto">
            <a:xfrm>
              <a:off x="1056" y="2977"/>
              <a:ext cx="925" cy="240"/>
            </a:xfrm>
            <a:prstGeom prst="rect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7677" name="Rectangle 55"/>
            <p:cNvSpPr>
              <a:spLocks noChangeArrowheads="1"/>
            </p:cNvSpPr>
            <p:nvPr/>
          </p:nvSpPr>
          <p:spPr bwMode="auto">
            <a:xfrm>
              <a:off x="4056" y="3080"/>
              <a:ext cx="630" cy="22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000" b="1">
                  <a:solidFill>
                    <a:srgbClr val="000000"/>
                  </a:solidFill>
                </a:rPr>
                <a:t>QS(3,2)</a:t>
              </a:r>
            </a:p>
          </p:txBody>
        </p:sp>
        <p:sp>
          <p:nvSpPr>
            <p:cNvPr id="27678" name="Rectangle 56"/>
            <p:cNvSpPr>
              <a:spLocks noChangeArrowheads="1"/>
            </p:cNvSpPr>
            <p:nvPr/>
          </p:nvSpPr>
          <p:spPr bwMode="auto">
            <a:xfrm>
              <a:off x="4056" y="3259"/>
              <a:ext cx="630" cy="22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000" b="1">
                  <a:solidFill>
                    <a:srgbClr val="000000"/>
                  </a:solidFill>
                </a:rPr>
                <a:t>QS(4,4)</a:t>
              </a:r>
            </a:p>
          </p:txBody>
        </p:sp>
        <p:sp>
          <p:nvSpPr>
            <p:cNvPr id="27679" name="Rectangle 57"/>
            <p:cNvSpPr>
              <a:spLocks noChangeArrowheads="1"/>
            </p:cNvSpPr>
            <p:nvPr/>
          </p:nvSpPr>
          <p:spPr bwMode="auto">
            <a:xfrm>
              <a:off x="2760" y="2981"/>
              <a:ext cx="276" cy="210"/>
            </a:xfrm>
            <a:prstGeom prst="rect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6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Quick Sort</a:t>
            </a:r>
          </a:p>
        </p:txBody>
      </p:sp>
      <p:sp>
        <p:nvSpPr>
          <p:cNvPr id="2867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T0016 - Algorithm and Programming</a:t>
            </a:r>
          </a:p>
        </p:txBody>
      </p:sp>
      <p:sp>
        <p:nvSpPr>
          <p:cNvPr id="286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A0D9F5-C174-4A42-973B-FFA6AF9F3A52}" type="slidenum">
              <a:rPr lang="en-US">
                <a:latin typeface="Tahoma" pitchFamily="34" charset="0"/>
                <a:cs typeface="Tahoma" pitchFamily="34" charset="0"/>
              </a:rPr>
              <a:pPr/>
              <a:t>26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9725" indent="-339725" eaLnBrk="1" hangingPunct="1">
              <a:spcBef>
                <a:spcPts val="800"/>
              </a:spcBef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Element movement in quick sort (5)</a:t>
            </a:r>
          </a:p>
        </p:txBody>
      </p:sp>
      <p:grpSp>
        <p:nvGrpSpPr>
          <p:cNvPr id="28678" name="Group 3"/>
          <p:cNvGrpSpPr>
            <a:grpSpLocks/>
          </p:cNvGrpSpPr>
          <p:nvPr/>
        </p:nvGrpSpPr>
        <p:grpSpPr bwMode="auto">
          <a:xfrm>
            <a:off x="1828800" y="2776538"/>
            <a:ext cx="5943600" cy="1658937"/>
            <a:chOff x="816" y="1392"/>
            <a:chExt cx="3744" cy="1045"/>
          </a:xfrm>
        </p:grpSpPr>
        <p:sp>
          <p:nvSpPr>
            <p:cNvPr id="28711" name="AutoShape 4"/>
            <p:cNvSpPr>
              <a:spLocks noChangeArrowheads="1"/>
            </p:cNvSpPr>
            <p:nvPr/>
          </p:nvSpPr>
          <p:spPr bwMode="auto">
            <a:xfrm>
              <a:off x="816" y="1392"/>
              <a:ext cx="3727" cy="104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miter lim="800000"/>
              <a:headEnd/>
              <a:tailEnd/>
            </a:ln>
            <a:effectLst>
              <a:outerShdw dist="57112" dir="2021404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8712" name="Rectangle 5"/>
            <p:cNvSpPr>
              <a:spLocks noChangeArrowheads="1"/>
            </p:cNvSpPr>
            <p:nvPr/>
          </p:nvSpPr>
          <p:spPr bwMode="auto">
            <a:xfrm>
              <a:off x="918" y="1763"/>
              <a:ext cx="27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71</a:t>
              </a:r>
            </a:p>
          </p:txBody>
        </p:sp>
        <p:sp>
          <p:nvSpPr>
            <p:cNvPr id="28713" name="Rectangle 6"/>
            <p:cNvSpPr>
              <a:spLocks noChangeArrowheads="1"/>
            </p:cNvSpPr>
            <p:nvPr/>
          </p:nvSpPr>
          <p:spPr bwMode="auto">
            <a:xfrm>
              <a:off x="1184" y="1769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72</a:t>
              </a:r>
            </a:p>
          </p:txBody>
        </p:sp>
        <p:sp>
          <p:nvSpPr>
            <p:cNvPr id="28714" name="Rectangle 7"/>
            <p:cNvSpPr>
              <a:spLocks noChangeArrowheads="1"/>
            </p:cNvSpPr>
            <p:nvPr/>
          </p:nvSpPr>
          <p:spPr bwMode="auto">
            <a:xfrm>
              <a:off x="1540" y="1769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73</a:t>
              </a:r>
            </a:p>
          </p:txBody>
        </p:sp>
        <p:sp>
          <p:nvSpPr>
            <p:cNvPr id="28715" name="Rectangle 8"/>
            <p:cNvSpPr>
              <a:spLocks noChangeArrowheads="1"/>
            </p:cNvSpPr>
            <p:nvPr/>
          </p:nvSpPr>
          <p:spPr bwMode="auto">
            <a:xfrm>
              <a:off x="1884" y="1777"/>
              <a:ext cx="312" cy="23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74</a:t>
              </a:r>
            </a:p>
          </p:txBody>
        </p:sp>
        <p:sp>
          <p:nvSpPr>
            <p:cNvPr id="28716" name="Rectangle 9"/>
            <p:cNvSpPr>
              <a:spLocks noChangeArrowheads="1"/>
            </p:cNvSpPr>
            <p:nvPr/>
          </p:nvSpPr>
          <p:spPr bwMode="auto">
            <a:xfrm>
              <a:off x="2252" y="1769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75</a:t>
              </a:r>
            </a:p>
          </p:txBody>
        </p:sp>
        <p:sp>
          <p:nvSpPr>
            <p:cNvPr id="28717" name="Rectangle 10"/>
            <p:cNvSpPr>
              <a:spLocks noChangeArrowheads="1"/>
            </p:cNvSpPr>
            <p:nvPr/>
          </p:nvSpPr>
          <p:spPr bwMode="auto">
            <a:xfrm>
              <a:off x="2602" y="1769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76</a:t>
              </a:r>
            </a:p>
          </p:txBody>
        </p:sp>
        <p:sp>
          <p:nvSpPr>
            <p:cNvPr id="28718" name="Rectangle 11"/>
            <p:cNvSpPr>
              <a:spLocks noChangeArrowheads="1"/>
            </p:cNvSpPr>
            <p:nvPr/>
          </p:nvSpPr>
          <p:spPr bwMode="auto">
            <a:xfrm>
              <a:off x="2945" y="1783"/>
              <a:ext cx="312" cy="216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79</a:t>
              </a:r>
            </a:p>
          </p:txBody>
        </p:sp>
        <p:sp>
          <p:nvSpPr>
            <p:cNvPr id="28719" name="Rectangle 12"/>
            <p:cNvSpPr>
              <a:spLocks noChangeArrowheads="1"/>
            </p:cNvSpPr>
            <p:nvPr/>
          </p:nvSpPr>
          <p:spPr bwMode="auto">
            <a:xfrm>
              <a:off x="3288" y="1769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77</a:t>
              </a:r>
            </a:p>
          </p:txBody>
        </p:sp>
        <p:sp>
          <p:nvSpPr>
            <p:cNvPr id="28720" name="Rectangle 13"/>
            <p:cNvSpPr>
              <a:spLocks noChangeArrowheads="1"/>
            </p:cNvSpPr>
            <p:nvPr/>
          </p:nvSpPr>
          <p:spPr bwMode="auto">
            <a:xfrm>
              <a:off x="3639" y="1769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78</a:t>
              </a:r>
            </a:p>
          </p:txBody>
        </p:sp>
        <p:sp>
          <p:nvSpPr>
            <p:cNvPr id="28721" name="Rectangle 14"/>
            <p:cNvSpPr>
              <a:spLocks noChangeArrowheads="1"/>
            </p:cNvSpPr>
            <p:nvPr/>
          </p:nvSpPr>
          <p:spPr bwMode="auto">
            <a:xfrm>
              <a:off x="859" y="1505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R[0]</a:t>
              </a:r>
            </a:p>
          </p:txBody>
        </p:sp>
        <p:sp>
          <p:nvSpPr>
            <p:cNvPr id="28722" name="Rectangle 15"/>
            <p:cNvSpPr>
              <a:spLocks noChangeArrowheads="1"/>
            </p:cNvSpPr>
            <p:nvPr/>
          </p:nvSpPr>
          <p:spPr bwMode="auto">
            <a:xfrm>
              <a:off x="1184" y="1505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R[1]</a:t>
              </a:r>
            </a:p>
          </p:txBody>
        </p:sp>
        <p:sp>
          <p:nvSpPr>
            <p:cNvPr id="28723" name="Rectangle 16"/>
            <p:cNvSpPr>
              <a:spLocks noChangeArrowheads="1"/>
            </p:cNvSpPr>
            <p:nvPr/>
          </p:nvSpPr>
          <p:spPr bwMode="auto">
            <a:xfrm>
              <a:off x="1540" y="1505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R[2]</a:t>
              </a:r>
            </a:p>
          </p:txBody>
        </p:sp>
        <p:sp>
          <p:nvSpPr>
            <p:cNvPr id="28724" name="Rectangle 17"/>
            <p:cNvSpPr>
              <a:spLocks noChangeArrowheads="1"/>
            </p:cNvSpPr>
            <p:nvPr/>
          </p:nvSpPr>
          <p:spPr bwMode="auto">
            <a:xfrm>
              <a:off x="1890" y="1505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R[3]</a:t>
              </a:r>
            </a:p>
          </p:txBody>
        </p:sp>
        <p:sp>
          <p:nvSpPr>
            <p:cNvPr id="28725" name="Rectangle 18"/>
            <p:cNvSpPr>
              <a:spLocks noChangeArrowheads="1"/>
            </p:cNvSpPr>
            <p:nvPr/>
          </p:nvSpPr>
          <p:spPr bwMode="auto">
            <a:xfrm>
              <a:off x="2252" y="1505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R[4]</a:t>
              </a:r>
            </a:p>
          </p:txBody>
        </p:sp>
        <p:sp>
          <p:nvSpPr>
            <p:cNvPr id="28726" name="Rectangle 19"/>
            <p:cNvSpPr>
              <a:spLocks noChangeArrowheads="1"/>
            </p:cNvSpPr>
            <p:nvPr/>
          </p:nvSpPr>
          <p:spPr bwMode="auto">
            <a:xfrm>
              <a:off x="2602" y="1505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R[5]</a:t>
              </a:r>
            </a:p>
          </p:txBody>
        </p:sp>
        <p:sp>
          <p:nvSpPr>
            <p:cNvPr id="28727" name="Rectangle 20"/>
            <p:cNvSpPr>
              <a:spLocks noChangeArrowheads="1"/>
            </p:cNvSpPr>
            <p:nvPr/>
          </p:nvSpPr>
          <p:spPr bwMode="auto">
            <a:xfrm>
              <a:off x="2945" y="1505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R[6]</a:t>
              </a:r>
            </a:p>
          </p:txBody>
        </p:sp>
        <p:sp>
          <p:nvSpPr>
            <p:cNvPr id="28728" name="Rectangle 21"/>
            <p:cNvSpPr>
              <a:spLocks noChangeArrowheads="1"/>
            </p:cNvSpPr>
            <p:nvPr/>
          </p:nvSpPr>
          <p:spPr bwMode="auto">
            <a:xfrm>
              <a:off x="3288" y="1505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R[7]</a:t>
              </a:r>
            </a:p>
          </p:txBody>
        </p:sp>
        <p:sp>
          <p:nvSpPr>
            <p:cNvPr id="28729" name="Rectangle 22"/>
            <p:cNvSpPr>
              <a:spLocks noChangeArrowheads="1"/>
            </p:cNvSpPr>
            <p:nvPr/>
          </p:nvSpPr>
          <p:spPr bwMode="auto">
            <a:xfrm>
              <a:off x="3639" y="1505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R[8]</a:t>
              </a:r>
            </a:p>
          </p:txBody>
        </p:sp>
        <p:sp>
          <p:nvSpPr>
            <p:cNvPr id="28730" name="Rectangle 23"/>
            <p:cNvSpPr>
              <a:spLocks noChangeArrowheads="1"/>
            </p:cNvSpPr>
            <p:nvPr/>
          </p:nvSpPr>
          <p:spPr bwMode="auto">
            <a:xfrm>
              <a:off x="912" y="1777"/>
              <a:ext cx="2029" cy="240"/>
            </a:xfrm>
            <a:prstGeom prst="rect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8731" name="Line 24"/>
            <p:cNvSpPr>
              <a:spLocks noChangeShapeType="1"/>
            </p:cNvSpPr>
            <p:nvPr/>
          </p:nvSpPr>
          <p:spPr bwMode="auto">
            <a:xfrm>
              <a:off x="3709" y="2067"/>
              <a:ext cx="174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 type="triangle" w="med" len="med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8732" name="Line 25"/>
            <p:cNvSpPr>
              <a:spLocks noChangeShapeType="1"/>
            </p:cNvSpPr>
            <p:nvPr/>
          </p:nvSpPr>
          <p:spPr bwMode="auto">
            <a:xfrm flipH="1">
              <a:off x="3352" y="2019"/>
              <a:ext cx="1127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 type="triangle" w="med" len="med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8733" name="Rectangle 26"/>
            <p:cNvSpPr>
              <a:spLocks noChangeArrowheads="1"/>
            </p:cNvSpPr>
            <p:nvPr/>
          </p:nvSpPr>
          <p:spPr bwMode="auto">
            <a:xfrm>
              <a:off x="4045" y="2077"/>
              <a:ext cx="282" cy="1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400" b="1">
                  <a:solidFill>
                    <a:srgbClr val="000000"/>
                  </a:solidFill>
                </a:rPr>
                <a:t>J = ?</a:t>
              </a:r>
            </a:p>
          </p:txBody>
        </p:sp>
        <p:sp>
          <p:nvSpPr>
            <p:cNvPr id="28734" name="Rectangle 27"/>
            <p:cNvSpPr>
              <a:spLocks noChangeArrowheads="1"/>
            </p:cNvSpPr>
            <p:nvPr/>
          </p:nvSpPr>
          <p:spPr bwMode="auto">
            <a:xfrm>
              <a:off x="3673" y="2078"/>
              <a:ext cx="282" cy="1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b="1">
                  <a:solidFill>
                    <a:srgbClr val="000000"/>
                  </a:solidFill>
                </a:rPr>
                <a:t>K =</a:t>
              </a:r>
              <a:r>
                <a:rPr lang="en-ID" sz="1400" b="1">
                  <a:solidFill>
                    <a:srgbClr val="000000"/>
                  </a:solidFill>
                </a:rPr>
                <a:t> 8</a:t>
              </a:r>
            </a:p>
          </p:txBody>
        </p:sp>
        <p:sp>
          <p:nvSpPr>
            <p:cNvPr id="28735" name="Rectangle 28"/>
            <p:cNvSpPr>
              <a:spLocks noChangeArrowheads="1"/>
            </p:cNvSpPr>
            <p:nvPr/>
          </p:nvSpPr>
          <p:spPr bwMode="auto">
            <a:xfrm>
              <a:off x="3234" y="2220"/>
              <a:ext cx="438" cy="13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500" b="1">
                  <a:solidFill>
                    <a:srgbClr val="000000"/>
                  </a:solidFill>
                </a:rPr>
                <a:t>SWAP</a:t>
              </a:r>
            </a:p>
          </p:txBody>
        </p:sp>
        <p:grpSp>
          <p:nvGrpSpPr>
            <p:cNvPr id="28736" name="Group 29"/>
            <p:cNvGrpSpPr>
              <a:grpSpLocks/>
            </p:cNvGrpSpPr>
            <p:nvPr/>
          </p:nvGrpSpPr>
          <p:grpSpPr bwMode="auto">
            <a:xfrm>
              <a:off x="3096" y="2083"/>
              <a:ext cx="704" cy="294"/>
              <a:chOff x="3096" y="2083"/>
              <a:chExt cx="704" cy="294"/>
            </a:xfrm>
          </p:grpSpPr>
          <p:sp>
            <p:nvSpPr>
              <p:cNvPr id="28738" name="Line 30"/>
              <p:cNvSpPr>
                <a:spLocks noChangeShapeType="1"/>
              </p:cNvSpPr>
              <p:nvPr/>
            </p:nvSpPr>
            <p:spPr bwMode="auto">
              <a:xfrm>
                <a:off x="3799" y="2215"/>
                <a:ext cx="1" cy="151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 type="triangle" w="med" len="med"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28739" name="Line 31"/>
              <p:cNvSpPr>
                <a:spLocks noChangeShapeType="1"/>
              </p:cNvSpPr>
              <p:nvPr/>
            </p:nvSpPr>
            <p:spPr bwMode="auto">
              <a:xfrm>
                <a:off x="3105" y="2376"/>
                <a:ext cx="694" cy="1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28740" name="Line 32"/>
              <p:cNvSpPr>
                <a:spLocks noChangeShapeType="1"/>
              </p:cNvSpPr>
              <p:nvPr/>
            </p:nvSpPr>
            <p:spPr bwMode="auto">
              <a:xfrm>
                <a:off x="3096" y="2083"/>
                <a:ext cx="1" cy="282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 type="triangle" w="med" len="med"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</p:grpSp>
        <p:sp>
          <p:nvSpPr>
            <p:cNvPr id="28737" name="Rectangle 33"/>
            <p:cNvSpPr>
              <a:spLocks noChangeArrowheads="1"/>
            </p:cNvSpPr>
            <p:nvPr/>
          </p:nvSpPr>
          <p:spPr bwMode="auto">
            <a:xfrm>
              <a:off x="3931" y="1779"/>
              <a:ext cx="630" cy="2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000" b="1">
                  <a:solidFill>
                    <a:srgbClr val="000000"/>
                  </a:solidFill>
                </a:rPr>
                <a:t>QS(6,8)</a:t>
              </a:r>
            </a:p>
          </p:txBody>
        </p:sp>
      </p:grpSp>
      <p:grpSp>
        <p:nvGrpSpPr>
          <p:cNvPr id="28679" name="Group 34"/>
          <p:cNvGrpSpPr>
            <a:grpSpLocks/>
          </p:cNvGrpSpPr>
          <p:nvPr/>
        </p:nvGrpSpPr>
        <p:grpSpPr bwMode="auto">
          <a:xfrm>
            <a:off x="1828800" y="4665663"/>
            <a:ext cx="5943600" cy="1658937"/>
            <a:chOff x="816" y="2582"/>
            <a:chExt cx="3744" cy="1045"/>
          </a:xfrm>
        </p:grpSpPr>
        <p:sp>
          <p:nvSpPr>
            <p:cNvPr id="28680" name="AutoShape 35"/>
            <p:cNvSpPr>
              <a:spLocks noChangeArrowheads="1"/>
            </p:cNvSpPr>
            <p:nvPr/>
          </p:nvSpPr>
          <p:spPr bwMode="auto">
            <a:xfrm>
              <a:off x="816" y="2582"/>
              <a:ext cx="3727" cy="104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miter lim="800000"/>
              <a:headEnd/>
              <a:tailEnd/>
            </a:ln>
            <a:effectLst>
              <a:outerShdw dist="57112" dir="2021404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8681" name="Rectangle 36"/>
            <p:cNvSpPr>
              <a:spLocks noChangeArrowheads="1"/>
            </p:cNvSpPr>
            <p:nvPr/>
          </p:nvSpPr>
          <p:spPr bwMode="auto">
            <a:xfrm>
              <a:off x="918" y="2953"/>
              <a:ext cx="27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71</a:t>
              </a:r>
            </a:p>
          </p:txBody>
        </p:sp>
        <p:sp>
          <p:nvSpPr>
            <p:cNvPr id="28682" name="Rectangle 37"/>
            <p:cNvSpPr>
              <a:spLocks noChangeArrowheads="1"/>
            </p:cNvSpPr>
            <p:nvPr/>
          </p:nvSpPr>
          <p:spPr bwMode="auto">
            <a:xfrm>
              <a:off x="1184" y="2959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72</a:t>
              </a:r>
            </a:p>
          </p:txBody>
        </p:sp>
        <p:sp>
          <p:nvSpPr>
            <p:cNvPr id="28683" name="Rectangle 38"/>
            <p:cNvSpPr>
              <a:spLocks noChangeArrowheads="1"/>
            </p:cNvSpPr>
            <p:nvPr/>
          </p:nvSpPr>
          <p:spPr bwMode="auto">
            <a:xfrm>
              <a:off x="1540" y="2959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73</a:t>
              </a:r>
            </a:p>
          </p:txBody>
        </p:sp>
        <p:sp>
          <p:nvSpPr>
            <p:cNvPr id="28684" name="Rectangle 39"/>
            <p:cNvSpPr>
              <a:spLocks noChangeArrowheads="1"/>
            </p:cNvSpPr>
            <p:nvPr/>
          </p:nvSpPr>
          <p:spPr bwMode="auto">
            <a:xfrm>
              <a:off x="1884" y="2967"/>
              <a:ext cx="312" cy="23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74</a:t>
              </a:r>
            </a:p>
          </p:txBody>
        </p:sp>
        <p:sp>
          <p:nvSpPr>
            <p:cNvPr id="28685" name="Rectangle 40"/>
            <p:cNvSpPr>
              <a:spLocks noChangeArrowheads="1"/>
            </p:cNvSpPr>
            <p:nvPr/>
          </p:nvSpPr>
          <p:spPr bwMode="auto">
            <a:xfrm>
              <a:off x="2252" y="2959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75</a:t>
              </a:r>
            </a:p>
          </p:txBody>
        </p:sp>
        <p:sp>
          <p:nvSpPr>
            <p:cNvPr id="28686" name="Rectangle 41"/>
            <p:cNvSpPr>
              <a:spLocks noChangeArrowheads="1"/>
            </p:cNvSpPr>
            <p:nvPr/>
          </p:nvSpPr>
          <p:spPr bwMode="auto">
            <a:xfrm>
              <a:off x="2602" y="2959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76</a:t>
              </a:r>
            </a:p>
          </p:txBody>
        </p:sp>
        <p:sp>
          <p:nvSpPr>
            <p:cNvPr id="28687" name="Rectangle 42"/>
            <p:cNvSpPr>
              <a:spLocks noChangeArrowheads="1"/>
            </p:cNvSpPr>
            <p:nvPr/>
          </p:nvSpPr>
          <p:spPr bwMode="auto">
            <a:xfrm>
              <a:off x="2945" y="2973"/>
              <a:ext cx="312" cy="216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78</a:t>
              </a:r>
            </a:p>
          </p:txBody>
        </p:sp>
        <p:sp>
          <p:nvSpPr>
            <p:cNvPr id="28688" name="Rectangle 43"/>
            <p:cNvSpPr>
              <a:spLocks noChangeArrowheads="1"/>
            </p:cNvSpPr>
            <p:nvPr/>
          </p:nvSpPr>
          <p:spPr bwMode="auto">
            <a:xfrm>
              <a:off x="3288" y="2959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77</a:t>
              </a:r>
            </a:p>
          </p:txBody>
        </p:sp>
        <p:sp>
          <p:nvSpPr>
            <p:cNvPr id="28689" name="Rectangle 44"/>
            <p:cNvSpPr>
              <a:spLocks noChangeArrowheads="1"/>
            </p:cNvSpPr>
            <p:nvPr/>
          </p:nvSpPr>
          <p:spPr bwMode="auto">
            <a:xfrm>
              <a:off x="3639" y="2959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79</a:t>
              </a:r>
            </a:p>
          </p:txBody>
        </p:sp>
        <p:sp>
          <p:nvSpPr>
            <p:cNvPr id="28690" name="Rectangle 45"/>
            <p:cNvSpPr>
              <a:spLocks noChangeArrowheads="1"/>
            </p:cNvSpPr>
            <p:nvPr/>
          </p:nvSpPr>
          <p:spPr bwMode="auto">
            <a:xfrm>
              <a:off x="859" y="2695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R[0]</a:t>
              </a:r>
            </a:p>
          </p:txBody>
        </p:sp>
        <p:sp>
          <p:nvSpPr>
            <p:cNvPr id="28691" name="Rectangle 46"/>
            <p:cNvSpPr>
              <a:spLocks noChangeArrowheads="1"/>
            </p:cNvSpPr>
            <p:nvPr/>
          </p:nvSpPr>
          <p:spPr bwMode="auto">
            <a:xfrm>
              <a:off x="1184" y="2695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R[1]</a:t>
              </a:r>
            </a:p>
          </p:txBody>
        </p:sp>
        <p:sp>
          <p:nvSpPr>
            <p:cNvPr id="28692" name="Rectangle 47"/>
            <p:cNvSpPr>
              <a:spLocks noChangeArrowheads="1"/>
            </p:cNvSpPr>
            <p:nvPr/>
          </p:nvSpPr>
          <p:spPr bwMode="auto">
            <a:xfrm>
              <a:off x="1540" y="2695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R[2]</a:t>
              </a:r>
            </a:p>
          </p:txBody>
        </p:sp>
        <p:sp>
          <p:nvSpPr>
            <p:cNvPr id="28693" name="Rectangle 48"/>
            <p:cNvSpPr>
              <a:spLocks noChangeArrowheads="1"/>
            </p:cNvSpPr>
            <p:nvPr/>
          </p:nvSpPr>
          <p:spPr bwMode="auto">
            <a:xfrm>
              <a:off x="1890" y="2695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R[3]</a:t>
              </a:r>
            </a:p>
          </p:txBody>
        </p:sp>
        <p:sp>
          <p:nvSpPr>
            <p:cNvPr id="28694" name="Rectangle 49"/>
            <p:cNvSpPr>
              <a:spLocks noChangeArrowheads="1"/>
            </p:cNvSpPr>
            <p:nvPr/>
          </p:nvSpPr>
          <p:spPr bwMode="auto">
            <a:xfrm>
              <a:off x="2252" y="2695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R[4]</a:t>
              </a:r>
            </a:p>
          </p:txBody>
        </p:sp>
        <p:sp>
          <p:nvSpPr>
            <p:cNvPr id="28695" name="Rectangle 50"/>
            <p:cNvSpPr>
              <a:spLocks noChangeArrowheads="1"/>
            </p:cNvSpPr>
            <p:nvPr/>
          </p:nvSpPr>
          <p:spPr bwMode="auto">
            <a:xfrm>
              <a:off x="2602" y="2695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R[5]</a:t>
              </a:r>
            </a:p>
          </p:txBody>
        </p:sp>
        <p:sp>
          <p:nvSpPr>
            <p:cNvPr id="28696" name="Rectangle 51"/>
            <p:cNvSpPr>
              <a:spLocks noChangeArrowheads="1"/>
            </p:cNvSpPr>
            <p:nvPr/>
          </p:nvSpPr>
          <p:spPr bwMode="auto">
            <a:xfrm>
              <a:off x="2945" y="2695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R[6]</a:t>
              </a:r>
            </a:p>
          </p:txBody>
        </p:sp>
        <p:sp>
          <p:nvSpPr>
            <p:cNvPr id="28697" name="Rectangle 52"/>
            <p:cNvSpPr>
              <a:spLocks noChangeArrowheads="1"/>
            </p:cNvSpPr>
            <p:nvPr/>
          </p:nvSpPr>
          <p:spPr bwMode="auto">
            <a:xfrm>
              <a:off x="3288" y="2695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R[7]</a:t>
              </a:r>
            </a:p>
          </p:txBody>
        </p:sp>
        <p:sp>
          <p:nvSpPr>
            <p:cNvPr id="28698" name="Rectangle 53"/>
            <p:cNvSpPr>
              <a:spLocks noChangeArrowheads="1"/>
            </p:cNvSpPr>
            <p:nvPr/>
          </p:nvSpPr>
          <p:spPr bwMode="auto">
            <a:xfrm>
              <a:off x="3639" y="2695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R[8]</a:t>
              </a:r>
            </a:p>
          </p:txBody>
        </p:sp>
        <p:sp>
          <p:nvSpPr>
            <p:cNvPr id="28699" name="Rectangle 54"/>
            <p:cNvSpPr>
              <a:spLocks noChangeArrowheads="1"/>
            </p:cNvSpPr>
            <p:nvPr/>
          </p:nvSpPr>
          <p:spPr bwMode="auto">
            <a:xfrm>
              <a:off x="912" y="2967"/>
              <a:ext cx="2029" cy="240"/>
            </a:xfrm>
            <a:prstGeom prst="rect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8700" name="Line 55"/>
            <p:cNvSpPr>
              <a:spLocks noChangeShapeType="1"/>
            </p:cNvSpPr>
            <p:nvPr/>
          </p:nvSpPr>
          <p:spPr bwMode="auto">
            <a:xfrm>
              <a:off x="3336" y="3191"/>
              <a:ext cx="174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 type="triangle" w="med" len="med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8701" name="Line 56"/>
            <p:cNvSpPr>
              <a:spLocks noChangeShapeType="1"/>
            </p:cNvSpPr>
            <p:nvPr/>
          </p:nvSpPr>
          <p:spPr bwMode="auto">
            <a:xfrm flipH="1">
              <a:off x="3347" y="3233"/>
              <a:ext cx="568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 type="triangle" w="med" len="med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8702" name="Rectangle 57"/>
            <p:cNvSpPr>
              <a:spLocks noChangeArrowheads="1"/>
            </p:cNvSpPr>
            <p:nvPr/>
          </p:nvSpPr>
          <p:spPr bwMode="auto">
            <a:xfrm>
              <a:off x="3655" y="3245"/>
              <a:ext cx="291" cy="13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400" b="1">
                  <a:solidFill>
                    <a:srgbClr val="000000"/>
                  </a:solidFill>
                </a:rPr>
                <a:t>J = 8</a:t>
              </a:r>
            </a:p>
          </p:txBody>
        </p:sp>
        <p:sp>
          <p:nvSpPr>
            <p:cNvPr id="28703" name="Rectangle 58"/>
            <p:cNvSpPr>
              <a:spLocks noChangeArrowheads="1"/>
            </p:cNvSpPr>
            <p:nvPr/>
          </p:nvSpPr>
          <p:spPr bwMode="auto">
            <a:xfrm>
              <a:off x="3330" y="3253"/>
              <a:ext cx="291" cy="13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400" b="1">
                  <a:solidFill>
                    <a:srgbClr val="000000"/>
                  </a:solidFill>
                </a:rPr>
                <a:t>K = 7</a:t>
              </a:r>
            </a:p>
          </p:txBody>
        </p:sp>
        <p:sp>
          <p:nvSpPr>
            <p:cNvPr id="28704" name="Rectangle 59"/>
            <p:cNvSpPr>
              <a:spLocks noChangeArrowheads="1"/>
            </p:cNvSpPr>
            <p:nvPr/>
          </p:nvSpPr>
          <p:spPr bwMode="auto">
            <a:xfrm>
              <a:off x="3084" y="3385"/>
              <a:ext cx="439" cy="13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500" b="1">
                  <a:solidFill>
                    <a:srgbClr val="000000"/>
                  </a:solidFill>
                </a:rPr>
                <a:t>SWAP</a:t>
              </a:r>
            </a:p>
          </p:txBody>
        </p:sp>
        <p:grpSp>
          <p:nvGrpSpPr>
            <p:cNvPr id="28705" name="Group 60"/>
            <p:cNvGrpSpPr>
              <a:grpSpLocks/>
            </p:cNvGrpSpPr>
            <p:nvPr/>
          </p:nvGrpSpPr>
          <p:grpSpPr bwMode="auto">
            <a:xfrm>
              <a:off x="3048" y="3249"/>
              <a:ext cx="536" cy="294"/>
              <a:chOff x="3048" y="3249"/>
              <a:chExt cx="536" cy="294"/>
            </a:xfrm>
          </p:grpSpPr>
          <p:sp>
            <p:nvSpPr>
              <p:cNvPr id="28708" name="Line 61"/>
              <p:cNvSpPr>
                <a:spLocks noChangeShapeType="1"/>
              </p:cNvSpPr>
              <p:nvPr/>
            </p:nvSpPr>
            <p:spPr bwMode="auto">
              <a:xfrm>
                <a:off x="3583" y="3381"/>
                <a:ext cx="1" cy="151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 type="triangle" w="med" len="med"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28709" name="Line 62"/>
              <p:cNvSpPr>
                <a:spLocks noChangeShapeType="1"/>
              </p:cNvSpPr>
              <p:nvPr/>
            </p:nvSpPr>
            <p:spPr bwMode="auto">
              <a:xfrm>
                <a:off x="3055" y="3542"/>
                <a:ext cx="528" cy="1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28710" name="Line 63"/>
              <p:cNvSpPr>
                <a:spLocks noChangeShapeType="1"/>
              </p:cNvSpPr>
              <p:nvPr/>
            </p:nvSpPr>
            <p:spPr bwMode="auto">
              <a:xfrm>
                <a:off x="3048" y="3249"/>
                <a:ext cx="1" cy="282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 type="triangle" w="med" len="med"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</p:grpSp>
        <p:sp>
          <p:nvSpPr>
            <p:cNvPr id="28706" name="Rectangle 64"/>
            <p:cNvSpPr>
              <a:spLocks noChangeArrowheads="1"/>
            </p:cNvSpPr>
            <p:nvPr/>
          </p:nvSpPr>
          <p:spPr bwMode="auto">
            <a:xfrm>
              <a:off x="3931" y="2969"/>
              <a:ext cx="630" cy="2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000" b="1">
                  <a:solidFill>
                    <a:srgbClr val="000000"/>
                  </a:solidFill>
                </a:rPr>
                <a:t>QS(6,7)</a:t>
              </a:r>
            </a:p>
          </p:txBody>
        </p:sp>
        <p:sp>
          <p:nvSpPr>
            <p:cNvPr id="28707" name="Rectangle 65"/>
            <p:cNvSpPr>
              <a:spLocks noChangeArrowheads="1"/>
            </p:cNvSpPr>
            <p:nvPr/>
          </p:nvSpPr>
          <p:spPr bwMode="auto">
            <a:xfrm>
              <a:off x="3661" y="2983"/>
              <a:ext cx="258" cy="198"/>
            </a:xfrm>
            <a:prstGeom prst="rect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Quick Sort</a:t>
            </a:r>
          </a:p>
        </p:txBody>
      </p:sp>
      <p:sp>
        <p:nvSpPr>
          <p:cNvPr id="296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3A5927-1266-4CDC-BC36-8043E137BD1E}" type="slidenum">
              <a:rPr lang="en-US">
                <a:latin typeface="Tahoma" pitchFamily="34" charset="0"/>
                <a:cs typeface="Tahoma" pitchFamily="34" charset="0"/>
              </a:rPr>
              <a:pPr/>
              <a:t>27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9725" indent="-339725" eaLnBrk="1" hangingPunct="1">
              <a:spcBef>
                <a:spcPts val="800"/>
              </a:spcBef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Element movement in quick sort (6)</a:t>
            </a:r>
          </a:p>
        </p:txBody>
      </p:sp>
      <p:grpSp>
        <p:nvGrpSpPr>
          <p:cNvPr id="29702" name="Group 3"/>
          <p:cNvGrpSpPr>
            <a:grpSpLocks/>
          </p:cNvGrpSpPr>
          <p:nvPr/>
        </p:nvGrpSpPr>
        <p:grpSpPr bwMode="auto">
          <a:xfrm>
            <a:off x="1828800" y="2921000"/>
            <a:ext cx="5943600" cy="1109663"/>
            <a:chOff x="816" y="1409"/>
            <a:chExt cx="3744" cy="699"/>
          </a:xfrm>
        </p:grpSpPr>
        <p:sp>
          <p:nvSpPr>
            <p:cNvPr id="29726" name="AutoShape 4"/>
            <p:cNvSpPr>
              <a:spLocks noChangeArrowheads="1"/>
            </p:cNvSpPr>
            <p:nvPr/>
          </p:nvSpPr>
          <p:spPr bwMode="auto">
            <a:xfrm>
              <a:off x="816" y="1409"/>
              <a:ext cx="3727" cy="7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miter lim="800000"/>
              <a:headEnd/>
              <a:tailEnd/>
            </a:ln>
            <a:effectLst>
              <a:outerShdw dist="57112" dir="2021404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9727" name="Rectangle 5"/>
            <p:cNvSpPr>
              <a:spLocks noChangeArrowheads="1"/>
            </p:cNvSpPr>
            <p:nvPr/>
          </p:nvSpPr>
          <p:spPr bwMode="auto">
            <a:xfrm>
              <a:off x="918" y="1781"/>
              <a:ext cx="27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71</a:t>
              </a:r>
            </a:p>
          </p:txBody>
        </p:sp>
        <p:sp>
          <p:nvSpPr>
            <p:cNvPr id="29728" name="Rectangle 6"/>
            <p:cNvSpPr>
              <a:spLocks noChangeArrowheads="1"/>
            </p:cNvSpPr>
            <p:nvPr/>
          </p:nvSpPr>
          <p:spPr bwMode="auto">
            <a:xfrm>
              <a:off x="1184" y="1786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72</a:t>
              </a:r>
            </a:p>
          </p:txBody>
        </p:sp>
        <p:sp>
          <p:nvSpPr>
            <p:cNvPr id="29729" name="Rectangle 7"/>
            <p:cNvSpPr>
              <a:spLocks noChangeArrowheads="1"/>
            </p:cNvSpPr>
            <p:nvPr/>
          </p:nvSpPr>
          <p:spPr bwMode="auto">
            <a:xfrm>
              <a:off x="1540" y="1786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73</a:t>
              </a:r>
            </a:p>
          </p:txBody>
        </p:sp>
        <p:sp>
          <p:nvSpPr>
            <p:cNvPr id="29730" name="Rectangle 8"/>
            <p:cNvSpPr>
              <a:spLocks noChangeArrowheads="1"/>
            </p:cNvSpPr>
            <p:nvPr/>
          </p:nvSpPr>
          <p:spPr bwMode="auto">
            <a:xfrm>
              <a:off x="1884" y="1795"/>
              <a:ext cx="312" cy="23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74</a:t>
              </a:r>
            </a:p>
          </p:txBody>
        </p:sp>
        <p:sp>
          <p:nvSpPr>
            <p:cNvPr id="29731" name="Rectangle 9"/>
            <p:cNvSpPr>
              <a:spLocks noChangeArrowheads="1"/>
            </p:cNvSpPr>
            <p:nvPr/>
          </p:nvSpPr>
          <p:spPr bwMode="auto">
            <a:xfrm>
              <a:off x="2252" y="1786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75</a:t>
              </a:r>
            </a:p>
          </p:txBody>
        </p:sp>
        <p:sp>
          <p:nvSpPr>
            <p:cNvPr id="29732" name="Rectangle 10"/>
            <p:cNvSpPr>
              <a:spLocks noChangeArrowheads="1"/>
            </p:cNvSpPr>
            <p:nvPr/>
          </p:nvSpPr>
          <p:spPr bwMode="auto">
            <a:xfrm>
              <a:off x="2602" y="1786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76</a:t>
              </a:r>
            </a:p>
          </p:txBody>
        </p:sp>
        <p:sp>
          <p:nvSpPr>
            <p:cNvPr id="29733" name="Rectangle 11"/>
            <p:cNvSpPr>
              <a:spLocks noChangeArrowheads="1"/>
            </p:cNvSpPr>
            <p:nvPr/>
          </p:nvSpPr>
          <p:spPr bwMode="auto">
            <a:xfrm>
              <a:off x="2945" y="1796"/>
              <a:ext cx="332" cy="241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77</a:t>
              </a:r>
            </a:p>
          </p:txBody>
        </p:sp>
        <p:sp>
          <p:nvSpPr>
            <p:cNvPr id="29734" name="Rectangle 12"/>
            <p:cNvSpPr>
              <a:spLocks noChangeArrowheads="1"/>
            </p:cNvSpPr>
            <p:nvPr/>
          </p:nvSpPr>
          <p:spPr bwMode="auto">
            <a:xfrm>
              <a:off x="3288" y="1786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78</a:t>
              </a:r>
            </a:p>
          </p:txBody>
        </p:sp>
        <p:sp>
          <p:nvSpPr>
            <p:cNvPr id="29735" name="Rectangle 13"/>
            <p:cNvSpPr>
              <a:spLocks noChangeArrowheads="1"/>
            </p:cNvSpPr>
            <p:nvPr/>
          </p:nvSpPr>
          <p:spPr bwMode="auto">
            <a:xfrm>
              <a:off x="3639" y="1786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79</a:t>
              </a:r>
            </a:p>
          </p:txBody>
        </p:sp>
        <p:sp>
          <p:nvSpPr>
            <p:cNvPr id="29736" name="Rectangle 14"/>
            <p:cNvSpPr>
              <a:spLocks noChangeArrowheads="1"/>
            </p:cNvSpPr>
            <p:nvPr/>
          </p:nvSpPr>
          <p:spPr bwMode="auto">
            <a:xfrm>
              <a:off x="859" y="1522"/>
              <a:ext cx="312" cy="21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R[0]</a:t>
              </a:r>
            </a:p>
          </p:txBody>
        </p:sp>
        <p:sp>
          <p:nvSpPr>
            <p:cNvPr id="29737" name="Rectangle 15"/>
            <p:cNvSpPr>
              <a:spLocks noChangeArrowheads="1"/>
            </p:cNvSpPr>
            <p:nvPr/>
          </p:nvSpPr>
          <p:spPr bwMode="auto">
            <a:xfrm>
              <a:off x="1184" y="1522"/>
              <a:ext cx="312" cy="21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R[1]</a:t>
              </a:r>
            </a:p>
          </p:txBody>
        </p:sp>
        <p:sp>
          <p:nvSpPr>
            <p:cNvPr id="29738" name="Rectangle 16"/>
            <p:cNvSpPr>
              <a:spLocks noChangeArrowheads="1"/>
            </p:cNvSpPr>
            <p:nvPr/>
          </p:nvSpPr>
          <p:spPr bwMode="auto">
            <a:xfrm>
              <a:off x="1540" y="1522"/>
              <a:ext cx="312" cy="21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R[2]</a:t>
              </a:r>
            </a:p>
          </p:txBody>
        </p:sp>
        <p:sp>
          <p:nvSpPr>
            <p:cNvPr id="29739" name="Rectangle 17"/>
            <p:cNvSpPr>
              <a:spLocks noChangeArrowheads="1"/>
            </p:cNvSpPr>
            <p:nvPr/>
          </p:nvSpPr>
          <p:spPr bwMode="auto">
            <a:xfrm>
              <a:off x="1890" y="1522"/>
              <a:ext cx="312" cy="21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R[3]</a:t>
              </a:r>
            </a:p>
          </p:txBody>
        </p:sp>
        <p:sp>
          <p:nvSpPr>
            <p:cNvPr id="29740" name="Rectangle 18"/>
            <p:cNvSpPr>
              <a:spLocks noChangeArrowheads="1"/>
            </p:cNvSpPr>
            <p:nvPr/>
          </p:nvSpPr>
          <p:spPr bwMode="auto">
            <a:xfrm>
              <a:off x="2252" y="1522"/>
              <a:ext cx="312" cy="21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R[4]</a:t>
              </a:r>
            </a:p>
          </p:txBody>
        </p:sp>
        <p:sp>
          <p:nvSpPr>
            <p:cNvPr id="29741" name="Rectangle 19"/>
            <p:cNvSpPr>
              <a:spLocks noChangeArrowheads="1"/>
            </p:cNvSpPr>
            <p:nvPr/>
          </p:nvSpPr>
          <p:spPr bwMode="auto">
            <a:xfrm>
              <a:off x="2602" y="1522"/>
              <a:ext cx="312" cy="21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R[5]</a:t>
              </a:r>
            </a:p>
          </p:txBody>
        </p:sp>
        <p:sp>
          <p:nvSpPr>
            <p:cNvPr id="29742" name="Rectangle 20"/>
            <p:cNvSpPr>
              <a:spLocks noChangeArrowheads="1"/>
            </p:cNvSpPr>
            <p:nvPr/>
          </p:nvSpPr>
          <p:spPr bwMode="auto">
            <a:xfrm>
              <a:off x="2945" y="1522"/>
              <a:ext cx="312" cy="21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R[6]</a:t>
              </a:r>
            </a:p>
          </p:txBody>
        </p:sp>
        <p:sp>
          <p:nvSpPr>
            <p:cNvPr id="29743" name="Rectangle 21"/>
            <p:cNvSpPr>
              <a:spLocks noChangeArrowheads="1"/>
            </p:cNvSpPr>
            <p:nvPr/>
          </p:nvSpPr>
          <p:spPr bwMode="auto">
            <a:xfrm>
              <a:off x="3288" y="1522"/>
              <a:ext cx="312" cy="21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R[7]</a:t>
              </a:r>
            </a:p>
          </p:txBody>
        </p:sp>
        <p:sp>
          <p:nvSpPr>
            <p:cNvPr id="29744" name="Rectangle 22"/>
            <p:cNvSpPr>
              <a:spLocks noChangeArrowheads="1"/>
            </p:cNvSpPr>
            <p:nvPr/>
          </p:nvSpPr>
          <p:spPr bwMode="auto">
            <a:xfrm>
              <a:off x="3639" y="1522"/>
              <a:ext cx="312" cy="21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R[8]</a:t>
              </a:r>
            </a:p>
          </p:txBody>
        </p:sp>
        <p:sp>
          <p:nvSpPr>
            <p:cNvPr id="29745" name="Rectangle 23"/>
            <p:cNvSpPr>
              <a:spLocks noChangeArrowheads="1"/>
            </p:cNvSpPr>
            <p:nvPr/>
          </p:nvSpPr>
          <p:spPr bwMode="auto">
            <a:xfrm>
              <a:off x="912" y="1795"/>
              <a:ext cx="2029" cy="241"/>
            </a:xfrm>
            <a:prstGeom prst="rect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9746" name="Rectangle 24"/>
            <p:cNvSpPr>
              <a:spLocks noChangeArrowheads="1"/>
            </p:cNvSpPr>
            <p:nvPr/>
          </p:nvSpPr>
          <p:spPr bwMode="auto">
            <a:xfrm>
              <a:off x="3931" y="1796"/>
              <a:ext cx="630" cy="2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b="1">
                  <a:solidFill>
                    <a:srgbClr val="000000"/>
                  </a:solidFill>
                </a:rPr>
                <a:t>QS(6,6)</a:t>
              </a:r>
            </a:p>
          </p:txBody>
        </p:sp>
        <p:sp>
          <p:nvSpPr>
            <p:cNvPr id="29747" name="Rectangle 25"/>
            <p:cNvSpPr>
              <a:spLocks noChangeArrowheads="1"/>
            </p:cNvSpPr>
            <p:nvPr/>
          </p:nvSpPr>
          <p:spPr bwMode="auto">
            <a:xfrm>
              <a:off x="3283" y="1797"/>
              <a:ext cx="636" cy="241"/>
            </a:xfrm>
            <a:prstGeom prst="rect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</p:grpSp>
      <p:grpSp>
        <p:nvGrpSpPr>
          <p:cNvPr id="29703" name="Group 26"/>
          <p:cNvGrpSpPr>
            <a:grpSpLocks/>
          </p:cNvGrpSpPr>
          <p:nvPr/>
        </p:nvGrpSpPr>
        <p:grpSpPr bwMode="auto">
          <a:xfrm>
            <a:off x="1790700" y="4302125"/>
            <a:ext cx="5980113" cy="1108075"/>
            <a:chOff x="792" y="2541"/>
            <a:chExt cx="3767" cy="698"/>
          </a:xfrm>
        </p:grpSpPr>
        <p:sp>
          <p:nvSpPr>
            <p:cNvPr id="29704" name="AutoShape 27"/>
            <p:cNvSpPr>
              <a:spLocks noChangeArrowheads="1"/>
            </p:cNvSpPr>
            <p:nvPr/>
          </p:nvSpPr>
          <p:spPr bwMode="auto">
            <a:xfrm>
              <a:off x="792" y="2541"/>
              <a:ext cx="3726" cy="69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miter lim="800000"/>
              <a:headEnd/>
              <a:tailEnd/>
            </a:ln>
            <a:effectLst>
              <a:outerShdw dist="57112" dir="2021404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9705" name="Rectangle 28"/>
            <p:cNvSpPr>
              <a:spLocks noChangeArrowheads="1"/>
            </p:cNvSpPr>
            <p:nvPr/>
          </p:nvSpPr>
          <p:spPr bwMode="auto">
            <a:xfrm>
              <a:off x="894" y="2912"/>
              <a:ext cx="271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71</a:t>
              </a:r>
            </a:p>
          </p:txBody>
        </p:sp>
        <p:sp>
          <p:nvSpPr>
            <p:cNvPr id="29706" name="Rectangle 29"/>
            <p:cNvSpPr>
              <a:spLocks noChangeArrowheads="1"/>
            </p:cNvSpPr>
            <p:nvPr/>
          </p:nvSpPr>
          <p:spPr bwMode="auto">
            <a:xfrm>
              <a:off x="1160" y="2918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72</a:t>
              </a:r>
            </a:p>
          </p:txBody>
        </p:sp>
        <p:sp>
          <p:nvSpPr>
            <p:cNvPr id="29707" name="Rectangle 30"/>
            <p:cNvSpPr>
              <a:spLocks noChangeArrowheads="1"/>
            </p:cNvSpPr>
            <p:nvPr/>
          </p:nvSpPr>
          <p:spPr bwMode="auto">
            <a:xfrm>
              <a:off x="1516" y="2918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73</a:t>
              </a:r>
            </a:p>
          </p:txBody>
        </p:sp>
        <p:sp>
          <p:nvSpPr>
            <p:cNvPr id="29708" name="Rectangle 31"/>
            <p:cNvSpPr>
              <a:spLocks noChangeArrowheads="1"/>
            </p:cNvSpPr>
            <p:nvPr/>
          </p:nvSpPr>
          <p:spPr bwMode="auto">
            <a:xfrm>
              <a:off x="1860" y="2926"/>
              <a:ext cx="312" cy="23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74</a:t>
              </a:r>
            </a:p>
          </p:txBody>
        </p:sp>
        <p:sp>
          <p:nvSpPr>
            <p:cNvPr id="29709" name="Rectangle 32"/>
            <p:cNvSpPr>
              <a:spLocks noChangeArrowheads="1"/>
            </p:cNvSpPr>
            <p:nvPr/>
          </p:nvSpPr>
          <p:spPr bwMode="auto">
            <a:xfrm>
              <a:off x="2228" y="2918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75</a:t>
              </a:r>
            </a:p>
          </p:txBody>
        </p:sp>
        <p:sp>
          <p:nvSpPr>
            <p:cNvPr id="29710" name="Rectangle 33"/>
            <p:cNvSpPr>
              <a:spLocks noChangeArrowheads="1"/>
            </p:cNvSpPr>
            <p:nvPr/>
          </p:nvSpPr>
          <p:spPr bwMode="auto">
            <a:xfrm>
              <a:off x="2577" y="2918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76</a:t>
              </a:r>
            </a:p>
          </p:txBody>
        </p:sp>
        <p:sp>
          <p:nvSpPr>
            <p:cNvPr id="29711" name="Rectangle 34"/>
            <p:cNvSpPr>
              <a:spLocks noChangeArrowheads="1"/>
            </p:cNvSpPr>
            <p:nvPr/>
          </p:nvSpPr>
          <p:spPr bwMode="auto">
            <a:xfrm>
              <a:off x="2921" y="2928"/>
              <a:ext cx="332" cy="24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77</a:t>
              </a:r>
            </a:p>
          </p:txBody>
        </p:sp>
        <p:sp>
          <p:nvSpPr>
            <p:cNvPr id="29712" name="Rectangle 35"/>
            <p:cNvSpPr>
              <a:spLocks noChangeArrowheads="1"/>
            </p:cNvSpPr>
            <p:nvPr/>
          </p:nvSpPr>
          <p:spPr bwMode="auto">
            <a:xfrm>
              <a:off x="3264" y="2918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78</a:t>
              </a:r>
            </a:p>
          </p:txBody>
        </p:sp>
        <p:sp>
          <p:nvSpPr>
            <p:cNvPr id="29713" name="Rectangle 36"/>
            <p:cNvSpPr>
              <a:spLocks noChangeArrowheads="1"/>
            </p:cNvSpPr>
            <p:nvPr/>
          </p:nvSpPr>
          <p:spPr bwMode="auto">
            <a:xfrm>
              <a:off x="3614" y="2918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79</a:t>
              </a:r>
            </a:p>
          </p:txBody>
        </p:sp>
        <p:sp>
          <p:nvSpPr>
            <p:cNvPr id="29714" name="Rectangle 37"/>
            <p:cNvSpPr>
              <a:spLocks noChangeArrowheads="1"/>
            </p:cNvSpPr>
            <p:nvPr/>
          </p:nvSpPr>
          <p:spPr bwMode="auto">
            <a:xfrm>
              <a:off x="835" y="2654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R[0]</a:t>
              </a:r>
            </a:p>
          </p:txBody>
        </p:sp>
        <p:sp>
          <p:nvSpPr>
            <p:cNvPr id="29715" name="Rectangle 38"/>
            <p:cNvSpPr>
              <a:spLocks noChangeArrowheads="1"/>
            </p:cNvSpPr>
            <p:nvPr/>
          </p:nvSpPr>
          <p:spPr bwMode="auto">
            <a:xfrm>
              <a:off x="1160" y="2654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R[1]</a:t>
              </a:r>
            </a:p>
          </p:txBody>
        </p:sp>
        <p:sp>
          <p:nvSpPr>
            <p:cNvPr id="29716" name="Rectangle 39"/>
            <p:cNvSpPr>
              <a:spLocks noChangeArrowheads="1"/>
            </p:cNvSpPr>
            <p:nvPr/>
          </p:nvSpPr>
          <p:spPr bwMode="auto">
            <a:xfrm>
              <a:off x="1516" y="2654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R[2]</a:t>
              </a:r>
            </a:p>
          </p:txBody>
        </p:sp>
        <p:sp>
          <p:nvSpPr>
            <p:cNvPr id="29717" name="Rectangle 40"/>
            <p:cNvSpPr>
              <a:spLocks noChangeArrowheads="1"/>
            </p:cNvSpPr>
            <p:nvPr/>
          </p:nvSpPr>
          <p:spPr bwMode="auto">
            <a:xfrm>
              <a:off x="1865" y="2654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R[3]</a:t>
              </a:r>
            </a:p>
          </p:txBody>
        </p:sp>
        <p:sp>
          <p:nvSpPr>
            <p:cNvPr id="29718" name="Rectangle 41"/>
            <p:cNvSpPr>
              <a:spLocks noChangeArrowheads="1"/>
            </p:cNvSpPr>
            <p:nvPr/>
          </p:nvSpPr>
          <p:spPr bwMode="auto">
            <a:xfrm>
              <a:off x="2228" y="2654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R[4]</a:t>
              </a:r>
            </a:p>
          </p:txBody>
        </p:sp>
        <p:sp>
          <p:nvSpPr>
            <p:cNvPr id="29719" name="Rectangle 42"/>
            <p:cNvSpPr>
              <a:spLocks noChangeArrowheads="1"/>
            </p:cNvSpPr>
            <p:nvPr/>
          </p:nvSpPr>
          <p:spPr bwMode="auto">
            <a:xfrm>
              <a:off x="2577" y="2654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R[5]</a:t>
              </a:r>
            </a:p>
          </p:txBody>
        </p:sp>
        <p:sp>
          <p:nvSpPr>
            <p:cNvPr id="29720" name="Rectangle 43"/>
            <p:cNvSpPr>
              <a:spLocks noChangeArrowheads="1"/>
            </p:cNvSpPr>
            <p:nvPr/>
          </p:nvSpPr>
          <p:spPr bwMode="auto">
            <a:xfrm>
              <a:off x="2921" y="2654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R[6]</a:t>
              </a:r>
            </a:p>
          </p:txBody>
        </p:sp>
        <p:sp>
          <p:nvSpPr>
            <p:cNvPr id="29721" name="Rectangle 44"/>
            <p:cNvSpPr>
              <a:spLocks noChangeArrowheads="1"/>
            </p:cNvSpPr>
            <p:nvPr/>
          </p:nvSpPr>
          <p:spPr bwMode="auto">
            <a:xfrm>
              <a:off x="3264" y="2654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R[7]</a:t>
              </a:r>
            </a:p>
          </p:txBody>
        </p:sp>
        <p:sp>
          <p:nvSpPr>
            <p:cNvPr id="29722" name="Rectangle 45"/>
            <p:cNvSpPr>
              <a:spLocks noChangeArrowheads="1"/>
            </p:cNvSpPr>
            <p:nvPr/>
          </p:nvSpPr>
          <p:spPr bwMode="auto">
            <a:xfrm>
              <a:off x="3614" y="2654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R[8]</a:t>
              </a:r>
            </a:p>
          </p:txBody>
        </p:sp>
        <p:sp>
          <p:nvSpPr>
            <p:cNvPr id="29723" name="Rectangle 46"/>
            <p:cNvSpPr>
              <a:spLocks noChangeArrowheads="1"/>
            </p:cNvSpPr>
            <p:nvPr/>
          </p:nvSpPr>
          <p:spPr bwMode="auto">
            <a:xfrm>
              <a:off x="888" y="2926"/>
              <a:ext cx="3018" cy="240"/>
            </a:xfrm>
            <a:prstGeom prst="rect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9724" name="Rectangle 47"/>
            <p:cNvSpPr>
              <a:spLocks noChangeArrowheads="1"/>
            </p:cNvSpPr>
            <p:nvPr/>
          </p:nvSpPr>
          <p:spPr bwMode="auto">
            <a:xfrm>
              <a:off x="3876" y="2712"/>
              <a:ext cx="630" cy="2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b="1">
                  <a:solidFill>
                    <a:srgbClr val="000000"/>
                  </a:solidFill>
                </a:rPr>
                <a:t>QS(8,7)</a:t>
              </a:r>
            </a:p>
          </p:txBody>
        </p:sp>
        <p:sp>
          <p:nvSpPr>
            <p:cNvPr id="29725" name="Rectangle 48"/>
            <p:cNvSpPr>
              <a:spLocks noChangeArrowheads="1"/>
            </p:cNvSpPr>
            <p:nvPr/>
          </p:nvSpPr>
          <p:spPr bwMode="auto">
            <a:xfrm>
              <a:off x="3876" y="2876"/>
              <a:ext cx="684" cy="2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b="1">
                  <a:solidFill>
                    <a:srgbClr val="000000"/>
                  </a:solidFill>
                </a:rPr>
                <a:t>QS(9,8)</a:t>
              </a:r>
            </a:p>
          </p:txBody>
        </p:sp>
      </p:grpSp>
      <p:sp>
        <p:nvSpPr>
          <p:cNvPr id="5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Quick Sort</a:t>
            </a:r>
          </a:p>
        </p:txBody>
      </p:sp>
      <p:sp>
        <p:nvSpPr>
          <p:cNvPr id="307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08F4F1-F094-44B8-88AE-58F05D84227E}" type="slidenum">
              <a:rPr lang="en-US">
                <a:latin typeface="Tahoma" pitchFamily="34" charset="0"/>
                <a:cs typeface="Tahoma" pitchFamily="34" charset="0"/>
              </a:rPr>
              <a:pPr/>
              <a:t>28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9725" indent="-339725" eaLnBrk="1" hangingPunct="1"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Quick Sort execution schema:</a:t>
            </a:r>
          </a:p>
          <a:p>
            <a:pPr marL="339725" indent="-339725" eaLnBrk="1" hangingPunct="1">
              <a:spcBef>
                <a:spcPts val="500"/>
              </a:spcBef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	(left, right) recursively</a:t>
            </a:r>
          </a:p>
        </p:txBody>
      </p:sp>
      <p:grpSp>
        <p:nvGrpSpPr>
          <p:cNvPr id="30726" name="Group 3"/>
          <p:cNvGrpSpPr>
            <a:grpSpLocks/>
          </p:cNvGrpSpPr>
          <p:nvPr/>
        </p:nvGrpSpPr>
        <p:grpSpPr bwMode="auto">
          <a:xfrm>
            <a:off x="1143000" y="3023062"/>
            <a:ext cx="7467600" cy="3530138"/>
            <a:chOff x="336" y="1488"/>
            <a:chExt cx="4895" cy="2314"/>
          </a:xfrm>
        </p:grpSpPr>
        <p:sp>
          <p:nvSpPr>
            <p:cNvPr id="30727" name="Text Box 4"/>
            <p:cNvSpPr txBox="1">
              <a:spLocks noChangeArrowheads="1"/>
            </p:cNvSpPr>
            <p:nvPr/>
          </p:nvSpPr>
          <p:spPr bwMode="auto">
            <a:xfrm>
              <a:off x="2064" y="1488"/>
              <a:ext cx="768" cy="25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eaLnBrk="0" hangingPunct="0">
                <a:spcBef>
                  <a:spcPts val="12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000">
                  <a:solidFill>
                    <a:schemeClr val="tx2"/>
                  </a:solidFill>
                  <a:latin typeface="Tahoma" pitchFamily="34" charset="0"/>
                  <a:cs typeface="Tahoma" pitchFamily="34" charset="0"/>
                </a:rPr>
                <a:t>QS(0,8)</a:t>
              </a:r>
            </a:p>
          </p:txBody>
        </p:sp>
        <p:sp>
          <p:nvSpPr>
            <p:cNvPr id="30728" name="Text Box 5"/>
            <p:cNvSpPr txBox="1">
              <a:spLocks noChangeArrowheads="1"/>
            </p:cNvSpPr>
            <p:nvPr/>
          </p:nvSpPr>
          <p:spPr bwMode="auto">
            <a:xfrm>
              <a:off x="864" y="1920"/>
              <a:ext cx="768" cy="25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eaLnBrk="0" hangingPunct="0">
                <a:spcBef>
                  <a:spcPts val="12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000">
                  <a:solidFill>
                    <a:schemeClr val="tx2"/>
                  </a:solidFill>
                  <a:latin typeface="Tahoma" pitchFamily="34" charset="0"/>
                  <a:cs typeface="Tahoma" pitchFamily="34" charset="0"/>
                </a:rPr>
                <a:t>QS(0,1)</a:t>
              </a:r>
            </a:p>
          </p:txBody>
        </p:sp>
        <p:sp>
          <p:nvSpPr>
            <p:cNvPr id="30729" name="Text Box 6"/>
            <p:cNvSpPr txBox="1">
              <a:spLocks noChangeArrowheads="1"/>
            </p:cNvSpPr>
            <p:nvPr/>
          </p:nvSpPr>
          <p:spPr bwMode="auto">
            <a:xfrm>
              <a:off x="3168" y="1920"/>
              <a:ext cx="768" cy="25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eaLnBrk="0" hangingPunct="0">
                <a:spcBef>
                  <a:spcPts val="12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000">
                  <a:solidFill>
                    <a:schemeClr val="tx2"/>
                  </a:solidFill>
                  <a:latin typeface="Tahoma" pitchFamily="34" charset="0"/>
                  <a:cs typeface="Tahoma" pitchFamily="34" charset="0"/>
                </a:rPr>
                <a:t>QS(3,8)</a:t>
              </a:r>
            </a:p>
          </p:txBody>
        </p:sp>
        <p:sp>
          <p:nvSpPr>
            <p:cNvPr id="30730" name="Line 7"/>
            <p:cNvSpPr>
              <a:spLocks noChangeShapeType="1"/>
            </p:cNvSpPr>
            <p:nvPr/>
          </p:nvSpPr>
          <p:spPr bwMode="auto">
            <a:xfrm>
              <a:off x="1248" y="1824"/>
              <a:ext cx="1" cy="96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731" name="Text Box 8"/>
            <p:cNvSpPr txBox="1">
              <a:spLocks noChangeArrowheads="1"/>
            </p:cNvSpPr>
            <p:nvPr/>
          </p:nvSpPr>
          <p:spPr bwMode="auto">
            <a:xfrm>
              <a:off x="1344" y="2400"/>
              <a:ext cx="768" cy="25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eaLnBrk="0" hangingPunct="0">
                <a:spcBef>
                  <a:spcPts val="12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000">
                  <a:solidFill>
                    <a:schemeClr val="tx2"/>
                  </a:solidFill>
                  <a:latin typeface="Tahoma" pitchFamily="34" charset="0"/>
                  <a:cs typeface="Tahoma" pitchFamily="34" charset="0"/>
                </a:rPr>
                <a:t>QS(2,1)</a:t>
              </a:r>
            </a:p>
          </p:txBody>
        </p:sp>
        <p:sp>
          <p:nvSpPr>
            <p:cNvPr id="30732" name="Text Box 9"/>
            <p:cNvSpPr txBox="1">
              <a:spLocks noChangeArrowheads="1"/>
            </p:cNvSpPr>
            <p:nvPr/>
          </p:nvSpPr>
          <p:spPr bwMode="auto">
            <a:xfrm>
              <a:off x="336" y="2400"/>
              <a:ext cx="768" cy="25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eaLnBrk="0" hangingPunct="0">
                <a:spcBef>
                  <a:spcPts val="12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000">
                  <a:solidFill>
                    <a:schemeClr val="tx2"/>
                  </a:solidFill>
                  <a:latin typeface="Tahoma" pitchFamily="34" charset="0"/>
                  <a:cs typeface="Tahoma" pitchFamily="34" charset="0"/>
                </a:rPr>
                <a:t>QS(0,0)</a:t>
              </a:r>
            </a:p>
          </p:txBody>
        </p:sp>
        <p:sp>
          <p:nvSpPr>
            <p:cNvPr id="30733" name="Text Box 10"/>
            <p:cNvSpPr txBox="1">
              <a:spLocks noChangeArrowheads="1"/>
            </p:cNvSpPr>
            <p:nvPr/>
          </p:nvSpPr>
          <p:spPr bwMode="auto">
            <a:xfrm>
              <a:off x="2304" y="2400"/>
              <a:ext cx="768" cy="25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eaLnBrk="0" hangingPunct="0">
                <a:spcBef>
                  <a:spcPts val="12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000">
                  <a:solidFill>
                    <a:schemeClr val="tx2"/>
                  </a:solidFill>
                  <a:latin typeface="Tahoma" pitchFamily="34" charset="0"/>
                  <a:cs typeface="Tahoma" pitchFamily="34" charset="0"/>
                </a:rPr>
                <a:t>QS(3,4)</a:t>
              </a:r>
            </a:p>
          </p:txBody>
        </p:sp>
        <p:sp>
          <p:nvSpPr>
            <p:cNvPr id="30734" name="Text Box 11"/>
            <p:cNvSpPr txBox="1">
              <a:spLocks noChangeArrowheads="1"/>
            </p:cNvSpPr>
            <p:nvPr/>
          </p:nvSpPr>
          <p:spPr bwMode="auto">
            <a:xfrm>
              <a:off x="3984" y="2400"/>
              <a:ext cx="768" cy="25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eaLnBrk="0" hangingPunct="0">
                <a:spcBef>
                  <a:spcPts val="12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000">
                  <a:solidFill>
                    <a:schemeClr val="tx2"/>
                  </a:solidFill>
                  <a:latin typeface="Tahoma" pitchFamily="34" charset="0"/>
                  <a:cs typeface="Tahoma" pitchFamily="34" charset="0"/>
                </a:rPr>
                <a:t>QS(6,8)</a:t>
              </a:r>
            </a:p>
          </p:txBody>
        </p:sp>
        <p:sp>
          <p:nvSpPr>
            <p:cNvPr id="30735" name="Line 12"/>
            <p:cNvSpPr>
              <a:spLocks noChangeShapeType="1"/>
            </p:cNvSpPr>
            <p:nvPr/>
          </p:nvSpPr>
          <p:spPr bwMode="auto">
            <a:xfrm>
              <a:off x="1248" y="2160"/>
              <a:ext cx="1" cy="96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736" name="Line 13"/>
            <p:cNvSpPr>
              <a:spLocks noChangeShapeType="1"/>
            </p:cNvSpPr>
            <p:nvPr/>
          </p:nvSpPr>
          <p:spPr bwMode="auto">
            <a:xfrm>
              <a:off x="720" y="2256"/>
              <a:ext cx="1056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737" name="Line 14"/>
            <p:cNvSpPr>
              <a:spLocks noChangeShapeType="1"/>
            </p:cNvSpPr>
            <p:nvPr/>
          </p:nvSpPr>
          <p:spPr bwMode="auto">
            <a:xfrm>
              <a:off x="1776" y="2256"/>
              <a:ext cx="1" cy="14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738" name="Line 15"/>
            <p:cNvSpPr>
              <a:spLocks noChangeShapeType="1"/>
            </p:cNvSpPr>
            <p:nvPr/>
          </p:nvSpPr>
          <p:spPr bwMode="auto">
            <a:xfrm>
              <a:off x="720" y="2256"/>
              <a:ext cx="1" cy="14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739" name="Text Box 16"/>
            <p:cNvSpPr txBox="1">
              <a:spLocks noChangeArrowheads="1"/>
            </p:cNvSpPr>
            <p:nvPr/>
          </p:nvSpPr>
          <p:spPr bwMode="auto">
            <a:xfrm>
              <a:off x="1872" y="2928"/>
              <a:ext cx="768" cy="25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eaLnBrk="0" hangingPunct="0">
                <a:spcBef>
                  <a:spcPts val="12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000">
                  <a:solidFill>
                    <a:schemeClr val="tx2"/>
                  </a:solidFill>
                  <a:latin typeface="Tahoma" pitchFamily="34" charset="0"/>
                  <a:cs typeface="Tahoma" pitchFamily="34" charset="0"/>
                </a:rPr>
                <a:t>QS(3,2)</a:t>
              </a:r>
            </a:p>
          </p:txBody>
        </p:sp>
        <p:sp>
          <p:nvSpPr>
            <p:cNvPr id="30740" name="Text Box 17"/>
            <p:cNvSpPr txBox="1">
              <a:spLocks noChangeArrowheads="1"/>
            </p:cNvSpPr>
            <p:nvPr/>
          </p:nvSpPr>
          <p:spPr bwMode="auto">
            <a:xfrm>
              <a:off x="2736" y="2928"/>
              <a:ext cx="768" cy="25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eaLnBrk="0" hangingPunct="0">
                <a:spcBef>
                  <a:spcPts val="12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000">
                  <a:solidFill>
                    <a:schemeClr val="tx2"/>
                  </a:solidFill>
                  <a:latin typeface="Tahoma" pitchFamily="34" charset="0"/>
                  <a:cs typeface="Tahoma" pitchFamily="34" charset="0"/>
                </a:rPr>
                <a:t>QS(4,4)</a:t>
              </a:r>
            </a:p>
          </p:txBody>
        </p:sp>
        <p:sp>
          <p:nvSpPr>
            <p:cNvPr id="30741" name="Text Box 18"/>
            <p:cNvSpPr txBox="1">
              <a:spLocks noChangeArrowheads="1"/>
            </p:cNvSpPr>
            <p:nvPr/>
          </p:nvSpPr>
          <p:spPr bwMode="auto">
            <a:xfrm>
              <a:off x="3600" y="2928"/>
              <a:ext cx="768" cy="25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eaLnBrk="0" hangingPunct="0">
                <a:spcBef>
                  <a:spcPts val="12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000">
                  <a:solidFill>
                    <a:schemeClr val="tx2"/>
                  </a:solidFill>
                  <a:latin typeface="Tahoma" pitchFamily="34" charset="0"/>
                  <a:cs typeface="Tahoma" pitchFamily="34" charset="0"/>
                </a:rPr>
                <a:t>QS(6,7)</a:t>
              </a:r>
            </a:p>
          </p:txBody>
        </p:sp>
        <p:sp>
          <p:nvSpPr>
            <p:cNvPr id="30742" name="Text Box 19"/>
            <p:cNvSpPr txBox="1">
              <a:spLocks noChangeArrowheads="1"/>
            </p:cNvSpPr>
            <p:nvPr/>
          </p:nvSpPr>
          <p:spPr bwMode="auto">
            <a:xfrm>
              <a:off x="4464" y="2928"/>
              <a:ext cx="768" cy="25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eaLnBrk="0" hangingPunct="0">
                <a:spcBef>
                  <a:spcPts val="12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000">
                  <a:solidFill>
                    <a:schemeClr val="tx2"/>
                  </a:solidFill>
                  <a:latin typeface="Tahoma" pitchFamily="34" charset="0"/>
                  <a:cs typeface="Tahoma" pitchFamily="34" charset="0"/>
                </a:rPr>
                <a:t>QS(9,8)</a:t>
              </a:r>
            </a:p>
          </p:txBody>
        </p:sp>
        <p:sp>
          <p:nvSpPr>
            <p:cNvPr id="30743" name="Text Box 20"/>
            <p:cNvSpPr txBox="1">
              <a:spLocks noChangeArrowheads="1"/>
            </p:cNvSpPr>
            <p:nvPr/>
          </p:nvSpPr>
          <p:spPr bwMode="auto">
            <a:xfrm>
              <a:off x="3024" y="3552"/>
              <a:ext cx="768" cy="25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eaLnBrk="0" hangingPunct="0">
                <a:spcBef>
                  <a:spcPts val="12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000">
                  <a:solidFill>
                    <a:schemeClr val="tx2"/>
                  </a:solidFill>
                  <a:latin typeface="Tahoma" pitchFamily="34" charset="0"/>
                  <a:cs typeface="Tahoma" pitchFamily="34" charset="0"/>
                </a:rPr>
                <a:t>QS(6,6)</a:t>
              </a:r>
            </a:p>
          </p:txBody>
        </p:sp>
        <p:sp>
          <p:nvSpPr>
            <p:cNvPr id="30744" name="Text Box 21"/>
            <p:cNvSpPr txBox="1">
              <a:spLocks noChangeArrowheads="1"/>
            </p:cNvSpPr>
            <p:nvPr/>
          </p:nvSpPr>
          <p:spPr bwMode="auto">
            <a:xfrm>
              <a:off x="4128" y="3552"/>
              <a:ext cx="768" cy="25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eaLnBrk="0" hangingPunct="0">
                <a:spcBef>
                  <a:spcPts val="12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000">
                  <a:solidFill>
                    <a:schemeClr val="tx2"/>
                  </a:solidFill>
                  <a:latin typeface="Tahoma" pitchFamily="34" charset="0"/>
                  <a:cs typeface="Tahoma" pitchFamily="34" charset="0"/>
                </a:rPr>
                <a:t>QS(8,7)</a:t>
              </a:r>
            </a:p>
          </p:txBody>
        </p:sp>
        <p:sp>
          <p:nvSpPr>
            <p:cNvPr id="30745" name="Line 22"/>
            <p:cNvSpPr>
              <a:spLocks noChangeShapeType="1"/>
            </p:cNvSpPr>
            <p:nvPr/>
          </p:nvSpPr>
          <p:spPr bwMode="auto">
            <a:xfrm>
              <a:off x="1248" y="1824"/>
              <a:ext cx="2304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746" name="Line 23"/>
            <p:cNvSpPr>
              <a:spLocks noChangeShapeType="1"/>
            </p:cNvSpPr>
            <p:nvPr/>
          </p:nvSpPr>
          <p:spPr bwMode="auto">
            <a:xfrm>
              <a:off x="3552" y="1824"/>
              <a:ext cx="1" cy="96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747" name="Line 24"/>
            <p:cNvSpPr>
              <a:spLocks noChangeShapeType="1"/>
            </p:cNvSpPr>
            <p:nvPr/>
          </p:nvSpPr>
          <p:spPr bwMode="auto">
            <a:xfrm>
              <a:off x="2448" y="1728"/>
              <a:ext cx="1" cy="96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748" name="Line 25"/>
            <p:cNvSpPr>
              <a:spLocks noChangeShapeType="1"/>
            </p:cNvSpPr>
            <p:nvPr/>
          </p:nvSpPr>
          <p:spPr bwMode="auto">
            <a:xfrm>
              <a:off x="2640" y="2256"/>
              <a:ext cx="1776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749" name="Line 26"/>
            <p:cNvSpPr>
              <a:spLocks noChangeShapeType="1"/>
            </p:cNvSpPr>
            <p:nvPr/>
          </p:nvSpPr>
          <p:spPr bwMode="auto">
            <a:xfrm>
              <a:off x="4416" y="2256"/>
              <a:ext cx="1" cy="14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750" name="Line 27"/>
            <p:cNvSpPr>
              <a:spLocks noChangeShapeType="1"/>
            </p:cNvSpPr>
            <p:nvPr/>
          </p:nvSpPr>
          <p:spPr bwMode="auto">
            <a:xfrm>
              <a:off x="2640" y="2256"/>
              <a:ext cx="1" cy="14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751" name="Line 28"/>
            <p:cNvSpPr>
              <a:spLocks noChangeShapeType="1"/>
            </p:cNvSpPr>
            <p:nvPr/>
          </p:nvSpPr>
          <p:spPr bwMode="auto">
            <a:xfrm>
              <a:off x="2256" y="2784"/>
              <a:ext cx="91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752" name="Line 29"/>
            <p:cNvSpPr>
              <a:spLocks noChangeShapeType="1"/>
            </p:cNvSpPr>
            <p:nvPr/>
          </p:nvSpPr>
          <p:spPr bwMode="auto">
            <a:xfrm>
              <a:off x="3840" y="2784"/>
              <a:ext cx="1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753" name="Line 30"/>
            <p:cNvSpPr>
              <a:spLocks noChangeShapeType="1"/>
            </p:cNvSpPr>
            <p:nvPr/>
          </p:nvSpPr>
          <p:spPr bwMode="auto">
            <a:xfrm>
              <a:off x="3888" y="2784"/>
              <a:ext cx="91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754" name="Line 31"/>
            <p:cNvSpPr>
              <a:spLocks noChangeShapeType="1"/>
            </p:cNvSpPr>
            <p:nvPr/>
          </p:nvSpPr>
          <p:spPr bwMode="auto">
            <a:xfrm>
              <a:off x="2256" y="2784"/>
              <a:ext cx="1" cy="14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755" name="Line 32"/>
            <p:cNvSpPr>
              <a:spLocks noChangeShapeType="1"/>
            </p:cNvSpPr>
            <p:nvPr/>
          </p:nvSpPr>
          <p:spPr bwMode="auto">
            <a:xfrm>
              <a:off x="3168" y="2784"/>
              <a:ext cx="1" cy="14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756" name="Line 33"/>
            <p:cNvSpPr>
              <a:spLocks noChangeShapeType="1"/>
            </p:cNvSpPr>
            <p:nvPr/>
          </p:nvSpPr>
          <p:spPr bwMode="auto">
            <a:xfrm>
              <a:off x="3552" y="2160"/>
              <a:ext cx="1" cy="96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757" name="Line 34"/>
            <p:cNvSpPr>
              <a:spLocks noChangeShapeType="1"/>
            </p:cNvSpPr>
            <p:nvPr/>
          </p:nvSpPr>
          <p:spPr bwMode="auto">
            <a:xfrm>
              <a:off x="2640" y="2640"/>
              <a:ext cx="1" cy="14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758" name="Line 35"/>
            <p:cNvSpPr>
              <a:spLocks noChangeShapeType="1"/>
            </p:cNvSpPr>
            <p:nvPr/>
          </p:nvSpPr>
          <p:spPr bwMode="auto">
            <a:xfrm>
              <a:off x="4416" y="2640"/>
              <a:ext cx="1" cy="14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759" name="Line 36"/>
            <p:cNvSpPr>
              <a:spLocks noChangeShapeType="1"/>
            </p:cNvSpPr>
            <p:nvPr/>
          </p:nvSpPr>
          <p:spPr bwMode="auto">
            <a:xfrm>
              <a:off x="3888" y="2784"/>
              <a:ext cx="1" cy="14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760" name="Line 37"/>
            <p:cNvSpPr>
              <a:spLocks noChangeShapeType="1"/>
            </p:cNvSpPr>
            <p:nvPr/>
          </p:nvSpPr>
          <p:spPr bwMode="auto">
            <a:xfrm>
              <a:off x="4800" y="2784"/>
              <a:ext cx="1" cy="14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761" name="Line 38"/>
            <p:cNvSpPr>
              <a:spLocks noChangeShapeType="1"/>
            </p:cNvSpPr>
            <p:nvPr/>
          </p:nvSpPr>
          <p:spPr bwMode="auto">
            <a:xfrm>
              <a:off x="3408" y="3360"/>
              <a:ext cx="115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762" name="Line 39"/>
            <p:cNvSpPr>
              <a:spLocks noChangeShapeType="1"/>
            </p:cNvSpPr>
            <p:nvPr/>
          </p:nvSpPr>
          <p:spPr bwMode="auto">
            <a:xfrm>
              <a:off x="3888" y="3168"/>
              <a:ext cx="1" cy="192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763" name="Line 40"/>
            <p:cNvSpPr>
              <a:spLocks noChangeShapeType="1"/>
            </p:cNvSpPr>
            <p:nvPr/>
          </p:nvSpPr>
          <p:spPr bwMode="auto">
            <a:xfrm>
              <a:off x="3408" y="3360"/>
              <a:ext cx="1" cy="192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764" name="Line 41"/>
            <p:cNvSpPr>
              <a:spLocks noChangeShapeType="1"/>
            </p:cNvSpPr>
            <p:nvPr/>
          </p:nvSpPr>
          <p:spPr bwMode="auto">
            <a:xfrm>
              <a:off x="4512" y="3360"/>
              <a:ext cx="1" cy="192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4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Quick Sort</a:t>
            </a:r>
          </a:p>
        </p:txBody>
      </p:sp>
      <p:sp>
        <p:nvSpPr>
          <p:cNvPr id="317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D8AAAB-55FB-4B8B-AC3A-0A243C9F993C}" type="slidenum">
              <a:rPr lang="en-US">
                <a:latin typeface="Tahoma" pitchFamily="34" charset="0"/>
                <a:cs typeface="Tahoma" pitchFamily="34" charset="0"/>
              </a:rPr>
              <a:pPr/>
              <a:t>29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057400"/>
            <a:ext cx="7848600" cy="609600"/>
          </a:xfrm>
        </p:spPr>
        <p:txBody>
          <a:bodyPr/>
          <a:lstStyle/>
          <a:p>
            <a:pPr marL="339725" indent="-339725" eaLnBrk="1" hangingPunct="1"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b="1" dirty="0">
                <a:latin typeface="Tahoma" pitchFamily="34" charset="0"/>
                <a:cs typeface="Tahoma" pitchFamily="34" charset="0"/>
              </a:rPr>
              <a:t>Source Code of Quick Sort:</a:t>
            </a:r>
          </a:p>
        </p:txBody>
      </p:sp>
      <p:sp>
        <p:nvSpPr>
          <p:cNvPr id="31750" name="Text Box 3"/>
          <p:cNvSpPr txBox="1">
            <a:spLocks noChangeArrowheads="1"/>
          </p:cNvSpPr>
          <p:nvPr/>
        </p:nvSpPr>
        <p:spPr bwMode="auto">
          <a:xfrm>
            <a:off x="1143000" y="2514600"/>
            <a:ext cx="7315200" cy="354171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QuickSort(int L,int R) {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int j,k;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if(L &lt; R){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j = L;  k = R + 1;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do{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do{ j=j+1;} while(Arr[j] &lt; Arr[L]);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do{ k=k-1;} while(Arr[k] &gt; Arr[L]);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if(j &lt; k) Swap(&amp;Arr[j],&amp;Arr[k]);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}while(j &lt;= k);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   Swap(&amp;Arr[L],&amp;Arr[k]);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   QuickSort(L,k-1);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   QuickSort(k+1,R);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1751" name="AutoShape 4"/>
          <p:cNvSpPr>
            <a:spLocks noChangeArrowheads="1"/>
          </p:cNvSpPr>
          <p:nvPr/>
        </p:nvSpPr>
        <p:spPr bwMode="auto">
          <a:xfrm>
            <a:off x="5715000" y="5029200"/>
            <a:ext cx="2438400" cy="914400"/>
          </a:xfrm>
          <a:prstGeom prst="wedgeEllipseCallout">
            <a:avLst>
              <a:gd name="adj1" fmla="val -128102"/>
              <a:gd name="adj2" fmla="val -105120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Try to create swap function!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Sub Topics</a:t>
            </a:r>
          </a:p>
        </p:txBody>
      </p:sp>
      <p:sp>
        <p:nvSpPr>
          <p:cNvPr id="51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297C3B-43F3-4451-901E-9B72CE79F897}" type="slidenum">
              <a:rPr lang="en-US">
                <a:latin typeface="Tahoma" pitchFamily="34" charset="0"/>
                <a:cs typeface="Tahoma" pitchFamily="34" charset="0"/>
              </a:rPr>
              <a:pPr/>
              <a:t>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b="1">
                <a:latin typeface="Tahoma" pitchFamily="34" charset="0"/>
                <a:cs typeface="Tahoma" pitchFamily="34" charset="0"/>
              </a:rPr>
              <a:t>Sorting:</a:t>
            </a:r>
          </a:p>
          <a:p>
            <a:pPr marL="873125" lvl="1" indent="-415925">
              <a:lnSpc>
                <a:spcPct val="90000"/>
              </a:lnSpc>
            </a:pPr>
            <a:r>
              <a:rPr lang="id-ID" sz="2400">
                <a:latin typeface="Tahoma" pitchFamily="34" charset="0"/>
                <a:cs typeface="Tahoma" pitchFamily="34" charset="0"/>
              </a:rPr>
              <a:t>Bubble Sort </a:t>
            </a:r>
            <a:endParaRPr lang="en-US" sz="2400">
              <a:latin typeface="Tahoma" pitchFamily="34" charset="0"/>
              <a:cs typeface="Tahoma" pitchFamily="34" charset="0"/>
            </a:endParaRPr>
          </a:p>
          <a:p>
            <a:pPr marL="873125" lvl="1" indent="-415925">
              <a:lnSpc>
                <a:spcPct val="90000"/>
              </a:lnSpc>
            </a:pPr>
            <a:r>
              <a:rPr lang="id-ID" sz="2400">
                <a:latin typeface="Tahoma" pitchFamily="34" charset="0"/>
                <a:cs typeface="Tahoma" pitchFamily="34" charset="0"/>
              </a:rPr>
              <a:t>Selection Sort </a:t>
            </a:r>
            <a:endParaRPr lang="en-US" sz="2400">
              <a:latin typeface="Tahoma" pitchFamily="34" charset="0"/>
              <a:cs typeface="Tahoma" pitchFamily="34" charset="0"/>
            </a:endParaRPr>
          </a:p>
          <a:p>
            <a:pPr marL="873125" lvl="1" indent="-415925">
              <a:lnSpc>
                <a:spcPct val="90000"/>
              </a:lnSpc>
            </a:pPr>
            <a:r>
              <a:rPr lang="id-ID" sz="2400">
                <a:latin typeface="Tahoma" pitchFamily="34" charset="0"/>
                <a:cs typeface="Tahoma" pitchFamily="34" charset="0"/>
              </a:rPr>
              <a:t>Insertion Sort </a:t>
            </a:r>
            <a:endParaRPr lang="en-US" sz="2400">
              <a:latin typeface="Tahoma" pitchFamily="34" charset="0"/>
              <a:cs typeface="Tahoma" pitchFamily="34" charset="0"/>
            </a:endParaRPr>
          </a:p>
          <a:p>
            <a:pPr marL="873125" lvl="1" indent="-415925">
              <a:lnSpc>
                <a:spcPct val="90000"/>
              </a:lnSpc>
            </a:pPr>
            <a:r>
              <a:rPr lang="id-ID" sz="2400">
                <a:latin typeface="Tahoma" pitchFamily="34" charset="0"/>
                <a:cs typeface="Tahoma" pitchFamily="34" charset="0"/>
              </a:rPr>
              <a:t>Quick Sort </a:t>
            </a:r>
            <a:endParaRPr lang="en-US" sz="2400">
              <a:latin typeface="Tahoma" pitchFamily="34" charset="0"/>
              <a:cs typeface="Tahoma" pitchFamily="34" charset="0"/>
            </a:endParaRPr>
          </a:p>
          <a:p>
            <a:pPr marL="873125" lvl="1" indent="-415925">
              <a:lnSpc>
                <a:spcPct val="90000"/>
              </a:lnSpc>
            </a:pPr>
            <a:r>
              <a:rPr lang="id-ID" sz="2400">
                <a:latin typeface="Tahoma" pitchFamily="34" charset="0"/>
                <a:cs typeface="Tahoma" pitchFamily="34" charset="0"/>
              </a:rPr>
              <a:t>Merge Sort </a:t>
            </a:r>
            <a:endParaRPr lang="en-US" sz="2400">
              <a:latin typeface="Tahoma" pitchFamily="34" charset="0"/>
              <a:cs typeface="Tahoma" pitchFamily="34" charset="0"/>
            </a:endParaRPr>
          </a:p>
          <a:p>
            <a:pPr marL="873125" lvl="1" indent="-415925">
              <a:lnSpc>
                <a:spcPct val="90000"/>
              </a:lnSpc>
            </a:pPr>
            <a:r>
              <a:rPr lang="id-ID" sz="2400">
                <a:latin typeface="Tahoma" pitchFamily="34" charset="0"/>
                <a:cs typeface="Tahoma" pitchFamily="34" charset="0"/>
              </a:rPr>
              <a:t>Exercise</a:t>
            </a:r>
            <a:endParaRPr lang="en-US" sz="2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Merge Sort</a:t>
            </a:r>
          </a:p>
        </p:txBody>
      </p:sp>
      <p:sp>
        <p:nvSpPr>
          <p:cNvPr id="3277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28C4DF-855B-4F65-87FB-3256EAC17573}" type="slidenum">
              <a:rPr lang="en-US">
                <a:latin typeface="Tahoma" pitchFamily="34" charset="0"/>
                <a:cs typeface="Tahoma" pitchFamily="34" charset="0"/>
              </a:rPr>
              <a:pPr/>
              <a:t>30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9725" indent="-339725" eaLnBrk="1" hangingPunct="1"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b="1">
                <a:latin typeface="Tahoma" pitchFamily="34" charset="0"/>
                <a:cs typeface="Tahoma" pitchFamily="34" charset="0"/>
              </a:rPr>
              <a:t>Merge Sort </a:t>
            </a:r>
            <a:r>
              <a:rPr lang="en-US">
                <a:latin typeface="Tahoma" pitchFamily="34" charset="0"/>
                <a:cs typeface="Tahoma" pitchFamily="34" charset="0"/>
              </a:rPr>
              <a:t>is a sorting algorithm based on the divide-and-conquer algorithm</a:t>
            </a:r>
          </a:p>
          <a:p>
            <a:pPr marL="339725" indent="-339725" eaLnBrk="1" hangingPunct="1"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b="1">
                <a:latin typeface="Tahoma" pitchFamily="34" charset="0"/>
                <a:cs typeface="Tahoma" pitchFamily="34" charset="0"/>
              </a:rPr>
              <a:t>Divide-and-conquer </a:t>
            </a:r>
            <a:r>
              <a:rPr lang="en-US">
                <a:latin typeface="Tahoma" pitchFamily="34" charset="0"/>
                <a:cs typeface="Tahoma" pitchFamily="34" charset="0"/>
              </a:rPr>
              <a:t>is a general algorithm design paradigm</a:t>
            </a:r>
          </a:p>
          <a:p>
            <a:pPr marL="739775" lvl="1" indent="-339725" eaLnBrk="1" hangingPunct="1"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400" b="1">
                <a:latin typeface="Tahoma" pitchFamily="34" charset="0"/>
                <a:cs typeface="Tahoma" pitchFamily="34" charset="0"/>
              </a:rPr>
              <a:t>Divide</a:t>
            </a:r>
            <a:r>
              <a:rPr lang="en-US" sz="2400">
                <a:latin typeface="Tahoma" pitchFamily="34" charset="0"/>
                <a:cs typeface="Tahoma" pitchFamily="34" charset="0"/>
              </a:rPr>
              <a:t>: divide the input data in two disjoint subsets</a:t>
            </a:r>
          </a:p>
          <a:p>
            <a:pPr marL="739775" lvl="1" indent="-339725" eaLnBrk="1" hangingPunct="1"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400" b="1">
                <a:latin typeface="Tahoma" pitchFamily="34" charset="0"/>
                <a:cs typeface="Tahoma" pitchFamily="34" charset="0"/>
              </a:rPr>
              <a:t>Recur</a:t>
            </a:r>
            <a:r>
              <a:rPr lang="en-US" sz="2400">
                <a:latin typeface="Tahoma" pitchFamily="34" charset="0"/>
                <a:cs typeface="Tahoma" pitchFamily="34" charset="0"/>
              </a:rPr>
              <a:t>: solve the sub problems associated with subsets</a:t>
            </a:r>
          </a:p>
          <a:p>
            <a:pPr marL="739775" lvl="1" indent="-339725" eaLnBrk="1" hangingPunct="1"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400" b="1">
                <a:latin typeface="Tahoma" pitchFamily="34" charset="0"/>
                <a:cs typeface="Tahoma" pitchFamily="34" charset="0"/>
              </a:rPr>
              <a:t>Conquer</a:t>
            </a:r>
            <a:r>
              <a:rPr lang="en-US" sz="2400">
                <a:latin typeface="Tahoma" pitchFamily="34" charset="0"/>
                <a:cs typeface="Tahoma" pitchFamily="34" charset="0"/>
              </a:rPr>
              <a:t>: combine the solutions for each subset into a solution</a:t>
            </a:r>
            <a:endParaRPr lang="en-US" sz="2400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Merge Sort</a:t>
            </a:r>
          </a:p>
        </p:txBody>
      </p:sp>
      <p:sp>
        <p:nvSpPr>
          <p:cNvPr id="337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EB7EA0-F4C1-4B11-9213-9D97915B3A3C}" type="slidenum">
              <a:rPr lang="en-US">
                <a:latin typeface="Tahoma" pitchFamily="34" charset="0"/>
                <a:cs typeface="Tahoma" pitchFamily="34" charset="0"/>
              </a:rPr>
              <a:pPr/>
              <a:t>31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33797" name="Picture 2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1524000" y="2076450"/>
            <a:ext cx="64770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itchFamily="34" charset="0"/>
                <a:cs typeface="Tahoma" pitchFamily="34" charset="0"/>
              </a:rPr>
              <a:t>Merge Sort</a:t>
            </a:r>
          </a:p>
        </p:txBody>
      </p:sp>
      <p:sp>
        <p:nvSpPr>
          <p:cNvPr id="317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D8AAAB-55FB-4B8B-AC3A-0A243C9F993C}" type="slidenum">
              <a:rPr lang="en-US">
                <a:latin typeface="Tahoma" pitchFamily="34" charset="0"/>
                <a:cs typeface="Tahoma" pitchFamily="34" charset="0"/>
              </a:rPr>
              <a:pPr/>
              <a:t>32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057400"/>
            <a:ext cx="7848600" cy="609600"/>
          </a:xfrm>
        </p:spPr>
        <p:txBody>
          <a:bodyPr/>
          <a:lstStyle/>
          <a:p>
            <a:pPr marL="339725" indent="-339725" eaLnBrk="1" hangingPunct="1"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b="1" dirty="0">
                <a:latin typeface="Tahoma" pitchFamily="34" charset="0"/>
                <a:cs typeface="Tahoma" pitchFamily="34" charset="0"/>
              </a:rPr>
              <a:t>Source Code of Merge Sort:</a:t>
            </a:r>
          </a:p>
        </p:txBody>
      </p:sp>
      <p:sp>
        <p:nvSpPr>
          <p:cNvPr id="31750" name="Text Box 3"/>
          <p:cNvSpPr txBox="1">
            <a:spLocks noChangeArrowheads="1"/>
          </p:cNvSpPr>
          <p:nvPr/>
        </p:nvSpPr>
        <p:spPr bwMode="auto">
          <a:xfrm>
            <a:off x="1143000" y="2514600"/>
            <a:ext cx="7315200" cy="378783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merge( int arr[], int L, int m1, int m2, int R 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int Lidx = L;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int Ridx = m2;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int Cidx = L;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int temparr[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int i;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while ( Lidx &lt;= m1 &amp;&amp; Ridx &lt;= R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arr[ Lidx ] &lt;= arr[ Ridx ] 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temparr[ Cidx++ ] = arr[ Lidx++ 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temparr[ Cidx++ ] = arr[ Ridx++ 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  <p:extLst>
      <p:ext uri="{BB962C8B-B14F-4D97-AF65-F5344CB8AC3E}">
        <p14:creationId xmlns:p14="http://schemas.microsoft.com/office/powerpoint/2010/main" val="32555416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itchFamily="34" charset="0"/>
                <a:cs typeface="Tahoma" pitchFamily="34" charset="0"/>
              </a:rPr>
              <a:t>Merge Sort</a:t>
            </a:r>
          </a:p>
        </p:txBody>
      </p:sp>
      <p:sp>
        <p:nvSpPr>
          <p:cNvPr id="317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D8AAAB-55FB-4B8B-AC3A-0A243C9F993C}" type="slidenum">
              <a:rPr lang="en-US">
                <a:latin typeface="Tahoma" pitchFamily="34" charset="0"/>
                <a:cs typeface="Tahoma" pitchFamily="34" charset="0"/>
              </a:rPr>
              <a:pPr/>
              <a:t>33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057400"/>
            <a:ext cx="7848600" cy="609600"/>
          </a:xfrm>
        </p:spPr>
        <p:txBody>
          <a:bodyPr/>
          <a:lstStyle/>
          <a:p>
            <a:pPr marL="339725" indent="-339725" eaLnBrk="1" hangingPunct="1"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b="1" dirty="0">
                <a:latin typeface="Tahoma" pitchFamily="34" charset="0"/>
                <a:cs typeface="Tahoma" pitchFamily="34" charset="0"/>
              </a:rPr>
              <a:t>Source Code of Merge Sort:</a:t>
            </a:r>
          </a:p>
        </p:txBody>
      </p:sp>
      <p:sp>
        <p:nvSpPr>
          <p:cNvPr id="31750" name="Text Box 3"/>
          <p:cNvSpPr txBox="1">
            <a:spLocks noChangeArrowheads="1"/>
          </p:cNvSpPr>
          <p:nvPr/>
        </p:nvSpPr>
        <p:spPr bwMode="auto">
          <a:xfrm>
            <a:off x="1143000" y="2514600"/>
            <a:ext cx="7315200" cy="3541612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if ( Lidx == m2 )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while ( Ridx &lt;= R 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temparr[ Cidx++ ] = arr[ Ridx++ 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else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while ( Lidx &lt;= m1 )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temparr[ Cidx++ ] = arr[ Lidx++ 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n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for ( i=L; i&lt;=R; i++ 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arr[ i ] = temparr[ i ];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d-ID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  <p:extLst>
      <p:ext uri="{BB962C8B-B14F-4D97-AF65-F5344CB8AC3E}">
        <p14:creationId xmlns:p14="http://schemas.microsoft.com/office/powerpoint/2010/main" val="9421771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itchFamily="34" charset="0"/>
                <a:cs typeface="Tahoma" pitchFamily="34" charset="0"/>
              </a:rPr>
              <a:t>Merge Sort</a:t>
            </a:r>
          </a:p>
        </p:txBody>
      </p:sp>
      <p:sp>
        <p:nvSpPr>
          <p:cNvPr id="317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D8AAAB-55FB-4B8B-AC3A-0A243C9F993C}" type="slidenum">
              <a:rPr lang="en-US">
                <a:latin typeface="Tahoma" pitchFamily="34" charset="0"/>
                <a:cs typeface="Tahoma" pitchFamily="34" charset="0"/>
              </a:rPr>
              <a:pPr/>
              <a:t>34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057400"/>
            <a:ext cx="7848600" cy="609600"/>
          </a:xfrm>
        </p:spPr>
        <p:txBody>
          <a:bodyPr/>
          <a:lstStyle/>
          <a:p>
            <a:pPr marL="339725" indent="-339725" eaLnBrk="1" hangingPunct="1"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b="1" dirty="0">
                <a:latin typeface="Tahoma" pitchFamily="34" charset="0"/>
                <a:cs typeface="Tahoma" pitchFamily="34" charset="0"/>
              </a:rPr>
              <a:t>Source Code of Merge Sort:</a:t>
            </a:r>
          </a:p>
        </p:txBody>
      </p:sp>
      <p:sp>
        <p:nvSpPr>
          <p:cNvPr id="31750" name="Text Box 3"/>
          <p:cNvSpPr txBox="1">
            <a:spLocks noChangeArrowheads="1"/>
          </p:cNvSpPr>
          <p:nvPr/>
        </p:nvSpPr>
        <p:spPr bwMode="auto">
          <a:xfrm>
            <a:off x="1143000" y="2514600"/>
            <a:ext cx="7315200" cy="329539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mergeSort( int arr[], int low, int high 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int m1, m2;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if ( ( high-low ) &gt;= 1 )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m1 = ( low+high ) / 2;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m2 = m1+1;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mergeSort( arr, low, m1 );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mergeSort( arr, m2, high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merge( arr, low, m1, m2, high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id-ID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  <p:extLst>
      <p:ext uri="{BB962C8B-B14F-4D97-AF65-F5344CB8AC3E}">
        <p14:creationId xmlns:p14="http://schemas.microsoft.com/office/powerpoint/2010/main" val="1855369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481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8C9DC1-6370-4303-9270-0BEEB810E369}" type="slidenum">
              <a:rPr lang="en-US">
                <a:latin typeface="Tahoma" pitchFamily="34" charset="0"/>
                <a:cs typeface="Tahoma" pitchFamily="34" charset="0"/>
              </a:rPr>
              <a:pPr/>
              <a:t>35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 eaLnBrk="1" hangingPunct="1">
              <a:spcBef>
                <a:spcPts val="700"/>
              </a:spcBef>
              <a:buFontTx/>
              <a:buAutoNum type="arabicPeriod"/>
              <a:tabLst>
                <a:tab pos="361950" algn="l"/>
                <a:tab pos="474663" algn="l"/>
                <a:tab pos="931863" algn="l"/>
                <a:tab pos="1389063" algn="l"/>
                <a:tab pos="1846263" algn="l"/>
                <a:tab pos="2303463" algn="l"/>
                <a:tab pos="2760663" algn="l"/>
                <a:tab pos="3217863" algn="l"/>
                <a:tab pos="3675063" algn="l"/>
                <a:tab pos="4132263" algn="l"/>
                <a:tab pos="4589463" algn="l"/>
                <a:tab pos="5046663" algn="l"/>
                <a:tab pos="5503863" algn="l"/>
                <a:tab pos="5961063" algn="l"/>
                <a:tab pos="6418263" algn="l"/>
                <a:tab pos="6875463" algn="l"/>
                <a:tab pos="7332663" algn="l"/>
                <a:tab pos="7789863" algn="l"/>
                <a:tab pos="8247063" algn="l"/>
                <a:tab pos="8704263" algn="l"/>
                <a:tab pos="9161463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Sort by ascending to the following data, and simulate its sequence each round using </a:t>
            </a:r>
            <a:r>
              <a:rPr lang="en-US" b="1">
                <a:latin typeface="Tahoma" pitchFamily="34" charset="0"/>
                <a:cs typeface="Tahoma" pitchFamily="34" charset="0"/>
              </a:rPr>
              <a:t>bubble</a:t>
            </a:r>
            <a:r>
              <a:rPr lang="en-US">
                <a:latin typeface="Tahoma" pitchFamily="34" charset="0"/>
                <a:cs typeface="Tahoma" pitchFamily="34" charset="0"/>
              </a:rPr>
              <a:t>, </a:t>
            </a:r>
            <a:r>
              <a:rPr lang="en-US" b="1">
                <a:latin typeface="Tahoma" pitchFamily="34" charset="0"/>
                <a:cs typeface="Tahoma" pitchFamily="34" charset="0"/>
              </a:rPr>
              <a:t>selection</a:t>
            </a:r>
            <a:r>
              <a:rPr lang="en-US">
                <a:latin typeface="Tahoma" pitchFamily="34" charset="0"/>
                <a:cs typeface="Tahoma" pitchFamily="34" charset="0"/>
              </a:rPr>
              <a:t> and </a:t>
            </a:r>
            <a:r>
              <a:rPr lang="en-US" b="1">
                <a:latin typeface="Tahoma" pitchFamily="34" charset="0"/>
                <a:cs typeface="Tahoma" pitchFamily="34" charset="0"/>
              </a:rPr>
              <a:t>insertion</a:t>
            </a:r>
            <a:r>
              <a:rPr lang="en-US">
                <a:latin typeface="Tahoma" pitchFamily="34" charset="0"/>
                <a:cs typeface="Tahoma" pitchFamily="34" charset="0"/>
              </a:rPr>
              <a:t> sort:</a:t>
            </a:r>
          </a:p>
          <a:p>
            <a:pPr marL="514350" indent="-514350" eaLnBrk="1" hangingPunct="1">
              <a:buFontTx/>
              <a:buNone/>
              <a:tabLst>
                <a:tab pos="361950" algn="l"/>
                <a:tab pos="474663" algn="l"/>
                <a:tab pos="931863" algn="l"/>
                <a:tab pos="1389063" algn="l"/>
                <a:tab pos="1846263" algn="l"/>
                <a:tab pos="2303463" algn="l"/>
                <a:tab pos="2760663" algn="l"/>
                <a:tab pos="3217863" algn="l"/>
                <a:tab pos="3675063" algn="l"/>
                <a:tab pos="4132263" algn="l"/>
                <a:tab pos="4589463" algn="l"/>
                <a:tab pos="5046663" algn="l"/>
                <a:tab pos="5503863" algn="l"/>
                <a:tab pos="5961063" algn="l"/>
                <a:tab pos="6418263" algn="l"/>
                <a:tab pos="6875463" algn="l"/>
                <a:tab pos="7332663" algn="l"/>
                <a:tab pos="7789863" algn="l"/>
                <a:tab pos="8247063" algn="l"/>
                <a:tab pos="8704263" algn="l"/>
                <a:tab pos="9161463" algn="l"/>
              </a:tabLst>
            </a:pPr>
            <a:r>
              <a:rPr lang="en-US" b="1">
                <a:latin typeface="Tahoma" pitchFamily="34" charset="0"/>
                <a:cs typeface="Tahoma" pitchFamily="34" charset="0"/>
              </a:rPr>
              <a:t>	</a:t>
            </a:r>
            <a:r>
              <a:rPr lang="en-US">
                <a:latin typeface="Tahoma" pitchFamily="34" charset="0"/>
                <a:cs typeface="Tahoma" pitchFamily="34" charset="0"/>
              </a:rPr>
              <a:t>	14   6   23   18   7   47   2   83   16   38</a:t>
            </a:r>
          </a:p>
          <a:p>
            <a:pPr marL="514350" indent="-514350" eaLnBrk="1" hangingPunct="1">
              <a:spcBef>
                <a:spcPts val="700"/>
              </a:spcBef>
              <a:buFontTx/>
              <a:buNone/>
              <a:tabLst>
                <a:tab pos="361950" algn="l"/>
                <a:tab pos="474663" algn="l"/>
                <a:tab pos="931863" algn="l"/>
                <a:tab pos="1389063" algn="l"/>
                <a:tab pos="1846263" algn="l"/>
                <a:tab pos="2303463" algn="l"/>
                <a:tab pos="2760663" algn="l"/>
                <a:tab pos="3217863" algn="l"/>
                <a:tab pos="3675063" algn="l"/>
                <a:tab pos="4132263" algn="l"/>
                <a:tab pos="4589463" algn="l"/>
                <a:tab pos="5046663" algn="l"/>
                <a:tab pos="5503863" algn="l"/>
                <a:tab pos="5961063" algn="l"/>
                <a:tab pos="6418263" algn="l"/>
                <a:tab pos="6875463" algn="l"/>
                <a:tab pos="7332663" algn="l"/>
                <a:tab pos="7789863" algn="l"/>
                <a:tab pos="8247063" algn="l"/>
                <a:tab pos="8704263" algn="l"/>
                <a:tab pos="9161463" algn="l"/>
              </a:tabLst>
            </a:pPr>
            <a:endParaRPr lang="en-US">
              <a:latin typeface="Tahoma" pitchFamily="34" charset="0"/>
              <a:cs typeface="Tahoma" pitchFamily="34" charset="0"/>
            </a:endParaRPr>
          </a:p>
          <a:p>
            <a:pPr marL="514350" indent="-514350" eaLnBrk="1" hangingPunct="1">
              <a:spcBef>
                <a:spcPct val="0"/>
              </a:spcBef>
              <a:buFontTx/>
              <a:buAutoNum type="arabicPeriod" startAt="2"/>
              <a:tabLst>
                <a:tab pos="361950" algn="l"/>
                <a:tab pos="474663" algn="l"/>
                <a:tab pos="931863" algn="l"/>
                <a:tab pos="1389063" algn="l"/>
                <a:tab pos="1846263" algn="l"/>
                <a:tab pos="2303463" algn="l"/>
                <a:tab pos="2760663" algn="l"/>
                <a:tab pos="3217863" algn="l"/>
                <a:tab pos="3675063" algn="l"/>
                <a:tab pos="4132263" algn="l"/>
                <a:tab pos="4589463" algn="l"/>
                <a:tab pos="5046663" algn="l"/>
                <a:tab pos="5503863" algn="l"/>
                <a:tab pos="5961063" algn="l"/>
                <a:tab pos="6418263" algn="l"/>
                <a:tab pos="6875463" algn="l"/>
                <a:tab pos="7332663" algn="l"/>
                <a:tab pos="7789863" algn="l"/>
                <a:tab pos="8247063" algn="l"/>
                <a:tab pos="8704263" algn="l"/>
                <a:tab pos="9161463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By ascending, sort the following data using:</a:t>
            </a:r>
          </a:p>
          <a:p>
            <a:pPr marL="1520825" lvl="3" indent="-373063" eaLnBrk="1" hangingPunct="1">
              <a:spcBef>
                <a:spcPts val="600"/>
              </a:spcBef>
              <a:tabLst>
                <a:tab pos="361950" algn="l"/>
                <a:tab pos="474663" algn="l"/>
                <a:tab pos="931863" algn="l"/>
                <a:tab pos="1389063" algn="l"/>
                <a:tab pos="1846263" algn="l"/>
                <a:tab pos="2303463" algn="l"/>
                <a:tab pos="2760663" algn="l"/>
                <a:tab pos="3217863" algn="l"/>
                <a:tab pos="3675063" algn="l"/>
                <a:tab pos="4132263" algn="l"/>
                <a:tab pos="4589463" algn="l"/>
                <a:tab pos="5046663" algn="l"/>
                <a:tab pos="5503863" algn="l"/>
                <a:tab pos="5961063" algn="l"/>
                <a:tab pos="6418263" algn="l"/>
                <a:tab pos="6875463" algn="l"/>
                <a:tab pos="7332663" algn="l"/>
                <a:tab pos="7789863" algn="l"/>
                <a:tab pos="8247063" algn="l"/>
                <a:tab pos="8704263" algn="l"/>
                <a:tab pos="9161463" algn="l"/>
              </a:tabLst>
            </a:pPr>
            <a:r>
              <a:rPr lang="en-US" sz="2400" b="1">
                <a:latin typeface="Tahoma" pitchFamily="34" charset="0"/>
                <a:cs typeface="Tahoma" pitchFamily="34" charset="0"/>
              </a:rPr>
              <a:t>Quick</a:t>
            </a:r>
            <a:r>
              <a:rPr lang="en-US" sz="2400">
                <a:latin typeface="Tahoma" pitchFamily="34" charset="0"/>
                <a:cs typeface="Tahoma" pitchFamily="34" charset="0"/>
              </a:rPr>
              <a:t> sort</a:t>
            </a:r>
          </a:p>
          <a:p>
            <a:pPr marL="1520825" lvl="3" indent="-373063" eaLnBrk="1" hangingPunct="1">
              <a:spcBef>
                <a:spcPts val="600"/>
              </a:spcBef>
              <a:tabLst>
                <a:tab pos="361950" algn="l"/>
                <a:tab pos="474663" algn="l"/>
                <a:tab pos="931863" algn="l"/>
                <a:tab pos="1389063" algn="l"/>
                <a:tab pos="1846263" algn="l"/>
                <a:tab pos="2303463" algn="l"/>
                <a:tab pos="2760663" algn="l"/>
                <a:tab pos="3217863" algn="l"/>
                <a:tab pos="3675063" algn="l"/>
                <a:tab pos="4132263" algn="l"/>
                <a:tab pos="4589463" algn="l"/>
                <a:tab pos="5046663" algn="l"/>
                <a:tab pos="5503863" algn="l"/>
                <a:tab pos="5961063" algn="l"/>
                <a:tab pos="6418263" algn="l"/>
                <a:tab pos="6875463" algn="l"/>
                <a:tab pos="7332663" algn="l"/>
                <a:tab pos="7789863" algn="l"/>
                <a:tab pos="8247063" algn="l"/>
                <a:tab pos="8704263" algn="l"/>
                <a:tab pos="9161463" algn="l"/>
              </a:tabLst>
            </a:pPr>
            <a:r>
              <a:rPr lang="en-US" sz="2400" b="1">
                <a:latin typeface="Tahoma" pitchFamily="34" charset="0"/>
                <a:cs typeface="Tahoma" pitchFamily="34" charset="0"/>
              </a:rPr>
              <a:t>Merge</a:t>
            </a:r>
            <a:r>
              <a:rPr lang="en-US" sz="2400">
                <a:latin typeface="Tahoma" pitchFamily="34" charset="0"/>
                <a:cs typeface="Tahoma" pitchFamily="34" charset="0"/>
              </a:rPr>
              <a:t> sort</a:t>
            </a:r>
          </a:p>
          <a:p>
            <a:pPr marL="1520825" lvl="3" indent="-373063" eaLnBrk="1" hangingPunct="1">
              <a:spcBef>
                <a:spcPts val="500"/>
              </a:spcBef>
              <a:tabLst>
                <a:tab pos="361950" algn="l"/>
                <a:tab pos="474663" algn="l"/>
                <a:tab pos="931863" algn="l"/>
                <a:tab pos="1389063" algn="l"/>
                <a:tab pos="1846263" algn="l"/>
                <a:tab pos="2303463" algn="l"/>
                <a:tab pos="2760663" algn="l"/>
                <a:tab pos="3217863" algn="l"/>
                <a:tab pos="3675063" algn="l"/>
                <a:tab pos="4132263" algn="l"/>
                <a:tab pos="4589463" algn="l"/>
                <a:tab pos="5046663" algn="l"/>
                <a:tab pos="5503863" algn="l"/>
                <a:tab pos="5961063" algn="l"/>
                <a:tab pos="6418263" algn="l"/>
                <a:tab pos="6875463" algn="l"/>
                <a:tab pos="7332663" algn="l"/>
                <a:tab pos="7789863" algn="l"/>
                <a:tab pos="8247063" algn="l"/>
                <a:tab pos="8704263" algn="l"/>
                <a:tab pos="9161463" algn="l"/>
              </a:tabLst>
            </a:pPr>
            <a:r>
              <a:rPr lang="en-US" sz="2400">
                <a:latin typeface="Tahoma" pitchFamily="34" charset="0"/>
                <a:cs typeface="Tahoma" pitchFamily="34" charset="0"/>
              </a:rPr>
              <a:t>Draw its execution schema </a:t>
            </a:r>
          </a:p>
          <a:p>
            <a:pPr marL="514350" indent="-514350" eaLnBrk="1" hangingPunct="1">
              <a:buFontTx/>
              <a:buNone/>
              <a:tabLst>
                <a:tab pos="361950" algn="l"/>
                <a:tab pos="474663" algn="l"/>
                <a:tab pos="931863" algn="l"/>
                <a:tab pos="1389063" algn="l"/>
                <a:tab pos="1846263" algn="l"/>
                <a:tab pos="2303463" algn="l"/>
                <a:tab pos="2760663" algn="l"/>
                <a:tab pos="3217863" algn="l"/>
                <a:tab pos="3675063" algn="l"/>
                <a:tab pos="4132263" algn="l"/>
                <a:tab pos="4589463" algn="l"/>
                <a:tab pos="5046663" algn="l"/>
                <a:tab pos="5503863" algn="l"/>
                <a:tab pos="5961063" algn="l"/>
                <a:tab pos="6418263" algn="l"/>
                <a:tab pos="6875463" algn="l"/>
                <a:tab pos="7332663" algn="l"/>
                <a:tab pos="7789863" algn="l"/>
                <a:tab pos="8247063" algn="l"/>
                <a:tab pos="8704263" algn="l"/>
                <a:tab pos="9161463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	14   6   23   18   7   47   2   83   16   38</a:t>
            </a:r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58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B37E3D-23FB-40A7-8B5E-C5764C31171E}" type="slidenum">
              <a:rPr lang="en-US">
                <a:latin typeface="Tahoma" pitchFamily="34" charset="0"/>
                <a:cs typeface="Tahoma" pitchFamily="34" charset="0"/>
              </a:rPr>
              <a:pPr/>
              <a:t>36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spcBef>
                <a:spcPts val="800"/>
              </a:spcBef>
              <a:buFontTx/>
              <a:buAutoNum type="arabicPeriod" startAt="3"/>
              <a:tabLst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Create a program/function to sort 10 data string save in an </a:t>
            </a:r>
            <a:r>
              <a:rPr lang="en-US" b="1">
                <a:solidFill>
                  <a:srgbClr val="FF3300"/>
                </a:solidFill>
                <a:latin typeface="Tahoma" pitchFamily="34" charset="0"/>
                <a:cs typeface="Tahoma" pitchFamily="34" charset="0"/>
              </a:rPr>
              <a:t>array of string</a:t>
            </a:r>
            <a:r>
              <a:rPr lang="en-US" b="1">
                <a:latin typeface="Tahoma" pitchFamily="34" charset="0"/>
                <a:cs typeface="Tahoma" pitchFamily="34" charset="0"/>
              </a:rPr>
              <a:t> </a:t>
            </a:r>
            <a:r>
              <a:rPr lang="en-US">
                <a:latin typeface="Tahoma" pitchFamily="34" charset="0"/>
                <a:cs typeface="Tahoma" pitchFamily="34" charset="0"/>
              </a:rPr>
              <a:t>(ascending), using algorithm :</a:t>
            </a:r>
          </a:p>
          <a:p>
            <a:pPr marL="739775" lvl="1" indent="-282575" eaLnBrk="1" hangingPunct="1">
              <a:spcBef>
                <a:spcPts val="700"/>
              </a:spcBef>
              <a:tabLst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40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b="1">
                <a:latin typeface="Tahoma" pitchFamily="34" charset="0"/>
                <a:cs typeface="Tahoma" pitchFamily="34" charset="0"/>
              </a:rPr>
              <a:t>Bubble</a:t>
            </a:r>
            <a:r>
              <a:rPr lang="en-US" sz="2400">
                <a:latin typeface="Tahoma" pitchFamily="34" charset="0"/>
                <a:cs typeface="Tahoma" pitchFamily="34" charset="0"/>
              </a:rPr>
              <a:t> sort</a:t>
            </a:r>
          </a:p>
          <a:p>
            <a:pPr marL="457200" indent="-457200" eaLnBrk="1" hangingPunct="1">
              <a:spcBef>
                <a:spcPts val="700"/>
              </a:spcBef>
              <a:buFontTx/>
              <a:buNone/>
              <a:tabLst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	Data :</a:t>
            </a:r>
          </a:p>
          <a:p>
            <a:pPr marL="457200" indent="-457200" eaLnBrk="1" hangingPunct="1">
              <a:buFontTx/>
              <a:buNone/>
              <a:tabLst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	</a:t>
            </a:r>
            <a:r>
              <a:rPr lang="id-ID">
                <a:latin typeface="Tahoma" pitchFamily="34" charset="0"/>
                <a:cs typeface="Tahoma" pitchFamily="34" charset="0"/>
              </a:rPr>
              <a:t>Ali  Ani  Tono  Bayu  Amir  Ani  Budi  Tini  Ucok  Paijo</a:t>
            </a:r>
          </a:p>
          <a:p>
            <a:pPr marL="457200" indent="-457200" eaLnBrk="1" hangingPunct="1">
              <a:buFontTx/>
              <a:buNone/>
              <a:tabLst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>
              <a:latin typeface="Tahoma" pitchFamily="34" charset="0"/>
              <a:cs typeface="Tahoma" pitchFamily="34" charset="0"/>
            </a:endParaRPr>
          </a:p>
          <a:p>
            <a:pPr marL="457200" indent="-457200" eaLnBrk="1" hangingPunct="1">
              <a:spcBef>
                <a:spcPts val="700"/>
              </a:spcBef>
              <a:buFontTx/>
              <a:buAutoNum type="arabicPeriod"/>
              <a:tabLst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68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DEE236-6821-4497-8EBC-6674AF146154}" type="slidenum">
              <a:rPr lang="en-US">
                <a:latin typeface="Tahoma" pitchFamily="34" charset="0"/>
                <a:cs typeface="Tahoma" pitchFamily="34" charset="0"/>
              </a:rPr>
              <a:pPr/>
              <a:t>37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90000"/>
              </a:lnSpc>
              <a:spcBef>
                <a:spcPts val="700"/>
              </a:spcBef>
              <a:buFontTx/>
              <a:buAutoNum type="arabicPeriod" startAt="4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id-ID">
                <a:latin typeface="Tahoma" pitchFamily="34" charset="0"/>
                <a:cs typeface="Tahoma" pitchFamily="34" charset="0"/>
              </a:rPr>
              <a:t>Create a function/program to sort 10 data </a:t>
            </a:r>
            <a:r>
              <a:rPr lang="id-ID" b="1">
                <a:solidFill>
                  <a:srgbClr val="333399"/>
                </a:solidFill>
                <a:latin typeface="Tahoma" pitchFamily="34" charset="0"/>
                <a:cs typeface="Tahoma" pitchFamily="34" charset="0"/>
              </a:rPr>
              <a:t>struct mhs</a:t>
            </a:r>
            <a:r>
              <a:rPr lang="id-ID" b="1">
                <a:latin typeface="Tahoma" pitchFamily="34" charset="0"/>
                <a:cs typeface="Tahoma" pitchFamily="34" charset="0"/>
              </a:rPr>
              <a:t> </a:t>
            </a:r>
            <a:r>
              <a:rPr lang="id-ID">
                <a:latin typeface="Tahoma" pitchFamily="34" charset="0"/>
                <a:cs typeface="Tahoma" pitchFamily="34" charset="0"/>
              </a:rPr>
              <a:t>saved in </a:t>
            </a:r>
            <a:r>
              <a:rPr lang="id-ID" b="1">
                <a:solidFill>
                  <a:srgbClr val="FF3300"/>
                </a:solidFill>
                <a:latin typeface="Tahoma" pitchFamily="34" charset="0"/>
                <a:cs typeface="Tahoma" pitchFamily="34" charset="0"/>
              </a:rPr>
              <a:t>array of structure</a:t>
            </a:r>
            <a:r>
              <a:rPr lang="id-ID">
                <a:latin typeface="Tahoma" pitchFamily="34" charset="0"/>
                <a:cs typeface="Tahoma" pitchFamily="34" charset="0"/>
              </a:rPr>
              <a:t>, using </a:t>
            </a:r>
            <a:r>
              <a:rPr lang="id-ID" b="1">
                <a:latin typeface="Tahoma" pitchFamily="34" charset="0"/>
                <a:cs typeface="Tahoma" pitchFamily="34" charset="0"/>
              </a:rPr>
              <a:t>selection</a:t>
            </a:r>
            <a:r>
              <a:rPr lang="id-ID">
                <a:latin typeface="Tahoma" pitchFamily="34" charset="0"/>
                <a:cs typeface="Tahoma" pitchFamily="34" charset="0"/>
              </a:rPr>
              <a:t> sort.</a:t>
            </a:r>
          </a:p>
          <a:p>
            <a:pPr marL="457200" indent="-457200" eaLnBrk="1" hangingPunct="1">
              <a:lnSpc>
                <a:spcPct val="90000"/>
              </a:lnSpc>
              <a:spcBef>
                <a:spcPts val="700"/>
              </a:spcBef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id-ID">
                <a:latin typeface="Tahoma" pitchFamily="34" charset="0"/>
                <a:cs typeface="Tahoma" pitchFamily="34" charset="0"/>
              </a:rPr>
              <a:t>		Sort is based on gpa (ascending), for similar gpa then sort by name (ascending).</a:t>
            </a:r>
          </a:p>
          <a:p>
            <a:pPr marL="457200" indent="-457200" eaLnBrk="1" hangingPunct="1">
              <a:lnSpc>
                <a:spcPct val="90000"/>
              </a:lnSpc>
              <a:spcBef>
                <a:spcPts val="700"/>
              </a:spcBef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id-ID"/>
          </a:p>
          <a:p>
            <a:pPr marL="739775" lvl="1" indent="-339725" eaLnBrk="1" hangingPunct="1">
              <a:lnSpc>
                <a:spcPct val="90000"/>
              </a:lnSpc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id-ID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struct mhs</a:t>
            </a:r>
            <a:r>
              <a:rPr lang="id-ID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739775" lvl="1" indent="-339725" eaLnBrk="1" hangingPunct="1">
              <a:lnSpc>
                <a:spcPct val="90000"/>
              </a:lnSpc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id-ID">
                <a:latin typeface="Courier New" pitchFamily="49" charset="0"/>
                <a:cs typeface="Courier New" pitchFamily="49" charset="0"/>
              </a:rPr>
              <a:t>				int nim;</a:t>
            </a:r>
          </a:p>
          <a:p>
            <a:pPr marL="739775" lvl="1" indent="-339725" eaLnBrk="1" hangingPunct="1">
              <a:lnSpc>
                <a:spcPct val="90000"/>
              </a:lnSpc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id-ID">
                <a:latin typeface="Courier New" pitchFamily="49" charset="0"/>
                <a:cs typeface="Courier New" pitchFamily="49" charset="0"/>
              </a:rPr>
              <a:t>				float gpa;</a:t>
            </a:r>
          </a:p>
          <a:p>
            <a:pPr marL="739775" lvl="1" indent="-339725" eaLnBrk="1" hangingPunct="1">
              <a:lnSpc>
                <a:spcPct val="90000"/>
              </a:lnSpc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id-ID">
                <a:latin typeface="Courier New" pitchFamily="49" charset="0"/>
                <a:cs typeface="Courier New" pitchFamily="49" charset="0"/>
              </a:rPr>
              <a:t>     	char name[20];</a:t>
            </a:r>
          </a:p>
          <a:p>
            <a:pPr marL="739775" lvl="1" indent="-339725" eaLnBrk="1" hangingPunct="1">
              <a:lnSpc>
                <a:spcPct val="90000"/>
              </a:lnSpc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id-ID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Summary</a:t>
            </a:r>
          </a:p>
        </p:txBody>
      </p:sp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610201-E4A5-48BC-98A8-C7835F64D4C4}" type="slidenum">
              <a:rPr lang="en-US">
                <a:latin typeface="Tahoma" pitchFamily="34" charset="0"/>
                <a:cs typeface="Tahoma" pitchFamily="34" charset="0"/>
              </a:rPr>
              <a:pPr/>
              <a:t>38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39725" indent="-339725" eaLnBrk="1" hangingPunct="1">
              <a:spcBef>
                <a:spcPct val="0"/>
              </a:spcBef>
              <a:spcAft>
                <a:spcPts val="600"/>
              </a:spcAft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Sorting type:</a:t>
            </a:r>
          </a:p>
          <a:p>
            <a:pPr marL="739775" lvl="1" indent="-282575" eaLnBrk="1" hangingPunct="1">
              <a:spcBef>
                <a:spcPct val="0"/>
              </a:spcBef>
              <a:spcAft>
                <a:spcPts val="600"/>
              </a:spcAft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400">
                <a:latin typeface="Tahoma" pitchFamily="34" charset="0"/>
                <a:cs typeface="Tahoma" pitchFamily="34" charset="0"/>
              </a:rPr>
              <a:t>Ascending</a:t>
            </a:r>
          </a:p>
          <a:p>
            <a:pPr marL="739775" lvl="1" indent="-282575" eaLnBrk="1" hangingPunct="1">
              <a:spcBef>
                <a:spcPct val="0"/>
              </a:spcBef>
              <a:spcAft>
                <a:spcPts val="600"/>
              </a:spcAft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400">
                <a:latin typeface="Tahoma" pitchFamily="34" charset="0"/>
                <a:cs typeface="Tahoma" pitchFamily="34" charset="0"/>
              </a:rPr>
              <a:t>Descending</a:t>
            </a:r>
          </a:p>
          <a:p>
            <a:pPr marL="339725" indent="-339725" eaLnBrk="1" hangingPunct="1">
              <a:spcBef>
                <a:spcPct val="0"/>
              </a:spcBef>
              <a:spcAft>
                <a:spcPts val="600"/>
              </a:spcAft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Simple sorting algorithms:</a:t>
            </a:r>
          </a:p>
          <a:p>
            <a:pPr marL="739775" lvl="1" indent="-282575" eaLnBrk="1" hangingPunct="1">
              <a:spcBef>
                <a:spcPct val="0"/>
              </a:spcBef>
              <a:spcAft>
                <a:spcPts val="600"/>
              </a:spcAft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400">
                <a:latin typeface="Tahoma" pitchFamily="34" charset="0"/>
                <a:cs typeface="Tahoma" pitchFamily="34" charset="0"/>
              </a:rPr>
              <a:t> 	Bubble sort</a:t>
            </a:r>
          </a:p>
          <a:p>
            <a:pPr marL="739775" lvl="1" indent="-282575" eaLnBrk="1" hangingPunct="1">
              <a:spcBef>
                <a:spcPct val="0"/>
              </a:spcBef>
              <a:spcAft>
                <a:spcPts val="600"/>
              </a:spcAft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400">
                <a:latin typeface="Tahoma" pitchFamily="34" charset="0"/>
                <a:cs typeface="Tahoma" pitchFamily="34" charset="0"/>
              </a:rPr>
              <a:t>	Selection sort</a:t>
            </a:r>
          </a:p>
          <a:p>
            <a:pPr marL="739775" lvl="1" indent="-282575" eaLnBrk="1" hangingPunct="1">
              <a:spcBef>
                <a:spcPct val="0"/>
              </a:spcBef>
              <a:spcAft>
                <a:spcPts val="600"/>
              </a:spcAft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400">
                <a:latin typeface="Tahoma" pitchFamily="34" charset="0"/>
                <a:cs typeface="Tahoma" pitchFamily="34" charset="0"/>
              </a:rPr>
              <a:t>	Insertion sort</a:t>
            </a:r>
          </a:p>
          <a:p>
            <a:pPr marL="339725" indent="-339725" eaLnBrk="1" hangingPunct="1">
              <a:spcBef>
                <a:spcPct val="0"/>
              </a:spcBef>
              <a:spcAft>
                <a:spcPts val="600"/>
              </a:spcAft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Intermediate sorting algorithms:</a:t>
            </a:r>
          </a:p>
          <a:p>
            <a:pPr marL="739775" lvl="1" indent="-282575" eaLnBrk="1" hangingPunct="1">
              <a:spcBef>
                <a:spcPct val="0"/>
              </a:spcBef>
              <a:spcAft>
                <a:spcPts val="600"/>
              </a:spcAft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400">
                <a:latin typeface="Tahoma" pitchFamily="34" charset="0"/>
                <a:cs typeface="Tahoma" pitchFamily="34" charset="0"/>
              </a:rPr>
              <a:t> 	Quick Sort</a:t>
            </a:r>
          </a:p>
          <a:p>
            <a:pPr marL="739775" lvl="1" indent="-282575" eaLnBrk="1" hangingPunct="1">
              <a:spcBef>
                <a:spcPct val="0"/>
              </a:spcBef>
              <a:spcAft>
                <a:spcPts val="600"/>
              </a:spcAft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400">
                <a:latin typeface="Tahoma" pitchFamily="34" charset="0"/>
                <a:cs typeface="Tahoma" pitchFamily="34" charset="0"/>
              </a:rPr>
              <a:t>	Merge Sort</a:t>
            </a:r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>
                <a:latin typeface="Tahoma" pitchFamily="34" charset="0"/>
                <a:cs typeface="Tahoma" pitchFamily="34" charset="0"/>
              </a:rPr>
              <a:t>References</a:t>
            </a:r>
          </a:p>
        </p:txBody>
      </p:sp>
      <p:sp>
        <p:nvSpPr>
          <p:cNvPr id="389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4A092D-5696-4E48-82EA-F0A955884FBB}" type="slidenum">
              <a:rPr lang="id-ID">
                <a:latin typeface="Tahoma" pitchFamily="34" charset="0"/>
                <a:cs typeface="Tahoma" pitchFamily="34" charset="0"/>
              </a:rPr>
              <a:pPr/>
              <a:t>39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itchFamily="34" charset="0"/>
                <a:cs typeface="Tahoma" pitchFamily="34" charset="0"/>
              </a:rPr>
              <a:t>Paul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Deitel</a:t>
            </a:r>
            <a:r>
              <a:rPr lang="en-US" dirty="0">
                <a:latin typeface="Tahoma" pitchFamily="34" charset="0"/>
                <a:cs typeface="Tahoma" pitchFamily="34" charset="0"/>
              </a:rPr>
              <a:t> &amp; Harvey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Deitel</a:t>
            </a:r>
            <a:r>
              <a:rPr lang="en-US" dirty="0">
                <a:latin typeface="Tahoma" pitchFamily="34" charset="0"/>
                <a:cs typeface="Tahoma" pitchFamily="34" charset="0"/>
              </a:rPr>
              <a:t>. (2016). C how to program : with an introduction to C++. 08. Pearson  Education. Hoboken. ISBN: 9780133976892.</a:t>
            </a:r>
            <a:r>
              <a:rPr lang="id-ID">
                <a:latin typeface="Tahoma" pitchFamily="34" charset="0"/>
                <a:cs typeface="Tahoma" pitchFamily="34" charset="0"/>
              </a:rPr>
              <a:t> </a:t>
            </a:r>
            <a:r>
              <a:rPr lang="id-ID" sz="2000">
                <a:latin typeface="Tahoma" pitchFamily="34" charset="0"/>
                <a:cs typeface="Tahoma" pitchFamily="34" charset="0"/>
              </a:rPr>
              <a:t>Chapter </a:t>
            </a:r>
            <a:r>
              <a:rPr lang="id-ID" sz="2000" dirty="0">
                <a:latin typeface="Tahoma" pitchFamily="34" charset="0"/>
                <a:cs typeface="Tahoma" pitchFamily="34" charset="0"/>
              </a:rPr>
              <a:t>6 &amp; 7</a:t>
            </a:r>
          </a:p>
          <a:p>
            <a:r>
              <a:rPr lang="id-ID" sz="2000" dirty="0">
                <a:latin typeface="Tahoma" pitchFamily="34" charset="0"/>
                <a:cs typeface="Tahoma" pitchFamily="34" charset="0"/>
              </a:rPr>
              <a:t>Sorting Algorithm Animations: </a:t>
            </a:r>
            <a:r>
              <a:rPr lang="id-ID" sz="2000" dirty="0">
                <a:latin typeface="Tahoma" pitchFamily="34" charset="0"/>
                <a:cs typeface="Tahoma" pitchFamily="34" charset="0"/>
                <a:hlinkClick r:id="rId3"/>
              </a:rPr>
              <a:t>http://www.sorting-algorithms.com/</a:t>
            </a:r>
            <a:endParaRPr lang="id-ID" sz="2000" dirty="0">
              <a:latin typeface="Tahoma" pitchFamily="34" charset="0"/>
              <a:cs typeface="Tahoma" pitchFamily="34" charset="0"/>
            </a:endParaRPr>
          </a:p>
          <a:p>
            <a:r>
              <a:rPr lang="id-ID" sz="2000" dirty="0">
                <a:latin typeface="Tahoma" pitchFamily="34" charset="0"/>
                <a:cs typeface="Tahoma" pitchFamily="34" charset="0"/>
              </a:rPr>
              <a:t>Sorting Algorithms: </a:t>
            </a:r>
            <a:r>
              <a:rPr lang="id-ID" sz="2000" dirty="0">
                <a:latin typeface="Tahoma" pitchFamily="34" charset="0"/>
                <a:cs typeface="Tahoma" pitchFamily="34" charset="0"/>
                <a:hlinkClick r:id="rId4"/>
              </a:rPr>
              <a:t>http://www.youtube.com/watch?v=INHF_5RIxTE</a:t>
            </a:r>
            <a:endParaRPr lang="id-ID" sz="2000" dirty="0">
              <a:latin typeface="Tahoma" pitchFamily="34" charset="0"/>
              <a:cs typeface="Tahoma" pitchFamily="34" charset="0"/>
            </a:endParaRPr>
          </a:p>
          <a:p>
            <a:endParaRPr lang="id-ID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Sorting</a:t>
            </a:r>
          </a:p>
        </p:txBody>
      </p:sp>
      <p:sp>
        <p:nvSpPr>
          <p:cNvPr id="61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F3CB10-D010-4653-B27F-2C6FC0CE4304}" type="slidenum">
              <a:rPr lang="en-US">
                <a:latin typeface="Tahoma" pitchFamily="34" charset="0"/>
                <a:cs typeface="Tahoma" pitchFamily="34" charset="0"/>
              </a:rPr>
              <a:pPr/>
              <a:t>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9725" indent="-339725" eaLnBrk="1" hangingPunct="1">
              <a:lnSpc>
                <a:spcPct val="80000"/>
              </a:lnSpc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b="1">
                <a:latin typeface="Tahoma" pitchFamily="34" charset="0"/>
                <a:cs typeface="Tahoma" pitchFamily="34" charset="0"/>
              </a:rPr>
              <a:t>Sorting</a:t>
            </a:r>
            <a:r>
              <a:rPr lang="en-US">
                <a:latin typeface="Tahoma" pitchFamily="34" charset="0"/>
                <a:cs typeface="Tahoma" pitchFamily="34" charset="0"/>
              </a:rPr>
              <a:t> needs to speed up searching operation in a list.</a:t>
            </a:r>
          </a:p>
          <a:p>
            <a:pPr marL="339725" indent="-339725" eaLnBrk="1" hangingPunct="1">
              <a:lnSpc>
                <a:spcPct val="80000"/>
              </a:lnSpc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>
              <a:latin typeface="Tahoma" pitchFamily="34" charset="0"/>
              <a:cs typeface="Tahoma" pitchFamily="34" charset="0"/>
            </a:endParaRPr>
          </a:p>
          <a:p>
            <a:pPr marL="339725" indent="-339725" eaLnBrk="1" hangingPunct="1">
              <a:lnSpc>
                <a:spcPct val="80000"/>
              </a:lnSpc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b="1">
                <a:latin typeface="Tahoma" pitchFamily="34" charset="0"/>
                <a:cs typeface="Tahoma" pitchFamily="34" charset="0"/>
              </a:rPr>
              <a:t>Sorting type:</a:t>
            </a:r>
          </a:p>
          <a:p>
            <a:pPr marL="739775" lvl="1" indent="-282575" eaLnBrk="1" hangingPunct="1">
              <a:lnSpc>
                <a:spcPct val="80000"/>
              </a:lnSpc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400">
                <a:latin typeface="Tahoma" pitchFamily="34" charset="0"/>
                <a:cs typeface="Tahoma" pitchFamily="34" charset="0"/>
              </a:rPr>
              <a:t>Ascending</a:t>
            </a:r>
          </a:p>
          <a:p>
            <a:pPr marL="739775" lvl="1" indent="-282575" eaLnBrk="1" hangingPunct="1">
              <a:lnSpc>
                <a:spcPct val="80000"/>
              </a:lnSpc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400">
                <a:latin typeface="Tahoma" pitchFamily="34" charset="0"/>
                <a:cs typeface="Tahoma" pitchFamily="34" charset="0"/>
              </a:rPr>
              <a:t>Descending</a:t>
            </a:r>
          </a:p>
          <a:p>
            <a:pPr marL="339725" indent="-339725" eaLnBrk="1" hangingPunct="1">
              <a:lnSpc>
                <a:spcPct val="80000"/>
              </a:lnSpc>
              <a:spcBef>
                <a:spcPts val="450"/>
              </a:spcBef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>
              <a:latin typeface="Tahoma" pitchFamily="34" charset="0"/>
              <a:cs typeface="Tahoma" pitchFamily="34" charset="0"/>
            </a:endParaRPr>
          </a:p>
          <a:p>
            <a:pPr marL="339725" indent="-339725" eaLnBrk="1" hangingPunct="1">
              <a:lnSpc>
                <a:spcPct val="80000"/>
              </a:lnSpc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b="1">
                <a:latin typeface="Tahoma" pitchFamily="34" charset="0"/>
                <a:cs typeface="Tahoma" pitchFamily="34" charset="0"/>
              </a:rPr>
              <a:t>Sorting algorithm:</a:t>
            </a:r>
          </a:p>
          <a:p>
            <a:pPr marL="339725" indent="-339725"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1. Internal sorting</a:t>
            </a:r>
          </a:p>
          <a:p>
            <a:pPr marL="339725" indent="-339725"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    All data to be sorted are loaded to RAM </a:t>
            </a:r>
          </a:p>
          <a:p>
            <a:pPr marL="339725" indent="-339725"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2. External sorting</a:t>
            </a:r>
          </a:p>
          <a:p>
            <a:pPr marL="339725" indent="-339725"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    Sorting process using secondary storage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993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30BAA3-7942-4E5F-BCB6-321959CCFE45}" type="slidenum">
              <a:rPr lang="en-US">
                <a:latin typeface="Tahoma" pitchFamily="34" charset="0"/>
                <a:cs typeface="Tahoma" pitchFamily="34" charset="0"/>
              </a:rPr>
              <a:pPr/>
              <a:t>40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/>
            <a:endParaRPr lang="en-US" sz="3200" b="1">
              <a:latin typeface="Tahoma" pitchFamily="34" charset="0"/>
              <a:cs typeface="Tahoma" pitchFamily="34" charset="0"/>
            </a:endParaRPr>
          </a:p>
          <a:p>
            <a:pPr marL="0" indent="0" algn="ctr"/>
            <a:endParaRPr lang="en-US" sz="3200" b="1">
              <a:latin typeface="Tahoma" pitchFamily="34" charset="0"/>
              <a:cs typeface="Tahoma" pitchFamily="34" charset="0"/>
            </a:endParaRPr>
          </a:p>
          <a:p>
            <a:pPr marL="0" indent="0" algn="ctr">
              <a:buFontTx/>
              <a:buNone/>
            </a:pPr>
            <a:r>
              <a:rPr lang="en-US" sz="3200" b="1">
                <a:latin typeface="Tahoma" pitchFamily="34" charset="0"/>
                <a:cs typeface="Tahoma" pitchFamily="34" charset="0"/>
              </a:rPr>
              <a:t>END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Sorting</a:t>
            </a:r>
          </a:p>
        </p:txBody>
      </p:sp>
      <p:sp>
        <p:nvSpPr>
          <p:cNvPr id="717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149C3A-F3F0-4CED-B78C-4B0A8F06CC76}" type="slidenum">
              <a:rPr lang="en-US">
                <a:latin typeface="Tahoma" pitchFamily="34" charset="0"/>
                <a:cs typeface="Tahoma" pitchFamily="34" charset="0"/>
              </a:rPr>
              <a:pPr/>
              <a:t>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9725" indent="-339725" eaLnBrk="1" hangingPunct="1">
              <a:spcBef>
                <a:spcPts val="800"/>
              </a:spcBef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Simple:</a:t>
            </a:r>
          </a:p>
          <a:p>
            <a:pPr marL="739775" lvl="1" indent="-282575" eaLnBrk="1" hangingPunct="1">
              <a:spcBef>
                <a:spcPts val="700"/>
              </a:spcBef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400">
                <a:latin typeface="Tahoma" pitchFamily="34" charset="0"/>
                <a:cs typeface="Tahoma" pitchFamily="34" charset="0"/>
              </a:rPr>
              <a:t> 	Bubble sort</a:t>
            </a:r>
          </a:p>
          <a:p>
            <a:pPr marL="739775" lvl="1" indent="-282575" eaLnBrk="1" hangingPunct="1">
              <a:spcBef>
                <a:spcPts val="700"/>
              </a:spcBef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400">
                <a:latin typeface="Tahoma" pitchFamily="34" charset="0"/>
                <a:cs typeface="Tahoma" pitchFamily="34" charset="0"/>
              </a:rPr>
              <a:t>	Selection sort</a:t>
            </a:r>
          </a:p>
          <a:p>
            <a:pPr marL="739775" lvl="1" indent="-282575" eaLnBrk="1" hangingPunct="1">
              <a:spcBef>
                <a:spcPts val="700"/>
              </a:spcBef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400">
                <a:latin typeface="Tahoma" pitchFamily="34" charset="0"/>
                <a:cs typeface="Tahoma" pitchFamily="34" charset="0"/>
              </a:rPr>
              <a:t>	Insertion sort</a:t>
            </a:r>
          </a:p>
          <a:p>
            <a:pPr marL="339725" indent="-339725" eaLnBrk="1" hangingPunct="1">
              <a:spcBef>
                <a:spcPts val="700"/>
              </a:spcBef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>
              <a:latin typeface="Tahoma" pitchFamily="34" charset="0"/>
              <a:cs typeface="Tahoma" pitchFamily="34" charset="0"/>
            </a:endParaRPr>
          </a:p>
          <a:p>
            <a:pPr marL="339725" indent="-339725" eaLnBrk="1" hangingPunct="1">
              <a:spcBef>
                <a:spcPts val="800"/>
              </a:spcBef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Intermediate:</a:t>
            </a:r>
          </a:p>
          <a:p>
            <a:pPr marL="739775" lvl="1" indent="-282575" eaLnBrk="1" hangingPunct="1">
              <a:spcBef>
                <a:spcPts val="700"/>
              </a:spcBef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400">
                <a:latin typeface="Tahoma" pitchFamily="34" charset="0"/>
                <a:cs typeface="Tahoma" pitchFamily="34" charset="0"/>
              </a:rPr>
              <a:t> 	Quick Sort</a:t>
            </a:r>
          </a:p>
          <a:p>
            <a:pPr marL="739775" lvl="1" indent="-282575" eaLnBrk="1" hangingPunct="1">
              <a:spcBef>
                <a:spcPts val="700"/>
              </a:spcBef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400">
                <a:latin typeface="Tahoma" pitchFamily="34" charset="0"/>
                <a:cs typeface="Tahoma" pitchFamily="34" charset="0"/>
              </a:rPr>
              <a:t>	Merge Sort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Bubble Sort</a:t>
            </a:r>
          </a:p>
        </p:txBody>
      </p:sp>
      <p:sp>
        <p:nvSpPr>
          <p:cNvPr id="81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A9CE65-EB03-4C69-A01B-0F650A2BE814}" type="slidenum">
              <a:rPr lang="en-US">
                <a:latin typeface="Tahoma" pitchFamily="34" charset="0"/>
                <a:cs typeface="Tahoma" pitchFamily="34" charset="0"/>
              </a:rPr>
              <a:pPr/>
              <a:t>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9725" indent="-339725" eaLnBrk="1" hangingPunct="1"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Compare two neighboring values.</a:t>
            </a:r>
          </a:p>
          <a:p>
            <a:pPr marL="339725" indent="-339725" eaLnBrk="1" hangingPunct="1"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Compare and swap (if necessary)</a:t>
            </a:r>
          </a:p>
          <a:p>
            <a:pPr marL="339725" indent="-339725" eaLnBrk="1" hangingPunct="1"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Also known as exchange sort</a:t>
            </a:r>
          </a:p>
          <a:p>
            <a:pPr marL="339725" indent="-339725" eaLnBrk="1" hangingPunct="1"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b="1">
                <a:latin typeface="Tahoma" pitchFamily="34" charset="0"/>
                <a:cs typeface="Tahoma" pitchFamily="34" charset="0"/>
              </a:rPr>
              <a:t>Source Code of Bubble Sort:</a:t>
            </a:r>
          </a:p>
        </p:txBody>
      </p:sp>
      <p:sp>
        <p:nvSpPr>
          <p:cNvPr id="8198" name="Text Box 3"/>
          <p:cNvSpPr txBox="1">
            <a:spLocks noChangeArrowheads="1"/>
          </p:cNvSpPr>
          <p:nvPr/>
        </p:nvSpPr>
        <p:spPr bwMode="auto">
          <a:xfrm>
            <a:off x="1143000" y="3862388"/>
            <a:ext cx="6858000" cy="2309812"/>
          </a:xfrm>
          <a:prstGeom prst="rect">
            <a:avLst/>
          </a:prstGeom>
          <a:noFill/>
          <a:ln w="936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Bubble(int *DataArr, int n)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int i, j;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for(i=1; i&lt;n; i++)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id-ID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for(j=n-1; j&gt;=i; j--)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id-ID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if(DataArr[j-1] &gt; DataArr[j]) 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            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Swap</a:t>
            </a:r>
            <a:r>
              <a:rPr lang="id-ID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(&amp;DataArr[j-1],&amp;DataArr[j]);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1" name="Picture 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9012" y="2005013"/>
            <a:ext cx="7926388" cy="462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Bubble Sort</a:t>
            </a:r>
          </a:p>
        </p:txBody>
      </p:sp>
      <p:sp>
        <p:nvSpPr>
          <p:cNvPr id="921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1FBCDB-4AE9-4C26-B273-1D1040C7BEBD}" type="slidenum">
              <a:rPr lang="en-US">
                <a:latin typeface="Tahoma" pitchFamily="34" charset="0"/>
                <a:cs typeface="Tahoma" pitchFamily="34" charset="0"/>
              </a:rPr>
              <a:pPr/>
              <a:t>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Bubble Sort</a:t>
            </a:r>
          </a:p>
        </p:txBody>
      </p:sp>
      <p:sp>
        <p:nvSpPr>
          <p:cNvPr id="102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FE4159-C875-4BC7-8FCF-05332161824A}" type="slidenum">
              <a:rPr lang="en-US">
                <a:latin typeface="Tahoma" pitchFamily="34" charset="0"/>
                <a:cs typeface="Tahoma" pitchFamily="34" charset="0"/>
              </a:rPr>
              <a:pPr/>
              <a:t>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024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2667000"/>
            <a:ext cx="57785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Bubble Sort</a:t>
            </a:r>
          </a:p>
        </p:txBody>
      </p:sp>
      <p:sp>
        <p:nvSpPr>
          <p:cNvPr id="112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3CC3D1-49A0-4854-9597-E489E3C24E51}" type="slidenum">
              <a:rPr lang="en-US">
                <a:latin typeface="Tahoma" pitchFamily="34" charset="0"/>
                <a:cs typeface="Tahoma" pitchFamily="34" charset="0"/>
              </a:rPr>
              <a:pPr/>
              <a:t>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9725" indent="-339725" eaLnBrk="1" hangingPunct="1">
              <a:spcBef>
                <a:spcPts val="800"/>
              </a:spcBef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Previous Bubble sort example has drawback: comparison still performed although all data fully sorted.</a:t>
            </a:r>
          </a:p>
          <a:p>
            <a:pPr marL="339725" indent="-339725" eaLnBrk="1" hangingPunct="1">
              <a:spcBef>
                <a:spcPts val="800"/>
              </a:spcBef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>
              <a:latin typeface="Tahoma" pitchFamily="34" charset="0"/>
              <a:cs typeface="Tahoma" pitchFamily="34" charset="0"/>
            </a:endParaRPr>
          </a:p>
          <a:p>
            <a:pPr marL="339725" indent="-339725" eaLnBrk="1" hangingPunct="1">
              <a:spcBef>
                <a:spcPts val="800"/>
              </a:spcBef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To fix this using ‘flag’ that tells if a search round have sorted the data. Also known as </a:t>
            </a:r>
            <a:r>
              <a:rPr lang="en-US" b="1">
                <a:latin typeface="Tahoma" pitchFamily="34" charset="0"/>
                <a:cs typeface="Tahoma" pitchFamily="34" charset="0"/>
              </a:rPr>
              <a:t>Bubble-flag</a:t>
            </a:r>
            <a:r>
              <a:rPr lang="en-US">
                <a:latin typeface="Tahoma" pitchFamily="34" charset="0"/>
                <a:cs typeface="Tahoma" pitchFamily="34" charset="0"/>
              </a:rPr>
              <a:t>.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1034</TotalTime>
  <Words>2157</Words>
  <Application>Microsoft Office PowerPoint</Application>
  <PresentationFormat>On-screen Show (4:3)</PresentationFormat>
  <Paragraphs>658</Paragraphs>
  <Slides>40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Courier New</vt:lpstr>
      <vt:lpstr>Open Sans</vt:lpstr>
      <vt:lpstr>Tahoma</vt:lpstr>
      <vt:lpstr>TemplateBM</vt:lpstr>
      <vt:lpstr>Sorting</vt:lpstr>
      <vt:lpstr>Learning Outcomes</vt:lpstr>
      <vt:lpstr>Sub Topics</vt:lpstr>
      <vt:lpstr>Sorting</vt:lpstr>
      <vt:lpstr>Sorting</vt:lpstr>
      <vt:lpstr>Bubble Sort</vt:lpstr>
      <vt:lpstr>Bubble Sort</vt:lpstr>
      <vt:lpstr>Bubble Sort</vt:lpstr>
      <vt:lpstr>Bubble Sort</vt:lpstr>
      <vt:lpstr>Bubble Sort</vt:lpstr>
      <vt:lpstr>Bubble Sort</vt:lpstr>
      <vt:lpstr>Selection Sort</vt:lpstr>
      <vt:lpstr>Selection Sort</vt:lpstr>
      <vt:lpstr>Selection Sort</vt:lpstr>
      <vt:lpstr>Selection Sort</vt:lpstr>
      <vt:lpstr>Insertion Sort</vt:lpstr>
      <vt:lpstr>Insertion Sort</vt:lpstr>
      <vt:lpstr>Insertion Sort</vt:lpstr>
      <vt:lpstr>Insertion Sort</vt:lpstr>
      <vt:lpstr>Insertion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Merge Sort</vt:lpstr>
      <vt:lpstr>Merge Sort</vt:lpstr>
      <vt:lpstr>Merge Sort</vt:lpstr>
      <vt:lpstr>Merge Sort</vt:lpstr>
      <vt:lpstr>Merge Sort</vt:lpstr>
      <vt:lpstr>Exercise </vt:lpstr>
      <vt:lpstr>Exercise </vt:lpstr>
      <vt:lpstr>Exercise </vt:lpstr>
      <vt:lpstr>Summary</vt:lpstr>
      <vt:lpstr>References</vt:lpstr>
      <vt:lpstr>PowerPoint Presentation</vt:lpstr>
    </vt:vector>
  </TitlesOfParts>
  <Company>ubinus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FIDELSON TANZIL</cp:lastModifiedBy>
  <cp:revision>134</cp:revision>
  <dcterms:created xsi:type="dcterms:W3CDTF">2009-07-15T08:07:45Z</dcterms:created>
  <dcterms:modified xsi:type="dcterms:W3CDTF">2019-07-22T10:57:57Z</dcterms:modified>
</cp:coreProperties>
</file>