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  <p:sldId id="265" r:id="rId10"/>
    <p:sldId id="262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708" autoAdjust="0"/>
  </p:normalViewPr>
  <p:slideViewPr>
    <p:cSldViewPr snapToGrid="0">
      <p:cViewPr varScale="1">
        <p:scale>
          <a:sx n="109" d="100"/>
          <a:sy n="109" d="100"/>
        </p:scale>
        <p:origin x="69" y="2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B1EDA-DB15-4795-ADA5-66B7809D89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EF32-DBEF-48FA-91EE-EE2AE4B9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EF32-DBEF-48FA-91EE-EE2AE4B951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7782-3BB1-46AA-8074-7461E0B2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CDB62-5139-4FE6-B727-43D935EC0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D055-258D-438F-A63D-5F5448DB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1AFB-3B55-44D6-B861-D122D652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B897-6F3A-4353-9468-081D95A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D703-1687-4D6E-8C17-C141281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4F57F-D027-4DAD-BE7D-896CCA06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8795-619F-4A40-85AD-4ACCB6AA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368C-9E75-469F-A730-5489CB5B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7F1C-1E9B-46F9-9B0F-337252FC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6621-BFFB-4DD0-9B7A-B97B9CFC4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8B089-AB40-45F1-8884-D2BAB10F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0032-1BC5-4BC4-B617-F21CE7BB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C4EF-5E08-4119-8A67-A2D04F66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CF19-0596-4284-B7B3-E9425F39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1D99-225F-41EE-BD8C-6CD4C803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2622-AEAC-443A-B2AA-52D0BE0B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E967-7B03-42F9-8BA5-F51135DB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C460-F362-4853-8A73-5847B15E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2E77-30B6-4729-BE88-DF9ABFF4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52B3-C899-47A9-B177-1F9F820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A287-2AC3-457F-81BF-25D0E61D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21C6-C1FB-49E2-9B45-5F2D91E8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089F-4381-40A9-8DF4-C179AFE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6E0-1E22-4A01-8434-6F307B3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6EC8-5AF9-47A0-8C49-154D4D6B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65A5-49C4-49B3-AB89-725E4E17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4278-B73F-4DDC-AC6C-8CEBBC5D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6BB0-7201-4711-9B95-5979091F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07EDA-90A7-4D62-AD0A-BA25C251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3D30C-7DFB-4BFB-9849-BCAF3EF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ACFF-5A1E-46B0-B994-858E3E6A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D714-D6BC-4442-9410-683B19A2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794C-78BE-40CC-8C3E-8D4BF6F4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C36AB-9C6E-4E4F-B3A4-A866A2842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3F311-34AA-4B82-9B5A-73826BF1E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BF30-C2C7-45D9-8E68-2E56848D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F50EC-4691-40CC-B4F8-C26C8573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D97CA-52A8-491A-9ACF-8E5FD6D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DC9F-41F0-44AE-9737-EAB061C5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40E29-C3EF-4C07-B845-A5C69E60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A1354-4080-409D-8DC0-F1C502C5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73757-87F4-4811-805C-44F9EC77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AB62-DD8A-4CA6-8E6B-30BBCA3C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22F40-6A34-4680-8D35-45C02CE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4BE2E-DD00-451B-881E-948ED8A5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788D-C475-4208-BC6F-D89189FD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1410-2DAE-4E40-961A-4A16C34D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25BDC-012F-48DB-A13E-E3A37240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15ED-740B-423F-8839-1AC1944E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1822-15A6-4E6B-9314-2DD9A781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56C95-15B2-4153-87F8-0665AB70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0B58-329D-4A9A-85A0-102BCD67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A85D8-898B-4B7A-B2E7-9C0A55693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3D6D6-0A23-4464-93DF-2EECCC3BF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8EB4F-0450-43B0-ABA6-56D340FD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DD13-954A-4E02-8C52-146FE437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998D7-B0AC-481F-A82A-2B8E33E4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E098C-C718-4A0C-9449-AF8C1B36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6F909-CF89-4669-AFFB-308B3B87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66E2-2FFA-48DC-9883-E1739317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26F3-FD17-4F32-8E41-FB75121D564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B9BF-2893-4A58-9DD4-9438F1B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D6B-3984-4E43-88E8-7559B4460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e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EA33-B774-419D-85E5-DB01E1B63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0" y="1067528"/>
            <a:ext cx="4327320" cy="934693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Who gets hired?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F7504-D5F1-42CE-BCD2-485CD127F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21" y="3930159"/>
            <a:ext cx="4388069" cy="2284373"/>
          </a:xfrm>
        </p:spPr>
        <p:txBody>
          <a:bodyPr anchor="t">
            <a:noAutofit/>
          </a:bodyPr>
          <a:lstStyle/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NYC Data Science Academy #14</a:t>
            </a: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Shanshan “Silvia” Lu 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0AF9BC5-5176-4264-A72B-A5D69ADD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46" y="643467"/>
            <a:ext cx="5390005" cy="5571066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B8320A4D-43DE-4A37-B03E-4859418FA06C}"/>
              </a:ext>
            </a:extLst>
          </p:cNvPr>
          <p:cNvSpPr txBox="1">
            <a:spLocks/>
          </p:cNvSpPr>
          <p:nvPr/>
        </p:nvSpPr>
        <p:spPr>
          <a:xfrm>
            <a:off x="377379" y="2662910"/>
            <a:ext cx="3980151" cy="137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An outlook of the Data Scientist Job Market in the U.S.</a:t>
            </a:r>
          </a:p>
        </p:txBody>
      </p:sp>
    </p:spTree>
    <p:extLst>
      <p:ext uri="{BB962C8B-B14F-4D97-AF65-F5344CB8AC3E}">
        <p14:creationId xmlns:p14="http://schemas.microsoft.com/office/powerpoint/2010/main" val="377701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A60E-050F-4AD8-B73E-60F0FA34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7" y="-45890"/>
            <a:ext cx="1123585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Garamond" panose="02020404030301010803" pitchFamily="18" charset="0"/>
              </a:rPr>
              <a:t>Can we use word frequencies to classify job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C318-22DE-401A-AAC2-023FD292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8775"/>
            <a:ext cx="10515600" cy="5674530"/>
          </a:xfrm>
        </p:spPr>
        <p:txBody>
          <a:bodyPr>
            <a:norm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Problem: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All variables are picked manually.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Too many variables for an unsupervised machine learning  clustering.</a:t>
            </a:r>
          </a:p>
          <a:p>
            <a:r>
              <a:rPr lang="en-US" dirty="0">
                <a:latin typeface="Garamond" panose="02020404030301010803" pitchFamily="18" charset="0"/>
              </a:rPr>
              <a:t>Results: </a:t>
            </a:r>
          </a:p>
          <a:p>
            <a:r>
              <a:rPr lang="en-US" dirty="0">
                <a:latin typeface="Garamond" panose="02020404030301010803" pitchFamily="18" charset="0"/>
              </a:rPr>
              <a:t>Possible Reasons: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Predictors were chosen badly.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Employers don’t know what type of people they want.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4D4BA-9F8F-6749-ADCB-05248E25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97" y="4665359"/>
            <a:ext cx="6769100" cy="73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7F7BB-4622-2343-89C7-56B37F71A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01" y="1224504"/>
            <a:ext cx="6769100" cy="22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1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F6EC-9174-4058-86C8-D5F2BDF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Garamond" panose="02020404030301010803" pitchFamily="18" charset="0"/>
              </a:rPr>
              <a:t>Small companies hiring the most data scientists?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A52159F-7D4E-4526-A326-D17815A4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04" y="236483"/>
            <a:ext cx="4388376" cy="63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9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AE1C6-EA98-7849-B960-2C832783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Garamond" panose="02020404030301010803" pitchFamily="18" charset="0"/>
              </a:rPr>
              <a:t>Limitations</a:t>
            </a:r>
            <a:br>
              <a:rPr lang="en-US" sz="280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en-US" sz="280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4D6D-F1B6-5443-AAD3-578739D0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Customized job postings by indeed may bias the data. 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Limited sample size.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Unverified title categorization.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Overcounting several words: “engineer”, “data science”, etc.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10E6E-0144-4EB1-9082-2F06675A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15" y="643467"/>
            <a:ext cx="574026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7A2D-1670-4EA8-951C-2A487976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187" y="281999"/>
            <a:ext cx="3462035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Conclusions</a:t>
            </a:r>
          </a:p>
        </p:txBody>
      </p:sp>
      <p:pic>
        <p:nvPicPr>
          <p:cNvPr id="5" name="Content Placeholder 4" descr="Companies hiring Data Scientists in the U.S.&#10;&#10;&#10;Description generated with high confidence">
            <a:extLst>
              <a:ext uri="{FF2B5EF4-FFF2-40B4-BE49-F238E27FC236}">
                <a16:creationId xmlns:a16="http://schemas.microsoft.com/office/drawing/2014/main" id="{F101014F-4007-445A-98A9-9F7102B959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" y="800100"/>
            <a:ext cx="5468952" cy="5257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52939-A531-46A2-944D-DE43AA0A8C44}"/>
              </a:ext>
            </a:extLst>
          </p:cNvPr>
          <p:cNvSpPr txBox="1"/>
          <p:nvPr/>
        </p:nvSpPr>
        <p:spPr>
          <a:xfrm>
            <a:off x="6383300" y="1680046"/>
            <a:ext cx="5197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Who gets hired: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Excel, Python, R, SQL,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Machine Learning, Data/Statistical Analysis, Data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Master’s degree (or higher) in Statistics, Mathematics, Computer Science, Data science, Engineer or Quantitative field.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(Resume tips)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Do employers know who they want to hire?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Not really : (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Read job descriptions carefully.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9BA9D-4929-4FFC-90F3-E2A19B23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Garamond" panose="02020404030301010803" pitchFamily="18" charset="0"/>
              </a:rPr>
              <a:t>Scraping Process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7AD4-8442-47AD-881F-B3FA2A2F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Garamond" panose="02020404030301010803" pitchFamily="18" charset="0"/>
              </a:rPr>
              <a:t>Indeed limits the pages to 100 at most.</a:t>
            </a:r>
          </a:p>
          <a:p>
            <a:r>
              <a:rPr lang="en-US" sz="2000">
                <a:solidFill>
                  <a:schemeClr val="bg1"/>
                </a:solidFill>
                <a:latin typeface="Garamond" panose="02020404030301010803" pitchFamily="18" charset="0"/>
              </a:rPr>
              <a:t>Recurrent sponsored jobs.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222DF-BCB2-4C66-9B44-21C98B78F77D}"/>
              </a:ext>
            </a:extLst>
          </p:cNvPr>
          <p:cNvSpPr txBox="1"/>
          <p:nvPr/>
        </p:nvSpPr>
        <p:spPr>
          <a:xfrm>
            <a:off x="5381397" y="1706297"/>
            <a:ext cx="5954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Data Source: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https://www.indeed.com/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Scraped Information: Position, Company, Location, Job Description, and Number of Company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In total, </a:t>
            </a:r>
            <a:r>
              <a:rPr lang="en-US" b="1" dirty="0">
                <a:latin typeface="Garamond" panose="02020404030301010803" pitchFamily="18" charset="0"/>
              </a:rPr>
              <a:t>6876</a:t>
            </a:r>
            <a:r>
              <a:rPr lang="en-US" dirty="0">
                <a:latin typeface="Garamond" panose="02020404030301010803" pitchFamily="18" charset="0"/>
              </a:rPr>
              <a:t> jobs have been scraped on Aug.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Exploring questions: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What type of talents do employers want concerning tools, skills, degrees, and majors?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Do employers know the difference between data engineer, data scientist and data analyst? Does the job description match the position?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0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2157842C-0D9F-49A0-BCDF-B72E4A8D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161563"/>
            <a:ext cx="8988910" cy="962748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Number of Data Scientist Job in 2018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6CF2FF-FF09-4552-B2BC-2C5AA287B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85" y="1350757"/>
            <a:ext cx="4125014" cy="4775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A0AA3-E4E9-4647-8E4C-1DBCDC8C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332" y="1623848"/>
            <a:ext cx="6810407" cy="36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7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5FD0-6901-4DC7-8D4B-DB0AB6E2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Garamond" panose="02020404030301010803" pitchFamily="18" charset="0"/>
              </a:rPr>
              <a:t>What tools and skills are desired the most?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AB7A9-2049-4844-9E7C-8C4B7E478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55" y="1515571"/>
            <a:ext cx="10485150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9B4D69-C057-4C53-A987-93DAE482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48" y="2017881"/>
            <a:ext cx="4960792" cy="44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E435-BE2B-4C3A-B03C-3AD1F484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525" y="656268"/>
            <a:ext cx="3677241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Does the degree matter?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C3CCC-44E2-41DB-98B3-5A5B9209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3"/>
            <a:ext cx="7539083" cy="462717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2B6E71-AD33-460B-959F-1004BCF75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1" y="3012822"/>
            <a:ext cx="4572000" cy="38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2EC-2A0F-44A1-90CC-BC785A12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83" y="57385"/>
            <a:ext cx="11576566" cy="623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Engineer      </a:t>
            </a:r>
            <a:r>
              <a:rPr lang="en-US" dirty="0">
                <a:latin typeface="Garamond" panose="02020404030301010803" pitchFamily="18" charset="0"/>
              </a:rPr>
              <a:t>vs.        </a:t>
            </a:r>
            <a:r>
              <a:rPr lang="en-US" b="1" dirty="0">
                <a:solidFill>
                  <a:srgbClr val="0070C0"/>
                </a:solidFill>
                <a:latin typeface="Garamond" panose="02020404030301010803" pitchFamily="18" charset="0"/>
              </a:rPr>
              <a:t>Data Scientist</a:t>
            </a:r>
            <a:r>
              <a:rPr lang="en-US" dirty="0">
                <a:latin typeface="Garamond" panose="02020404030301010803" pitchFamily="18" charset="0"/>
              </a:rPr>
              <a:t>       vs.       </a:t>
            </a:r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Analyst</a:t>
            </a:r>
            <a:r>
              <a:rPr lang="en-US" dirty="0"/>
              <a:t>    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B8F5-0776-4997-B534-6439D91F6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30658-C25F-47DD-ACF9-6470F784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3" y="1233590"/>
            <a:ext cx="11684033" cy="54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7FD8A0-B163-4265-B88C-61FFE3E5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4" y="988778"/>
            <a:ext cx="3389585" cy="579393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07B076-A716-43A2-8D1F-346FC54D2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3030" y="1026220"/>
            <a:ext cx="3389584" cy="5719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06D603-928E-48A8-A625-7103A7DA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582" y="897780"/>
            <a:ext cx="3389584" cy="579393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83F53BD-A002-419B-82D9-F2C976819A53}"/>
              </a:ext>
            </a:extLst>
          </p:cNvPr>
          <p:cNvSpPr txBox="1">
            <a:spLocks/>
          </p:cNvSpPr>
          <p:nvPr/>
        </p:nvSpPr>
        <p:spPr>
          <a:xfrm>
            <a:off x="226048" y="0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6466D1-8551-4C8C-BB8E-8555A58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83" y="57385"/>
            <a:ext cx="11576566" cy="623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Engineer      </a:t>
            </a:r>
            <a:r>
              <a:rPr lang="en-US" dirty="0">
                <a:latin typeface="Garamond" panose="02020404030301010803" pitchFamily="18" charset="0"/>
              </a:rPr>
              <a:t>vs.        </a:t>
            </a:r>
            <a:r>
              <a:rPr lang="en-US" b="1" dirty="0">
                <a:solidFill>
                  <a:srgbClr val="0070C0"/>
                </a:solidFill>
                <a:latin typeface="Garamond" panose="02020404030301010803" pitchFamily="18" charset="0"/>
              </a:rPr>
              <a:t>Data Scientist</a:t>
            </a:r>
            <a:r>
              <a:rPr lang="en-US" dirty="0">
                <a:latin typeface="Garamond" panose="02020404030301010803" pitchFamily="18" charset="0"/>
              </a:rPr>
              <a:t>       vs.       </a:t>
            </a:r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Analyst</a:t>
            </a: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7026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5C910-230C-4C7B-BCB4-E8A0B179A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04" y="2034430"/>
            <a:ext cx="12155214" cy="37735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C895A4-CA82-4717-A074-FD29214BE28E}"/>
              </a:ext>
            </a:extLst>
          </p:cNvPr>
          <p:cNvSpPr txBox="1">
            <a:spLocks/>
          </p:cNvSpPr>
          <p:nvPr/>
        </p:nvSpPr>
        <p:spPr>
          <a:xfrm>
            <a:off x="328134" y="365126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BAB9D8-A82C-40FE-8638-1772EE153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223" y="291903"/>
            <a:ext cx="10855325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9ABCA7-A1A9-4C62-AD12-AA266968E305}"/>
              </a:ext>
            </a:extLst>
          </p:cNvPr>
          <p:cNvSpPr txBox="1">
            <a:spLocks/>
          </p:cNvSpPr>
          <p:nvPr/>
        </p:nvSpPr>
        <p:spPr>
          <a:xfrm>
            <a:off x="287300" y="576126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Engineer      </a:t>
            </a:r>
            <a:r>
              <a:rPr lang="en-US" dirty="0">
                <a:latin typeface="Garamond" panose="02020404030301010803" pitchFamily="18" charset="0"/>
              </a:rPr>
              <a:t>vs.        </a:t>
            </a:r>
            <a:r>
              <a:rPr lang="en-US" b="1" dirty="0">
                <a:solidFill>
                  <a:srgbClr val="0070C0"/>
                </a:solidFill>
                <a:latin typeface="Garamond" panose="02020404030301010803" pitchFamily="18" charset="0"/>
              </a:rPr>
              <a:t>Data Scientist</a:t>
            </a:r>
            <a:r>
              <a:rPr lang="en-US" dirty="0">
                <a:latin typeface="Garamond" panose="02020404030301010803" pitchFamily="18" charset="0"/>
              </a:rPr>
              <a:t>       vs.       </a:t>
            </a:r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Analyst</a:t>
            </a: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9272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2FDAEC-F6C9-4AB0-AFD9-E2C944D8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229" y="1161394"/>
            <a:ext cx="10515601" cy="5696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2BCE96-03EE-4708-8B8D-ECDCF014A35B}"/>
              </a:ext>
            </a:extLst>
          </p:cNvPr>
          <p:cNvSpPr txBox="1"/>
          <p:nvPr/>
        </p:nvSpPr>
        <p:spPr>
          <a:xfrm>
            <a:off x="5348444" y="609384"/>
            <a:ext cx="162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Majors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64026D-76D5-4CC7-868E-C612055F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34" y="36513"/>
            <a:ext cx="10925654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Engineer      </a:t>
            </a:r>
            <a:r>
              <a:rPr lang="en-US" dirty="0">
                <a:latin typeface="Garamond" panose="02020404030301010803" pitchFamily="18" charset="0"/>
              </a:rPr>
              <a:t>vs.        </a:t>
            </a:r>
            <a:r>
              <a:rPr lang="en-US" b="1" dirty="0">
                <a:solidFill>
                  <a:srgbClr val="0070C0"/>
                </a:solidFill>
                <a:latin typeface="Garamond" panose="02020404030301010803" pitchFamily="18" charset="0"/>
              </a:rPr>
              <a:t>Data Scientist</a:t>
            </a:r>
            <a:r>
              <a:rPr lang="en-US" dirty="0">
                <a:latin typeface="Garamond" panose="02020404030301010803" pitchFamily="18" charset="0"/>
              </a:rPr>
              <a:t>       vs.   </a:t>
            </a:r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Analyst</a:t>
            </a: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1042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344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Office Theme</vt:lpstr>
      <vt:lpstr>Who gets hired? </vt:lpstr>
      <vt:lpstr>Scraping Process and Problems</vt:lpstr>
      <vt:lpstr>Number of Data Scientist Job in 2018</vt:lpstr>
      <vt:lpstr>What tools and skills are desired the most?</vt:lpstr>
      <vt:lpstr>Does the degree matter? </vt:lpstr>
      <vt:lpstr>Engineer      vs.        Data Scientist       vs.       Analyst       </vt:lpstr>
      <vt:lpstr>Engineer      vs.        Data Scientist       vs.       Analyst       </vt:lpstr>
      <vt:lpstr>   </vt:lpstr>
      <vt:lpstr>Engineer      vs.        Data Scientist       vs.   Analyst       </vt:lpstr>
      <vt:lpstr>Can we use word frequencies to classify job types?</vt:lpstr>
      <vt:lpstr>Small companies hiring the most data scientists?</vt:lpstr>
      <vt:lpstr>Limitations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gets hired? </dc:title>
  <dc:creator>LuShanshan</dc:creator>
  <cp:lastModifiedBy>LuShanshan</cp:lastModifiedBy>
  <cp:revision>4</cp:revision>
  <dcterms:created xsi:type="dcterms:W3CDTF">2018-08-08T21:33:26Z</dcterms:created>
  <dcterms:modified xsi:type="dcterms:W3CDTF">2018-08-08T22:11:17Z</dcterms:modified>
</cp:coreProperties>
</file>