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R REX" initials="TR" lastIdx="1" clrIdx="0">
    <p:extLst>
      <p:ext uri="{19B8F6BF-5375-455C-9EA6-DF929625EA0E}">
        <p15:presenceInfo xmlns:p15="http://schemas.microsoft.com/office/powerpoint/2012/main" userId="TOR R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E58"/>
    <a:srgbClr val="A3A4A6"/>
    <a:srgbClr val="C2C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7897" y="960120"/>
            <a:ext cx="11201400" cy="4160521"/>
          </a:xfrm>
        </p:spPr>
        <p:txBody>
          <a:bodyPr anchor="b">
            <a:normAutofit/>
          </a:bodyPr>
          <a:lstStyle>
            <a:lvl1pPr algn="l">
              <a:defRPr sz="67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897" y="5381415"/>
            <a:ext cx="8961120" cy="2726266"/>
          </a:xfrm>
        </p:spPr>
        <p:txBody>
          <a:bodyPr anchor="t">
            <a:normAutofit/>
          </a:bodyPr>
          <a:lstStyle>
            <a:lvl1pPr marL="0" indent="0" algn="l">
              <a:buNone/>
              <a:defRPr sz="294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519217" y="11854"/>
            <a:ext cx="5334000" cy="533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8551439" y="128164"/>
            <a:ext cx="8512917" cy="8512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130155" y="320040"/>
            <a:ext cx="6934200" cy="6934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0270172" y="45190"/>
            <a:ext cx="6794185" cy="679418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0983597" y="853442"/>
            <a:ext cx="6080759" cy="60807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90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960120" y="746760"/>
            <a:ext cx="15146337" cy="437388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280163" y="5381414"/>
            <a:ext cx="11625894" cy="64008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240"/>
            </a:lvl1pPr>
            <a:lvl2pPr marL="640080" indent="0">
              <a:buFontTx/>
              <a:buNone/>
              <a:defRPr/>
            </a:lvl2pPr>
            <a:lvl3pPr marL="1280160" indent="0">
              <a:buFontTx/>
              <a:buNone/>
              <a:defRPr/>
            </a:lvl3pPr>
            <a:lvl4pPr marL="1920240" indent="0">
              <a:buFontTx/>
              <a:buNone/>
              <a:defRPr/>
            </a:lvl4pPr>
            <a:lvl5pPr marL="25603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293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898" y="960120"/>
            <a:ext cx="14081760" cy="3840480"/>
          </a:xfrm>
        </p:spPr>
        <p:txBody>
          <a:bodyPr anchor="ctr">
            <a:normAutofit/>
          </a:bodyPr>
          <a:lstStyle>
            <a:lvl1pPr algn="l">
              <a:defRPr sz="448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97" y="5760720"/>
            <a:ext cx="11950383" cy="2631440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457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976" y="960120"/>
            <a:ext cx="12801601" cy="3840480"/>
          </a:xfrm>
        </p:spPr>
        <p:txBody>
          <a:bodyPr anchor="ctr">
            <a:normAutofit/>
          </a:bodyPr>
          <a:lstStyle>
            <a:lvl1pPr algn="l">
              <a:defRPr sz="448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24697" y="4800600"/>
            <a:ext cx="11948160" cy="5334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40080" indent="0">
              <a:buFontTx/>
              <a:buNone/>
              <a:defRPr/>
            </a:lvl2pPr>
            <a:lvl3pPr marL="1280160" indent="0">
              <a:buFontTx/>
              <a:buNone/>
              <a:defRPr/>
            </a:lvl3pPr>
            <a:lvl4pPr marL="1920240" indent="0">
              <a:buFontTx/>
              <a:buNone/>
              <a:defRPr/>
            </a:lvl4pPr>
            <a:lvl5pPr marL="25603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98" y="6021495"/>
            <a:ext cx="11948160" cy="2358811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744537" y="1137111"/>
            <a:ext cx="853440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/>
            <a:r>
              <a:rPr lang="en-US" sz="11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399577" y="3876042"/>
            <a:ext cx="853440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 algn="r"/>
            <a:r>
              <a:rPr lang="en-US" sz="11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15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897" y="4800600"/>
            <a:ext cx="11948160" cy="2376360"/>
          </a:xfrm>
        </p:spPr>
        <p:txBody>
          <a:bodyPr anchor="b">
            <a:normAutofit/>
          </a:bodyPr>
          <a:lstStyle>
            <a:lvl1pPr algn="l">
              <a:defRPr sz="448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95" y="7186173"/>
            <a:ext cx="11950386" cy="120456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8021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978" y="960120"/>
            <a:ext cx="12801600" cy="3840480"/>
          </a:xfrm>
        </p:spPr>
        <p:txBody>
          <a:bodyPr anchor="ctr">
            <a:normAutofit/>
          </a:bodyPr>
          <a:lstStyle>
            <a:lvl1pPr algn="l">
              <a:defRPr sz="448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7898" y="5499948"/>
            <a:ext cx="11948161" cy="14698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36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96" y="6969760"/>
            <a:ext cx="11948161" cy="1422400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744537" y="1137111"/>
            <a:ext cx="853440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/>
            <a:r>
              <a:rPr lang="en-US" sz="11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399577" y="3876042"/>
            <a:ext cx="853440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 algn="r"/>
            <a:r>
              <a:rPr lang="en-US" sz="11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3649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898" y="960120"/>
            <a:ext cx="14081760" cy="38404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7897" y="5499948"/>
            <a:ext cx="11948160" cy="11734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36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96" y="6673425"/>
            <a:ext cx="11948161" cy="1718734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9817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5814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59297" y="960120"/>
            <a:ext cx="288036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120" y="960120"/>
            <a:ext cx="10952480" cy="74320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803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598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896" y="2809240"/>
            <a:ext cx="11948161" cy="3194240"/>
          </a:xfrm>
        </p:spPr>
        <p:txBody>
          <a:bodyPr anchor="b">
            <a:normAutofit/>
          </a:bodyPr>
          <a:lstStyle>
            <a:lvl1pPr algn="l">
              <a:defRPr sz="504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98" y="6294120"/>
            <a:ext cx="11948160" cy="2098040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929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7896" y="960121"/>
            <a:ext cx="6912717" cy="50613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31387" y="960122"/>
            <a:ext cx="6908271" cy="50613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291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913" y="960120"/>
            <a:ext cx="6509702" cy="806767"/>
          </a:xfrm>
        </p:spPr>
        <p:txBody>
          <a:bodyPr anchor="b">
            <a:noAutofit/>
          </a:bodyPr>
          <a:lstStyle>
            <a:lvl1pPr marL="0" indent="0">
              <a:buNone/>
              <a:defRPr sz="3920" b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7896" y="1778741"/>
            <a:ext cx="6912717" cy="424275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10692" y="960120"/>
            <a:ext cx="6531188" cy="806767"/>
          </a:xfrm>
        </p:spPr>
        <p:txBody>
          <a:bodyPr anchor="b">
            <a:noAutofit/>
          </a:bodyPr>
          <a:lstStyle>
            <a:lvl1pPr marL="0" indent="0">
              <a:buNone/>
              <a:defRPr sz="3920" b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29163" y="1766887"/>
            <a:ext cx="6900863" cy="424275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799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919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180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9017" y="960120"/>
            <a:ext cx="5120640" cy="1920240"/>
          </a:xfrm>
        </p:spPr>
        <p:txBody>
          <a:bodyPr anchor="b">
            <a:normAutofit/>
          </a:bodyPr>
          <a:lstStyle>
            <a:lvl1pPr algn="l">
              <a:defRPr sz="3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898" y="960120"/>
            <a:ext cx="8321041" cy="743204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9017" y="3093719"/>
            <a:ext cx="5120640" cy="2927774"/>
          </a:xfrm>
        </p:spPr>
        <p:txBody>
          <a:bodyPr anchor="t">
            <a:normAutofit/>
          </a:bodyPr>
          <a:lstStyle>
            <a:lvl1pPr marL="0" indent="0">
              <a:buNone/>
              <a:defRPr sz="224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30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1937" y="2026920"/>
            <a:ext cx="8427720" cy="1600200"/>
          </a:xfrm>
        </p:spPr>
        <p:txBody>
          <a:bodyPr anchor="b">
            <a:normAutofit/>
          </a:bodyPr>
          <a:lstStyle>
            <a:lvl1pPr algn="l">
              <a:defRPr sz="39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4617" y="1280160"/>
            <a:ext cx="4593364" cy="64008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1937" y="3887893"/>
            <a:ext cx="8429943" cy="2868506"/>
          </a:xfrm>
        </p:spPr>
        <p:txBody>
          <a:bodyPr anchor="t"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639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889757" y="4148667"/>
            <a:ext cx="4174601" cy="4492414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7897" y="6282265"/>
            <a:ext cx="11948160" cy="210989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97" y="960121"/>
            <a:ext cx="11948160" cy="5061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66177" y="8641081"/>
            <a:ext cx="2240280" cy="5111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7897" y="8641081"/>
            <a:ext cx="10561320" cy="5111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508481" y="7809866"/>
            <a:ext cx="1599143" cy="93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8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3394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640080" rtl="0" eaLnBrk="1" latinLnBrk="0" hangingPunct="1">
        <a:spcBef>
          <a:spcPct val="0"/>
        </a:spcBef>
        <a:buNone/>
        <a:defRPr sz="504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005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5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68021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16027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80035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ublic.tableau.com/views/Population_16251767757610/Sheet112?:language=en-US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rello.com/b/zE4X1GgT/habitats-extinctions" TargetMode="External"/><Relationship Id="rId3" Type="http://schemas.openxmlformats.org/officeDocument/2006/relationships/hyperlink" Target="https://www.iucnredlist.org/" TargetMode="External"/><Relationship Id="rId7" Type="http://schemas.openxmlformats.org/officeDocument/2006/relationships/hyperlink" Target="https://github.com/RexTor78/Habitats-Extinctions.git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progrextor/a-little-history-of-our-planet-by-human-actions-7aa083bb5a00" TargetMode="External"/><Relationship Id="rId5" Type="http://schemas.openxmlformats.org/officeDocument/2006/relationships/hyperlink" Target="https://ourworldindata.org/" TargetMode="External"/><Relationship Id="rId4" Type="http://schemas.openxmlformats.org/officeDocument/2006/relationships/hyperlink" Target="https://dataverse.harvard.edu/dataverse/ArchaeoGLOB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BD3E-043A-4660-B08C-2B484A166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3D926-E1B9-4C3B-B538-60F470AB6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B9FE3-7669-4A9F-AFCD-A4FFB58D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837" y="12106"/>
            <a:ext cx="4992963" cy="3330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32F353-18BC-482C-9312-584FB2D08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039673" cy="3342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93A10F-26E8-411B-B2D2-42BBDC339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64" y="1"/>
            <a:ext cx="4992964" cy="3330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5BD5DB-AAE4-40E9-88EA-EF238DACA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9471"/>
            <a:ext cx="5039672" cy="6299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815748-EEF5-40E0-8E8E-4076492925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91" y="3330535"/>
            <a:ext cx="6976009" cy="33305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5B3DE6-0318-4850-AA41-004EC25A9B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47" y="12106"/>
            <a:ext cx="2621381" cy="33184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60D236-45D8-4D17-8500-4B5C5ECA66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09" y="3324306"/>
            <a:ext cx="5159982" cy="63147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87E8F1-9626-446A-95FB-01DB062177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91" y="6648964"/>
            <a:ext cx="6976009" cy="29900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20D14C-FCAE-40EB-A191-AF837223CFAB}"/>
              </a:ext>
            </a:extLst>
          </p:cNvPr>
          <p:cNvSpPr/>
          <p:nvPr/>
        </p:nvSpPr>
        <p:spPr>
          <a:xfrm rot="21286652">
            <a:off x="1839172" y="3324306"/>
            <a:ext cx="11277126" cy="126525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>
                <a:gd name="adj1" fmla="val 20000"/>
                <a:gd name="adj2" fmla="val 0"/>
              </a:avLst>
            </a:prstTxWarp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rgbClr val="FEEE5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Is Earth changing for humans actions?</a:t>
            </a:r>
            <a:endParaRPr lang="en-US" sz="5400" b="1" cap="none" spc="50" dirty="0">
              <a:ln w="0"/>
              <a:solidFill>
                <a:srgbClr val="FEEE58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E620D-1531-4968-8398-3797DE3DEFF7}"/>
              </a:ext>
            </a:extLst>
          </p:cNvPr>
          <p:cNvSpPr txBox="1"/>
          <p:nvPr/>
        </p:nvSpPr>
        <p:spPr>
          <a:xfrm>
            <a:off x="10052673" y="5665850"/>
            <a:ext cx="46522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Ink Free" panose="03080402000500000000" pitchFamily="66" charset="0"/>
              </a:rPr>
              <a:t>By Héctor Santos </a:t>
            </a:r>
          </a:p>
          <a:p>
            <a:r>
              <a:rPr lang="es-ES" sz="2800" b="1" i="1" dirty="0">
                <a:latin typeface="Ink Free" panose="03080402000500000000" pitchFamily="66" charset="0"/>
              </a:rPr>
              <a:t>                             01/07/21</a:t>
            </a:r>
          </a:p>
        </p:txBody>
      </p:sp>
    </p:spTree>
    <p:extLst>
      <p:ext uri="{BB962C8B-B14F-4D97-AF65-F5344CB8AC3E}">
        <p14:creationId xmlns:p14="http://schemas.microsoft.com/office/powerpoint/2010/main" val="109039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2063">
            <a:extLst>
              <a:ext uri="{FF2B5EF4-FFF2-40B4-BE49-F238E27FC236}">
                <a16:creationId xmlns:a16="http://schemas.microsoft.com/office/drawing/2014/main" id="{D9103E0D-A468-42AC-994E-60F7846C0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51" y="148280"/>
            <a:ext cx="16689898" cy="919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7099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D69258-01B6-473B-AA3B-E6073AF9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33" y="275579"/>
            <a:ext cx="12597050" cy="52797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EACDBE-C95B-4BB2-8076-24FEFBD4E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33" y="5820032"/>
            <a:ext cx="5997689" cy="3137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2A0CDE-4D0D-4941-9A93-6E7B1DA5B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522" y="5820032"/>
            <a:ext cx="5339482" cy="31372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7492AD-3729-49D1-84B4-88DE93E15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8378" y="275579"/>
            <a:ext cx="3891108" cy="25245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F4F0A0-24DB-4851-923E-21BA86EBE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0004" y="5820030"/>
            <a:ext cx="5339482" cy="31372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1C12D2-0590-47B5-B6AB-9B14DBB2FC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0565" y="2800167"/>
            <a:ext cx="3878921" cy="205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9332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E06F8AD8-CA9C-426A-93F8-DADA17A6F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166" y="1"/>
            <a:ext cx="6620468" cy="960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6674E2-D714-42A2-B063-1B93F55AACDE}"/>
              </a:ext>
            </a:extLst>
          </p:cNvPr>
          <p:cNvSpPr txBox="1"/>
          <p:nvPr/>
        </p:nvSpPr>
        <p:spPr>
          <a:xfrm>
            <a:off x="12257902" y="9231868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table </a:t>
            </a:r>
            <a:r>
              <a:rPr lang="es-ES" dirty="0" err="1"/>
              <a:t>ctrl+click</a:t>
            </a:r>
            <a:r>
              <a:rPr lang="es-ES" dirty="0"/>
              <a:t> in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24CED-DB4D-49DC-AF13-71773189FDA7}"/>
              </a:ext>
            </a:extLst>
          </p:cNvPr>
          <p:cNvSpPr txBox="1"/>
          <p:nvPr/>
        </p:nvSpPr>
        <p:spPr>
          <a:xfrm>
            <a:off x="226542" y="308918"/>
            <a:ext cx="4584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ohne"/>
              </a:rPr>
              <a:t>In this table only see the 15 Countries have grown the most and the 15 that least. If you like view all list, click on the link below.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708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981ADE2-89C6-4D31-B566-295D2598A6E0}"/>
              </a:ext>
            </a:extLst>
          </p:cNvPr>
          <p:cNvGrpSpPr/>
          <p:nvPr/>
        </p:nvGrpSpPr>
        <p:grpSpPr>
          <a:xfrm>
            <a:off x="163259" y="161305"/>
            <a:ext cx="16742279" cy="9278589"/>
            <a:chOff x="163260" y="161306"/>
            <a:chExt cx="16742279" cy="927858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4E33C9-50BA-4492-A7D9-DB3CC4DE8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54BEDE"/>
                </a:clrFrom>
                <a:clrTo>
                  <a:srgbClr val="54BED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72000" y="2856521"/>
              <a:ext cx="12333539" cy="658337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CCAB179-6948-4EC7-86A9-FDCC7179A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54BEDE"/>
                </a:clrFrom>
                <a:clrTo>
                  <a:srgbClr val="54BED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3260" y="161306"/>
              <a:ext cx="9433531" cy="669669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7446B4D-36EC-4473-BC15-AB5A1F3DA074}"/>
              </a:ext>
            </a:extLst>
          </p:cNvPr>
          <p:cNvSpPr txBox="1"/>
          <p:nvPr/>
        </p:nvSpPr>
        <p:spPr>
          <a:xfrm>
            <a:off x="9729488" y="2181433"/>
            <a:ext cx="7043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Lato,Helvetica Neue,Arial,sans-serif"/>
              </a:rPr>
              <a:t>This visualization shows total land used for agriculture (which is a combination of cropland and grazing land) over the long-term, measured in hectares.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97537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CB39B-EBE0-4A63-92FD-51F772094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59022"/>
            <a:ext cx="14462760" cy="93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9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9AFE9A-C5DE-416D-BAF7-A7057DC66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589" y="4796789"/>
            <a:ext cx="7621" cy="7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13A2AD-88D1-47E4-BC2D-39178E4312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51BBDC"/>
              </a:clrFrom>
              <a:clrTo>
                <a:srgbClr val="51BB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557" y="259600"/>
            <a:ext cx="15158237" cy="9135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D788E9-999D-4C68-BB55-A8FEF439BCB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9006" y="2197582"/>
            <a:ext cx="10406093" cy="740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6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53000"/>
                <a:lumOff val="47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4587C4-3BF3-46CB-BCC4-15C4DB825B9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51BBDC"/>
              </a:clrFrom>
              <a:clrTo>
                <a:srgbClr val="51BB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979" y="310960"/>
            <a:ext cx="15388282" cy="8979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95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7CBE2-261A-4B7E-A3A4-6B3C280FE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2"/>
          <a:stretch/>
        </p:blipFill>
        <p:spPr>
          <a:xfrm>
            <a:off x="667570" y="469557"/>
            <a:ext cx="14349704" cy="2849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D2187D-67A1-43A3-B12B-F708C191B9AA}"/>
              </a:ext>
            </a:extLst>
          </p:cNvPr>
          <p:cNvSpPr txBox="1"/>
          <p:nvPr/>
        </p:nvSpPr>
        <p:spPr>
          <a:xfrm>
            <a:off x="305261" y="7137542"/>
            <a:ext cx="109520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Some</a:t>
            </a:r>
            <a:r>
              <a:rPr lang="es-ES" dirty="0"/>
              <a:t> Links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 a </a:t>
            </a:r>
            <a:r>
              <a:rPr lang="es-ES" dirty="0" err="1"/>
              <a:t>littel</a:t>
            </a:r>
            <a:r>
              <a:rPr lang="es-ES" dirty="0"/>
              <a:t> more </a:t>
            </a:r>
            <a:r>
              <a:rPr lang="es-ES" dirty="0" err="1"/>
              <a:t>or</a:t>
            </a:r>
            <a:r>
              <a:rPr lang="es-ES" dirty="0"/>
              <a:t> more </a:t>
            </a:r>
            <a:r>
              <a:rPr lang="es-ES" dirty="0" err="1"/>
              <a:t>much</a:t>
            </a:r>
            <a:r>
              <a:rPr lang="es-ES" dirty="0"/>
              <a:t>:</a:t>
            </a:r>
          </a:p>
          <a:p>
            <a:r>
              <a:rPr lang="es-ES" dirty="0">
                <a:hlinkClick r:id="rId3"/>
              </a:rPr>
              <a:t>https://www.iucnredlist.org/</a:t>
            </a:r>
            <a:endParaRPr lang="es-ES" dirty="0"/>
          </a:p>
          <a:p>
            <a:r>
              <a:rPr lang="es-ES" dirty="0">
                <a:hlinkClick r:id="rId4"/>
              </a:rPr>
              <a:t>https://dataverse.harvard.edu/dataverse/ArchaeoGLOBE</a:t>
            </a:r>
            <a:endParaRPr lang="es-ES" dirty="0"/>
          </a:p>
          <a:p>
            <a:r>
              <a:rPr lang="es-ES" dirty="0">
                <a:hlinkClick r:id="rId5"/>
              </a:rPr>
              <a:t>https://ourworldindata.org/</a:t>
            </a:r>
            <a:endParaRPr lang="es-ES" dirty="0"/>
          </a:p>
          <a:p>
            <a:r>
              <a:rPr lang="es-ES" dirty="0">
                <a:hlinkClick r:id="rId6"/>
              </a:rPr>
              <a:t>https://medium.com/@progrextor/a-little-history-of-our-planet-by-human-actions-7aa083bb5a00</a:t>
            </a:r>
            <a:endParaRPr lang="es-ES" dirty="0"/>
          </a:p>
          <a:p>
            <a:r>
              <a:rPr lang="es-ES" dirty="0">
                <a:hlinkClick r:id="rId7"/>
              </a:rPr>
              <a:t>https://github.com/RexTor78/Habitats-Extinctions.git</a:t>
            </a:r>
            <a:endParaRPr lang="es-ES" dirty="0"/>
          </a:p>
          <a:p>
            <a:r>
              <a:rPr lang="es-ES" dirty="0">
                <a:hlinkClick r:id="rId8"/>
              </a:rPr>
              <a:t>https://trello.com/b/zE4X1GgT/habitats-extinctions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6839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1311</TotalTime>
  <Words>148</Words>
  <Application>Microsoft Office PowerPoint</Application>
  <PresentationFormat>Custom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Century Gothic</vt:lpstr>
      <vt:lpstr>Ink Free</vt:lpstr>
      <vt:lpstr>Lato,Helvetica Neue,Arial,sans-serif</vt:lpstr>
      <vt:lpstr>sohne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 REX</dc:creator>
  <cp:lastModifiedBy>TOR REX</cp:lastModifiedBy>
  <cp:revision>41</cp:revision>
  <dcterms:created xsi:type="dcterms:W3CDTF">2021-06-28T12:09:43Z</dcterms:created>
  <dcterms:modified xsi:type="dcterms:W3CDTF">2021-07-01T23:33:25Z</dcterms:modified>
</cp:coreProperties>
</file>