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23d68c87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23d68c87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3d68c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3d68c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3d68c8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3d68c8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-"/>
            </a:pPr>
            <a:r>
              <a:rPr b="1"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Market &amp; product research</a:t>
            </a:r>
            <a:r>
              <a:rPr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(brands, products, prices, reviews… of your competitors!)</a:t>
            </a:r>
            <a:endParaRPr sz="1300">
              <a:solidFill>
                <a:srgbClr val="233A4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-"/>
            </a:pPr>
            <a:r>
              <a:rPr b="1"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Lead generation</a:t>
            </a:r>
            <a:r>
              <a:rPr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(find people that might be interested in your product!)</a:t>
            </a:r>
            <a:endParaRPr sz="1300">
              <a:solidFill>
                <a:srgbClr val="233A4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-"/>
            </a:pPr>
            <a:r>
              <a:rPr b="1"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Keyword research</a:t>
            </a:r>
            <a:r>
              <a:rPr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(what is people looking for?)</a:t>
            </a:r>
            <a:endParaRPr sz="1300">
              <a:solidFill>
                <a:srgbClr val="233A4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-"/>
            </a:pPr>
            <a:r>
              <a:rPr b="1"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“People Analytics”</a:t>
            </a:r>
            <a:r>
              <a:rPr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(HR/Talent research: job descriptions, skills, offers…)</a:t>
            </a:r>
            <a:endParaRPr sz="1300">
              <a:solidFill>
                <a:srgbClr val="233A4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-"/>
            </a:pPr>
            <a:r>
              <a:rPr b="1"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Science </a:t>
            </a:r>
            <a:r>
              <a:rPr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(stuff that’s not present in official records or traditional datasets: subletting apartments, drug use, people’s language &amp; beheavior...)</a:t>
            </a:r>
            <a:endParaRPr sz="1300">
              <a:solidFill>
                <a:srgbClr val="233A4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-"/>
            </a:pPr>
            <a:r>
              <a:rPr b="1"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Stock Analysis</a:t>
            </a:r>
            <a:r>
              <a:rPr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(using data in the web to forecast)</a:t>
            </a:r>
            <a:endParaRPr sz="1300">
              <a:solidFill>
                <a:srgbClr val="233A4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-"/>
            </a:pPr>
            <a:r>
              <a:rPr b="1"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Media </a:t>
            </a:r>
            <a:r>
              <a:rPr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Gathering &amp; Analysis </a:t>
            </a:r>
            <a:endParaRPr sz="1300">
              <a:solidFill>
                <a:srgbClr val="233A4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Quattrocento Sans"/>
              <a:buChar char="-"/>
            </a:pPr>
            <a:r>
              <a:rPr lang="en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Lots of cool personal projects: what websites do you like?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23d68c87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23d68c87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3d68c8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3d68c8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23d68c87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23d68c87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23d68c87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23d68c87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3d68c87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23d68c87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23d68c87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23d68c87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lukeout.github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default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unique data through immense suffering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search content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819150" y="1495425"/>
            <a:ext cx="75057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# using HTML tags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soup.find_all(“div”, class_=“class-name”)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# using CSS Selectors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soup.select("body div.class-name a")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https://flukeout.github.io/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96150" y="655400"/>
            <a:ext cx="79962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ways to get data from the internet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...and how (un)happy they’ll make you</a:t>
            </a:r>
            <a:endParaRPr b="1" sz="1600"/>
          </a:p>
        </p:txBody>
      </p:sp>
      <p:sp>
        <p:nvSpPr>
          <p:cNvPr id="135" name="Google Shape;135;p14"/>
          <p:cNvSpPr/>
          <p:nvPr/>
        </p:nvSpPr>
        <p:spPr>
          <a:xfrm>
            <a:off x="2397825" y="1943813"/>
            <a:ext cx="1152900" cy="7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to be human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397825" y="3232250"/>
            <a:ext cx="1152900" cy="7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nicely</a:t>
            </a:r>
            <a:endParaRPr/>
          </a:p>
        </p:txBody>
      </p:sp>
      <p:cxnSp>
        <p:nvCxnSpPr>
          <p:cNvPr id="137" name="Google Shape;137;p14"/>
          <p:cNvCxnSpPr>
            <a:stCxn id="135" idx="3"/>
          </p:cNvCxnSpPr>
          <p:nvPr/>
        </p:nvCxnSpPr>
        <p:spPr>
          <a:xfrm>
            <a:off x="3550725" y="2295263"/>
            <a:ext cx="9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4"/>
          <p:cNvCxnSpPr/>
          <p:nvPr/>
        </p:nvCxnSpPr>
        <p:spPr>
          <a:xfrm>
            <a:off x="3550725" y="3583700"/>
            <a:ext cx="9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4"/>
          <p:cNvSpPr/>
          <p:nvPr/>
        </p:nvSpPr>
        <p:spPr>
          <a:xfrm>
            <a:off x="392150" y="2411025"/>
            <a:ext cx="1524000" cy="12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THIS SITE’S DATA FOR MY DATA SCIENCE PROJECT!!!!!1!</a:t>
            </a:r>
            <a:endParaRPr/>
          </a:p>
        </p:txBody>
      </p:sp>
      <p:cxnSp>
        <p:nvCxnSpPr>
          <p:cNvPr id="140" name="Google Shape;140;p14"/>
          <p:cNvCxnSpPr>
            <a:stCxn id="139" idx="3"/>
            <a:endCxn id="135" idx="1"/>
          </p:cNvCxnSpPr>
          <p:nvPr/>
        </p:nvCxnSpPr>
        <p:spPr>
          <a:xfrm flipH="1" rot="10800000">
            <a:off x="1916150" y="2295225"/>
            <a:ext cx="4818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>
            <a:stCxn id="139" idx="3"/>
            <a:endCxn id="136" idx="1"/>
          </p:cNvCxnSpPr>
          <p:nvPr/>
        </p:nvCxnSpPr>
        <p:spPr>
          <a:xfrm>
            <a:off x="1916150" y="3046725"/>
            <a:ext cx="4818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4"/>
          <p:cNvSpPr/>
          <p:nvPr/>
        </p:nvSpPr>
        <p:spPr>
          <a:xfrm>
            <a:off x="4529925" y="1943813"/>
            <a:ext cx="1152900" cy="702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4529925" y="3232250"/>
            <a:ext cx="1152900" cy="7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cxnSp>
        <p:nvCxnSpPr>
          <p:cNvPr id="144" name="Google Shape;144;p14"/>
          <p:cNvCxnSpPr/>
          <p:nvPr/>
        </p:nvCxnSpPr>
        <p:spPr>
          <a:xfrm flipH="1" rot="10800000">
            <a:off x="5682825" y="3271700"/>
            <a:ext cx="4974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>
            <a:stCxn id="143" idx="3"/>
          </p:cNvCxnSpPr>
          <p:nvPr/>
        </p:nvCxnSpPr>
        <p:spPr>
          <a:xfrm>
            <a:off x="5682825" y="3583700"/>
            <a:ext cx="4737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4"/>
          <p:cNvSpPr/>
          <p:nvPr/>
        </p:nvSpPr>
        <p:spPr>
          <a:xfrm>
            <a:off x="6180225" y="2797725"/>
            <a:ext cx="1650300" cy="7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Someone has </a:t>
            </a:r>
            <a:r>
              <a:rPr lang="en"/>
              <a:t>created</a:t>
            </a:r>
            <a:r>
              <a:rPr lang="en"/>
              <a:t> a Python wrapper</a:t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6164500" y="3583700"/>
            <a:ext cx="1650300" cy="7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need to write the request</a:t>
            </a:r>
            <a:endParaRPr/>
          </a:p>
        </p:txBody>
      </p:sp>
      <p:cxnSp>
        <p:nvCxnSpPr>
          <p:cNvPr id="148" name="Google Shape;148;p14"/>
          <p:cNvCxnSpPr/>
          <p:nvPr/>
        </p:nvCxnSpPr>
        <p:spPr>
          <a:xfrm>
            <a:off x="5682700" y="2295263"/>
            <a:ext cx="9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/>
          <p:nvPr/>
        </p:nvSpPr>
        <p:spPr>
          <a:xfrm>
            <a:off x="6677625" y="1943825"/>
            <a:ext cx="355500" cy="7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:(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8230050" y="2797725"/>
            <a:ext cx="355500" cy="7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:)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230050" y="3583700"/>
            <a:ext cx="355500" cy="7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:|</a:t>
            </a:r>
            <a:endParaRPr/>
          </a:p>
        </p:txBody>
      </p:sp>
      <p:cxnSp>
        <p:nvCxnSpPr>
          <p:cNvPr id="152" name="Google Shape;152;p14"/>
          <p:cNvCxnSpPr>
            <a:endCxn id="150" idx="1"/>
          </p:cNvCxnSpPr>
          <p:nvPr/>
        </p:nvCxnSpPr>
        <p:spPr>
          <a:xfrm>
            <a:off x="7830450" y="3149175"/>
            <a:ext cx="3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7830450" y="3935150"/>
            <a:ext cx="3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819150" y="543550"/>
            <a:ext cx="75057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The rewards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Applications of web scraping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675450" y="1561425"/>
            <a:ext cx="75057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Market &amp; product research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(brands, products, prices, reviews… of your competitors!)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675450" y="1908961"/>
            <a:ext cx="75057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Lead generation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(find people that might be interested in your product!)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675450" y="2256496"/>
            <a:ext cx="75057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Keyword research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(what is people looking for?)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675450" y="2604032"/>
            <a:ext cx="75057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“People Analytics”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(HR/Talent research: job descriptions, skills, offers…)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675450" y="2951568"/>
            <a:ext cx="7505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Science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(stuff that’s not present in official records or traditional datasets: subletting apartments, drug use, people’s language &amp; beheavior...)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675450" y="3537604"/>
            <a:ext cx="75057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Stock Analysis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(using data in the web to forecast)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675450" y="3885139"/>
            <a:ext cx="75057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Media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Gathering &amp; Analysis 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675450" y="4232675"/>
            <a:ext cx="55782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Quattrocento Sans"/>
              <a:buChar char="-"/>
            </a:pPr>
            <a:r>
              <a:rPr lang="en" sz="1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Lots of cool personal projects: what websites do you like?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legal?</a:t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 k kieres saber eso jaja saludos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depends on the site, on what you do with the scraped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legal or as illegal as downloading data manually from the internet: there might be copyright issues.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</a:t>
            </a:r>
            <a:r>
              <a:rPr lang="en"/>
              <a:t>ou probably want good legal advice if you have to make money with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Scraping public government web sites &amp; scraping for personal use is generally safe.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websites have a file called “robots.txt” stating whether or not you should scrape them. That does not have legal implications, it’s more an ethical thing.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819150" y="541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The tools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14" y="1918497"/>
            <a:ext cx="1096061" cy="13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600" y="2126551"/>
            <a:ext cx="2216799" cy="8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0825" y="1999527"/>
            <a:ext cx="1264541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>
            <p:ph type="title"/>
          </p:nvPr>
        </p:nvSpPr>
        <p:spPr>
          <a:xfrm>
            <a:off x="592825" y="1496300"/>
            <a:ext cx="25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Beautiful Soup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17"/>
          <p:cNvSpPr txBox="1"/>
          <p:nvPr>
            <p:ph type="title"/>
          </p:nvPr>
        </p:nvSpPr>
        <p:spPr>
          <a:xfrm>
            <a:off x="6064400" y="1496300"/>
            <a:ext cx="25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Selenium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p17"/>
          <p:cNvSpPr txBox="1"/>
          <p:nvPr>
            <p:ph type="title"/>
          </p:nvPr>
        </p:nvSpPr>
        <p:spPr>
          <a:xfrm>
            <a:off x="592825" y="3224975"/>
            <a:ext cx="25368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User friendly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Popular (lots of tutorials, stackoverflow posts…)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Slow 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164700" y="3224975"/>
            <a:ext cx="25368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Versatile (also works for testing)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Can scrape JavaScript content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Difficult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Slow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17"/>
          <p:cNvSpPr txBox="1"/>
          <p:nvPr>
            <p:ph type="title"/>
          </p:nvPr>
        </p:nvSpPr>
        <p:spPr>
          <a:xfrm>
            <a:off x="3378763" y="3224975"/>
            <a:ext cx="25368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Fast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Requires no dependencies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" sz="1400">
                <a:latin typeface="Quattrocento Sans"/>
                <a:ea typeface="Quattrocento Sans"/>
                <a:cs typeface="Quattrocento Sans"/>
                <a:sym typeface="Quattrocento Sans"/>
              </a:rPr>
              <a:t>Not user friendly (set up pains)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651700" y="1493925"/>
            <a:ext cx="2478000" cy="298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819150" y="845600"/>
            <a:ext cx="7505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819150" y="1664375"/>
            <a:ext cx="75057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&lt;html&gt;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&lt;body&gt;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&lt;div&gt;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	&lt;p&gt;Hello class!&lt;/p&gt;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	&lt;p&gt;Wave into the cam if you already know html&lt;/p&gt;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&lt;/div&gt;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&lt;p&gt;Wow you are so knowledgeable&lt;/p&gt;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&lt;/body&gt;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852650" y="1749425"/>
            <a:ext cx="6909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1350325" y="1930100"/>
            <a:ext cx="5880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1751175" y="2139000"/>
            <a:ext cx="5880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249925" y="2353550"/>
            <a:ext cx="3276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3774825" y="2353550"/>
            <a:ext cx="3750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891500" y="2963325"/>
            <a:ext cx="4347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770000" y="2933975"/>
            <a:ext cx="3276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1832100" y="2758950"/>
            <a:ext cx="6210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335300" y="3148525"/>
            <a:ext cx="7623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852650" y="3351775"/>
            <a:ext cx="7623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4762275" y="1460675"/>
            <a:ext cx="2506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these things are HTML tags</a:t>
            </a:r>
            <a:endParaRPr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6749700" y="2523750"/>
            <a:ext cx="3750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249925" y="2571750"/>
            <a:ext cx="327600" cy="18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2280350" y="2075500"/>
            <a:ext cx="12969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can have attributes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819150" y="1990725"/>
            <a:ext cx="75057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b="1" lang="en">
                <a:solidFill>
                  <a:srgbClr val="6AA84F"/>
                </a:solidFill>
              </a:rPr>
              <a:t>div</a:t>
            </a:r>
            <a:r>
              <a:rPr b="1" lang="en"/>
              <a:t> </a:t>
            </a:r>
            <a:r>
              <a:rPr b="1" lang="en">
                <a:solidFill>
                  <a:srgbClr val="FF9900"/>
                </a:solidFill>
              </a:rPr>
              <a:t>id</a:t>
            </a:r>
            <a:r>
              <a:rPr b="1" lang="en"/>
              <a:t>=“</a:t>
            </a:r>
            <a:r>
              <a:rPr b="1" lang="en">
                <a:solidFill>
                  <a:srgbClr val="0000FF"/>
                </a:solidFill>
              </a:rPr>
              <a:t>unique-id</a:t>
            </a:r>
            <a:r>
              <a:rPr b="1" lang="en"/>
              <a:t>” </a:t>
            </a:r>
            <a:r>
              <a:rPr b="1" lang="en">
                <a:solidFill>
                  <a:srgbClr val="FF9900"/>
                </a:solidFill>
              </a:rPr>
              <a:t>class</a:t>
            </a:r>
            <a:r>
              <a:rPr b="1" lang="en"/>
              <a:t>=“</a:t>
            </a:r>
            <a:r>
              <a:rPr b="1" lang="en">
                <a:solidFill>
                  <a:srgbClr val="0000FF"/>
                </a:solidFill>
              </a:rPr>
              <a:t>some-class</a:t>
            </a:r>
            <a:r>
              <a:rPr b="1" lang="en"/>
              <a:t>”&gt;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...div element contents…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</a:t>
            </a:r>
            <a:r>
              <a:rPr b="1" lang="en">
                <a:solidFill>
                  <a:srgbClr val="6AA84F"/>
                </a:solidFill>
              </a:rPr>
              <a:t>div</a:t>
            </a:r>
            <a:r>
              <a:rPr b="1" lang="en"/>
              <a:t>&gt;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b="1" lang="en">
                <a:solidFill>
                  <a:srgbClr val="6AA84F"/>
                </a:solidFill>
              </a:rPr>
              <a:t>a</a:t>
            </a:r>
            <a:r>
              <a:rPr b="1" lang="en"/>
              <a:t> </a:t>
            </a:r>
            <a:r>
              <a:rPr b="1" lang="en">
                <a:solidFill>
                  <a:srgbClr val="FF9900"/>
                </a:solidFill>
              </a:rPr>
              <a:t>href</a:t>
            </a:r>
            <a:r>
              <a:rPr b="1" lang="en"/>
              <a:t>=“</a:t>
            </a:r>
            <a:r>
              <a:rPr b="1" lang="en">
                <a:solidFill>
                  <a:srgbClr val="0000FF"/>
                </a:solidFill>
              </a:rPr>
              <a:t>https://www.reddit.com</a:t>
            </a:r>
            <a:r>
              <a:rPr b="1" lang="en"/>
              <a:t>”&gt;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Don’t click this link if you want to stay productive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&lt;/</a:t>
            </a:r>
            <a:r>
              <a:rPr b="1" lang="en">
                <a:solidFill>
                  <a:srgbClr val="6AA84F"/>
                </a:solidFill>
              </a:rPr>
              <a:t>a</a:t>
            </a:r>
            <a:r>
              <a:rPr b="1" lang="en"/>
              <a:t>&gt;</a:t>
            </a:r>
            <a:endParaRPr b="1"/>
          </a:p>
        </p:txBody>
      </p:sp>
      <p:sp>
        <p:nvSpPr>
          <p:cNvPr id="214" name="Google Shape;214;p19"/>
          <p:cNvSpPr/>
          <p:nvPr/>
        </p:nvSpPr>
        <p:spPr>
          <a:xfrm>
            <a:off x="1223325" y="2075500"/>
            <a:ext cx="10203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1925950" y="1693525"/>
            <a:ext cx="2506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tag has 2 attributes</a:t>
            </a:r>
            <a:endParaRPr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819150" y="3951100"/>
            <a:ext cx="7505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HTML tags reference: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https://www.w3schools.com/TAGS/default.ASP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096325" y="2675225"/>
            <a:ext cx="2339700" cy="2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3436025" y="2490425"/>
            <a:ext cx="2928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href attribute contains a link</a:t>
            </a:r>
            <a:endParaRPr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819150" y="845600"/>
            <a:ext cx="75057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dev tools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Google Chrome, press CTRL + SHIFT + 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BeautifulSoup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819150" y="1495425"/>
            <a:ext cx="75057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import requests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from bs4 import BeautifulSoup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# download the webpage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url = “https://www.the-website-you-wanna-scrape.com”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page = requests.get(url)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# parse the html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soup = BeautifulSoup(page.content, 'html.parser')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# print the formatted html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print(soup.prettify())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