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7" r:id="rId2"/>
    <p:sldId id="438" r:id="rId3"/>
    <p:sldId id="439" r:id="rId4"/>
    <p:sldId id="440" r:id="rId5"/>
    <p:sldId id="441" r:id="rId6"/>
    <p:sldId id="444" r:id="rId7"/>
    <p:sldId id="445" r:id="rId8"/>
    <p:sldId id="446" r:id="rId9"/>
    <p:sldId id="447" r:id="rId10"/>
    <p:sldId id="448" r:id="rId11"/>
    <p:sldId id="449" r:id="rId12"/>
    <p:sldId id="450" r:id="rId13"/>
    <p:sldId id="451" r:id="rId14"/>
    <p:sldId id="452" r:id="rId15"/>
    <p:sldId id="453" r:id="rId16"/>
    <p:sldId id="454" r:id="rId17"/>
    <p:sldId id="45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5018B-B64A-4B10-B383-3EF495CDD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AFCBBE-28A2-4879-A3F5-D3ABEA52A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FFE6C-13AB-46AE-AE59-C0164E3F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A29-2E1A-4EE6-AFB5-CDB7FCB3590F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BCD6A-01AB-4E22-8E72-321E5E416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E5173-A875-4569-BE32-7E0EF49A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B866-3A17-4902-BB5F-28D5D71D0E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07109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A0BF2-667B-4552-BAC1-39583ED0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F79AAD-9A2A-4CF1-97E1-5D6B2799C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5566E-3A06-435B-85B7-E58D0EF8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A29-2E1A-4EE6-AFB5-CDB7FCB3590F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F9B41-670A-4234-AC3E-16C00D4E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5C9E-DB4F-4898-A8F7-A1155671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B866-3A17-4902-BB5F-28D5D71D0E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77963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EC4AD-A2BB-49D7-AD30-0D19DCB5E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73959-8B2F-41B1-AF8C-E6006F7D1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4790-BEBF-462B-9D10-7D047634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A29-2E1A-4EE6-AFB5-CDB7FCB3590F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CDB64-C5B1-4C63-AD4B-0BDBE161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3461D-65EE-45BF-8A48-B5B43D9A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B866-3A17-4902-BB5F-28D5D71D0E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4058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41FC-8778-4B1E-8535-59121F71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941C3-4908-4AA5-A730-B9E5AD67A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72C2D-9255-4986-A0F8-10B42A68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A29-2E1A-4EE6-AFB5-CDB7FCB3590F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5702B-BA58-4234-93FB-66AB5A614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BB555-6744-4619-BA58-BFE0A9F8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B866-3A17-4902-BB5F-28D5D71D0E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1707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4C87C-1795-4472-9775-AA093EF9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0CB26-F37F-46C3-A3FC-AE81BC7C7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86A03-C9E3-4509-B361-BC013A48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A29-2E1A-4EE6-AFB5-CDB7FCB3590F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DEFC-5431-4E35-89F5-60717EC2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18EFF3-DDEC-45B8-BB6D-F47977BEA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B866-3A17-4902-BB5F-28D5D71D0E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562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5BC6-4180-4A27-86BC-A7254535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75816-F214-4369-8AF1-F0DE720BD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725F26-A516-42D7-9327-9640918A6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8BF61-22A5-46A2-B226-5F19EDAB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A29-2E1A-4EE6-AFB5-CDB7FCB3590F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D5677-469B-48F7-8CFC-74F17E24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1FC84-8C30-42B4-8D7D-02C41484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B866-3A17-4902-BB5F-28D5D71D0E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12207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505C-29E3-42A0-AC39-D9A7820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7A1FD-9123-4099-B291-94A76F9BD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22608-D0A4-4BA2-96FB-87A319EFAC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6F24E5-C3DA-4973-AF0F-51D6E5863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1D330-EB34-43A8-BA9B-A02CA1944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7AF8C-1519-413D-85DC-C2EA02FB4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A29-2E1A-4EE6-AFB5-CDB7FCB3590F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80BC76-B787-4968-9EDE-25253D3C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A6EF3D-C256-4347-ADF5-0E7834E1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B866-3A17-4902-BB5F-28D5D71D0E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5241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32F3-69A5-405F-B0FE-951C9C168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4AD577-20A8-4579-A02C-03E385DCB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A29-2E1A-4EE6-AFB5-CDB7FCB3590F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8EED0-5C4C-46AC-8C3B-F3011268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EC60A-FEAB-404B-8EFB-407DA79B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B866-3A17-4902-BB5F-28D5D71D0E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111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0224A-D2A7-4888-8B24-63D510B9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A29-2E1A-4EE6-AFB5-CDB7FCB3590F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4A18F9-BD00-450D-82B1-7291E23D2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748A5-3445-478C-B109-931E5733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B866-3A17-4902-BB5F-28D5D71D0E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403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84EE-DD8B-4797-9BC7-30E0B54A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5C14A-644E-4E87-A372-14E21FBED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4236A4-46E6-4997-93B7-D91F3F04A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F1CA-0C61-45D6-9A84-A551768C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A29-2E1A-4EE6-AFB5-CDB7FCB3590F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DA713-26D6-4FAF-90EE-9A1183505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B18A9-7B95-42DC-8972-DF21C73C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B866-3A17-4902-BB5F-28D5D71D0E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7386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BE07-24FE-4F3F-9245-6A3C688B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652EE0-8875-4833-B436-8C0D1CD89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09F03-BE76-47AB-B4EB-A8AAB8805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70174-44F7-465A-8DB6-C3B41A4C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F0A29-2E1A-4EE6-AFB5-CDB7FCB3590F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84CD6-516E-4F0F-8632-F72A9366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EA221-5B0D-4E8E-9214-BCAA723C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0B866-3A17-4902-BB5F-28D5D71D0E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979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6630EB-CB16-4848-973F-73A2FA77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D08D-C520-4162-B445-98007FD9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75B5D-7631-4287-BD2A-D7AAFB253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F0A29-2E1A-4EE6-AFB5-CDB7FCB3590F}" type="datetimeFigureOut">
              <a:rPr lang="en-ID" smtClean="0"/>
              <a:t>11/04/2022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B6C9-6626-455D-BF2C-DC5E7EE53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A660-7618-4552-8E0C-5F53CF4CB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0B866-3A17-4902-BB5F-28D5D71D0E3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900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25236" y="1371600"/>
            <a:ext cx="10501746" cy="49530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200" b="1" dirty="0"/>
              <a:t>1. </a:t>
            </a:r>
            <a:r>
              <a:rPr lang="en-US" sz="3200" b="1" dirty="0" err="1"/>
              <a:t>Deskripsi</a:t>
            </a:r>
            <a:r>
              <a:rPr lang="en-US" sz="3200" b="1" dirty="0"/>
              <a:t> Enum</a:t>
            </a:r>
            <a:endParaRPr lang="en-US" sz="3200" b="1" i="1" dirty="0"/>
          </a:p>
          <a:p>
            <a:endParaRPr lang="en-US" sz="1000" b="1" i="1" dirty="0"/>
          </a:p>
          <a:p>
            <a:pPr>
              <a:buNone/>
            </a:pPr>
            <a:r>
              <a:rPr lang="en-US" sz="3200" b="1" dirty="0"/>
              <a:t>2. </a:t>
            </a:r>
            <a:r>
              <a:rPr lang="en-US" sz="3200" b="1" dirty="0" err="1"/>
              <a:t>Contoh</a:t>
            </a:r>
            <a:r>
              <a:rPr lang="en-US" sz="3200" b="1" dirty="0"/>
              <a:t> </a:t>
            </a:r>
            <a:r>
              <a:rPr lang="en-US" sz="3200" b="1" dirty="0" err="1"/>
              <a:t>Penggunaan</a:t>
            </a:r>
            <a:r>
              <a:rPr lang="en-US" sz="3200" b="1" dirty="0"/>
              <a:t> Enum</a:t>
            </a:r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r>
              <a:rPr lang="en-US" sz="3200" b="1" dirty="0"/>
              <a:t>3. Generic Class</a:t>
            </a:r>
            <a:endParaRPr lang="en-US" sz="3200" b="1" i="1" dirty="0"/>
          </a:p>
          <a:p>
            <a:endParaRPr lang="en-US" sz="1000" b="1" i="1" dirty="0"/>
          </a:p>
          <a:p>
            <a:pPr>
              <a:buNone/>
            </a:pPr>
            <a:r>
              <a:rPr lang="en-US" sz="3200" b="1" dirty="0"/>
              <a:t>4. </a:t>
            </a:r>
            <a:r>
              <a:rPr lang="en-US" sz="3200" b="1" dirty="0" err="1"/>
              <a:t>Mengimplementasikan</a:t>
            </a:r>
            <a:r>
              <a:rPr lang="en-US" sz="3200" b="1" dirty="0"/>
              <a:t> </a:t>
            </a:r>
            <a:r>
              <a:rPr lang="en-US" sz="3200" b="1" dirty="0" err="1"/>
              <a:t>Komponen-komponen</a:t>
            </a:r>
            <a:r>
              <a:rPr lang="en-US" sz="3200" b="1" dirty="0"/>
              <a:t> Generic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000" b="1" dirty="0"/>
              <a:t>5. Method-method static </a:t>
            </a:r>
            <a:r>
              <a:rPr lang="en-US" sz="3000" b="1" dirty="0" err="1"/>
              <a:t>milik</a:t>
            </a:r>
            <a:r>
              <a:rPr lang="en-US" sz="3000" b="1" dirty="0"/>
              <a:t> class Generic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6. </a:t>
            </a:r>
            <a:r>
              <a:rPr lang="en-US" sz="3200" b="1" dirty="0" err="1"/>
              <a:t>Keterbatasan</a:t>
            </a:r>
            <a:r>
              <a:rPr lang="en-US" sz="3200" b="1" dirty="0"/>
              <a:t> </a:t>
            </a:r>
            <a:r>
              <a:rPr lang="en-US" sz="3200" b="1" dirty="0" err="1"/>
              <a:t>Tipe</a:t>
            </a:r>
            <a:r>
              <a:rPr lang="en-US" sz="3200" b="1" dirty="0"/>
              <a:t> Data Generic </a:t>
            </a:r>
          </a:p>
          <a:p>
            <a:pPr>
              <a:buNone/>
            </a:pPr>
            <a:endParaRPr lang="en-US" sz="1000" b="1" dirty="0"/>
          </a:p>
          <a:p>
            <a:pPr>
              <a:buNone/>
            </a:pPr>
            <a:r>
              <a:rPr lang="en-US" sz="3200" b="1" dirty="0"/>
              <a:t>7. </a:t>
            </a:r>
            <a:r>
              <a:rPr lang="en-US" sz="3200" b="1" dirty="0" err="1"/>
              <a:t>Functor</a:t>
            </a:r>
            <a:r>
              <a:rPr lang="en-US" sz="3200" b="1" dirty="0"/>
              <a:t> (</a:t>
            </a:r>
            <a:r>
              <a:rPr lang="en-US" sz="3200" b="1" dirty="0" err="1"/>
              <a:t>Objek</a:t>
            </a:r>
            <a:r>
              <a:rPr lang="en-US" sz="3200" b="1" dirty="0"/>
              <a:t> </a:t>
            </a:r>
            <a:r>
              <a:rPr lang="en-US" sz="3200" b="1" dirty="0" err="1"/>
              <a:t>Fungsi</a:t>
            </a:r>
            <a:r>
              <a:rPr lang="en-US" sz="3200" b="1" dirty="0"/>
              <a:t>) </a:t>
            </a:r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endParaRPr lang="en-US" sz="3200" b="1" dirty="0"/>
          </a:p>
          <a:p>
            <a:pPr>
              <a:buNone/>
            </a:pPr>
            <a:endParaRPr lang="en-US" sz="32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ENUM, GENERIC, dan FUNCTOR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066801"/>
            <a:ext cx="8839200" cy="49404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dua</a:t>
            </a:r>
            <a:r>
              <a:rPr lang="en-GB" dirty="0"/>
              <a:t> </a:t>
            </a:r>
            <a:r>
              <a:rPr lang="en-GB" dirty="0" err="1"/>
              <a:t>macam</a:t>
            </a:r>
            <a:r>
              <a:rPr lang="en-GB" dirty="0"/>
              <a:t> method yang Generic </a:t>
            </a:r>
            <a:r>
              <a:rPr lang="en-GB" dirty="0" err="1"/>
              <a:t>yaitu</a:t>
            </a:r>
            <a:r>
              <a:rPr lang="en-GB" dirty="0"/>
              <a:t> </a:t>
            </a:r>
          </a:p>
          <a:p>
            <a:pPr>
              <a:buNone/>
            </a:pPr>
            <a:r>
              <a:rPr lang="en-GB" dirty="0"/>
              <a:t>  method Polymorphic </a:t>
            </a:r>
            <a:r>
              <a:rPr lang="en-GB" dirty="0" err="1"/>
              <a:t>dan</a:t>
            </a:r>
            <a:r>
              <a:rPr lang="en-GB" dirty="0"/>
              <a:t> </a:t>
            </a:r>
          </a:p>
          <a:p>
            <a:pPr>
              <a:buNone/>
            </a:pPr>
            <a:r>
              <a:rPr lang="en-GB" dirty="0"/>
              <a:t>  method yang </a:t>
            </a:r>
            <a:r>
              <a:rPr lang="en-GB" dirty="0" err="1"/>
              <a:t>diparameterisasi</a:t>
            </a:r>
            <a:r>
              <a:rPr lang="en-GB" dirty="0"/>
              <a:t> </a:t>
            </a:r>
            <a:r>
              <a:rPr lang="en-GB" dirty="0" err="1"/>
              <a:t>oleh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.</a:t>
            </a:r>
          </a:p>
          <a:p>
            <a:pPr>
              <a:buNone/>
            </a:pPr>
            <a:r>
              <a:rPr lang="en-GB" dirty="0"/>
              <a:t>Contoh1 (format method yang Generic) :</a:t>
            </a:r>
            <a:endParaRPr lang="en-US" dirty="0"/>
          </a:p>
          <a:p>
            <a:pPr>
              <a:buNone/>
            </a:pPr>
            <a:r>
              <a:rPr lang="en-GB" sz="2400" b="1" dirty="0"/>
              <a:t>Import </a:t>
            </a:r>
            <a:r>
              <a:rPr lang="en-GB" sz="2400" b="1" dirty="0" err="1"/>
              <a:t>java.util</a:t>
            </a:r>
            <a:r>
              <a:rPr lang="en-GB" sz="2400" b="1" dirty="0"/>
              <a:t>.*;</a:t>
            </a:r>
            <a:endParaRPr lang="en-US" sz="2400" b="1" dirty="0"/>
          </a:p>
          <a:p>
            <a:pPr>
              <a:buNone/>
            </a:pPr>
            <a:r>
              <a:rPr lang="en-GB" sz="2400" b="1" dirty="0"/>
              <a:t>class Utilities {</a:t>
            </a:r>
            <a:endParaRPr lang="en-US" sz="2400" b="1" dirty="0"/>
          </a:p>
          <a:p>
            <a:pPr>
              <a:buNone/>
            </a:pPr>
            <a:r>
              <a:rPr lang="en-GB" sz="2400" b="1" dirty="0"/>
              <a:t> 	  // T </a:t>
            </a:r>
            <a:r>
              <a:rPr lang="en-GB" sz="2400" b="1" dirty="0" err="1"/>
              <a:t>secara</a:t>
            </a:r>
            <a:r>
              <a:rPr lang="en-GB" sz="2400" b="1" dirty="0"/>
              <a:t> </a:t>
            </a:r>
            <a:r>
              <a:rPr lang="en-GB" sz="2400" b="1" dirty="0" err="1"/>
              <a:t>implisit</a:t>
            </a:r>
            <a:r>
              <a:rPr lang="en-GB" sz="2400" b="1" dirty="0"/>
              <a:t> </a:t>
            </a:r>
            <a:r>
              <a:rPr lang="en-GB" sz="2400" b="1" dirty="0" err="1"/>
              <a:t>merupakan</a:t>
            </a:r>
            <a:r>
              <a:rPr lang="en-GB" sz="2400" b="1" dirty="0"/>
              <a:t> extends </a:t>
            </a:r>
            <a:r>
              <a:rPr lang="en-GB" sz="2400" b="1" dirty="0" err="1"/>
              <a:t>Objek</a:t>
            </a:r>
            <a:endParaRPr lang="en-US" sz="2400" b="1" dirty="0"/>
          </a:p>
          <a:p>
            <a:pPr>
              <a:buNone/>
            </a:pPr>
            <a:r>
              <a:rPr lang="en-GB" sz="2400" b="1" dirty="0"/>
              <a:t> 	  public static &lt;T&gt; </a:t>
            </a:r>
            <a:r>
              <a:rPr lang="en-GB" sz="2400" b="1" dirty="0" err="1"/>
              <a:t>ArrayList</a:t>
            </a:r>
            <a:r>
              <a:rPr lang="en-GB" sz="2400" b="1" dirty="0"/>
              <a:t> &lt;T&gt; make(Integer first) {</a:t>
            </a:r>
            <a:endParaRPr lang="en-US" sz="2400" b="1" dirty="0"/>
          </a:p>
          <a:p>
            <a:pPr>
              <a:buNone/>
            </a:pPr>
            <a:r>
              <a:rPr lang="en-GB" sz="2400" b="1" dirty="0"/>
              <a:t>      	return new </a:t>
            </a:r>
            <a:r>
              <a:rPr lang="en-GB" sz="2400" b="1" dirty="0" err="1"/>
              <a:t>ArrayList</a:t>
            </a:r>
            <a:r>
              <a:rPr lang="en-GB" sz="2400" b="1" dirty="0"/>
              <a:t> &lt;T&gt; (first);</a:t>
            </a:r>
            <a:endParaRPr lang="en-US" sz="2400" b="1" dirty="0"/>
          </a:p>
          <a:p>
            <a:pPr>
              <a:buNone/>
            </a:pPr>
            <a:r>
              <a:rPr lang="en-GB" sz="2400" b="1" dirty="0"/>
              <a:t> 	  }</a:t>
            </a:r>
            <a:endParaRPr lang="en-US" sz="2400" b="1" dirty="0"/>
          </a:p>
          <a:p>
            <a:pPr>
              <a:buNone/>
            </a:pPr>
            <a:r>
              <a:rPr lang="en-GB" sz="2400" dirty="0"/>
              <a:t>}</a:t>
            </a:r>
          </a:p>
          <a:p>
            <a:pPr>
              <a:buNone/>
            </a:pPr>
            <a:r>
              <a:rPr lang="en-GB" sz="2400" dirty="0" err="1"/>
              <a:t>Untuk</a:t>
            </a:r>
            <a:r>
              <a:rPr lang="en-GB" sz="2400" dirty="0"/>
              <a:t> </a:t>
            </a:r>
            <a:r>
              <a:rPr lang="en-GB" sz="2400" dirty="0" err="1"/>
              <a:t>membuat</a:t>
            </a:r>
            <a:r>
              <a:rPr lang="en-GB" sz="2400" dirty="0"/>
              <a:t> </a:t>
            </a:r>
            <a:r>
              <a:rPr lang="en-GB" sz="2400" dirty="0" err="1"/>
              <a:t>sebuah</a:t>
            </a:r>
            <a:r>
              <a:rPr lang="en-GB" sz="2400" dirty="0"/>
              <a:t> instance </a:t>
            </a:r>
            <a:r>
              <a:rPr lang="en-GB" sz="2400" dirty="0" err="1"/>
              <a:t>baru</a:t>
            </a:r>
            <a:r>
              <a:rPr lang="en-GB" sz="2400" dirty="0"/>
              <a:t> </a:t>
            </a:r>
            <a:r>
              <a:rPr lang="en-GB" sz="2400" dirty="0" err="1"/>
              <a:t>dari</a:t>
            </a:r>
            <a:r>
              <a:rPr lang="en-GB" sz="2400" dirty="0"/>
              <a:t> </a:t>
            </a:r>
          </a:p>
          <a:p>
            <a:pPr>
              <a:buNone/>
            </a:pPr>
            <a:r>
              <a:rPr lang="en-GB" sz="2400" b="1" dirty="0" err="1"/>
              <a:t>ArrayList</a:t>
            </a:r>
            <a:r>
              <a:rPr lang="en-GB" sz="2400" b="1" dirty="0"/>
              <a:t> &lt;Integer&gt;</a:t>
            </a:r>
            <a:r>
              <a:rPr lang="en-GB" sz="2400" dirty="0"/>
              <a:t>,  </a:t>
            </a:r>
          </a:p>
          <a:p>
            <a:pPr>
              <a:buNone/>
            </a:pPr>
            <a:r>
              <a:rPr lang="en-GB" sz="2400" dirty="0" err="1"/>
              <a:t>hanya</a:t>
            </a:r>
            <a:r>
              <a:rPr lang="en-GB" sz="2400" dirty="0"/>
              <a:t> </a:t>
            </a:r>
            <a:r>
              <a:rPr lang="en-GB" sz="2400" dirty="0" err="1"/>
              <a:t>diperlukan</a:t>
            </a:r>
            <a:r>
              <a:rPr lang="en-GB" sz="2400" dirty="0"/>
              <a:t> statement : </a:t>
            </a:r>
            <a:r>
              <a:rPr lang="en-GB" sz="2400" b="1" dirty="0" err="1"/>
              <a:t>Utilities.make</a:t>
            </a:r>
            <a:r>
              <a:rPr lang="en-GB" sz="2400" b="1" dirty="0"/>
              <a:t>(Integer(0));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Method-method Static </a:t>
            </a:r>
            <a:r>
              <a:rPr lang="en-US" sz="3000" dirty="0" err="1"/>
              <a:t>bertipe</a:t>
            </a:r>
            <a:r>
              <a:rPr lang="en-US" sz="3000" dirty="0"/>
              <a:t> Generic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143001"/>
            <a:ext cx="8686800" cy="4864291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// </a:t>
            </a:r>
            <a:r>
              <a:rPr lang="en-GB" dirty="0" err="1"/>
              <a:t>Tipe</a:t>
            </a:r>
            <a:r>
              <a:rPr lang="en-GB" dirty="0"/>
              <a:t> generic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return value</a:t>
            </a:r>
          </a:p>
          <a:p>
            <a:r>
              <a:rPr lang="en-GB" dirty="0"/>
              <a:t>public class </a:t>
            </a:r>
            <a:r>
              <a:rPr lang="en-GB" dirty="0" err="1"/>
              <a:t>GenericStaticMethods</a:t>
            </a:r>
            <a:r>
              <a:rPr lang="en-GB" dirty="0"/>
              <a:t> {</a:t>
            </a:r>
            <a:endParaRPr lang="en-US" dirty="0"/>
          </a:p>
          <a:p>
            <a:r>
              <a:rPr lang="en-GB" dirty="0"/>
              <a:t>     public static &lt;</a:t>
            </a:r>
            <a:r>
              <a:rPr lang="en-GB" dirty="0" err="1"/>
              <a:t>AnyType</a:t>
            </a:r>
            <a:r>
              <a:rPr lang="en-GB" dirty="0"/>
              <a:t>&gt;</a:t>
            </a:r>
            <a:endParaRPr lang="en-US" dirty="0"/>
          </a:p>
          <a:p>
            <a:r>
              <a:rPr lang="en-GB" dirty="0"/>
              <a:t>     </a:t>
            </a:r>
            <a:r>
              <a:rPr lang="en-GB" dirty="0" err="1"/>
              <a:t>boolean</a:t>
            </a:r>
            <a:r>
              <a:rPr lang="en-GB" dirty="0"/>
              <a:t> contains(</a:t>
            </a:r>
            <a:r>
              <a:rPr lang="en-GB" dirty="0" err="1"/>
              <a:t>AnyType</a:t>
            </a:r>
            <a:r>
              <a:rPr lang="en-GB" dirty="0"/>
              <a:t> </a:t>
            </a:r>
            <a:r>
              <a:rPr lang="en-GB" dirty="0" err="1"/>
              <a:t>arr</a:t>
            </a:r>
            <a:r>
              <a:rPr lang="en-GB" dirty="0"/>
              <a:t>[], </a:t>
            </a:r>
            <a:r>
              <a:rPr lang="en-GB" dirty="0" err="1"/>
              <a:t>AnyType</a:t>
            </a:r>
            <a:r>
              <a:rPr lang="en-GB" dirty="0"/>
              <a:t> x) {</a:t>
            </a:r>
            <a:endParaRPr lang="en-US" dirty="0"/>
          </a:p>
          <a:p>
            <a:r>
              <a:rPr lang="en-GB" dirty="0"/>
              <a:t>    	   for(</a:t>
            </a:r>
            <a:r>
              <a:rPr lang="en-GB" dirty="0" err="1"/>
              <a:t>AnyType</a:t>
            </a:r>
            <a:r>
              <a:rPr lang="en-GB" dirty="0"/>
              <a:t> </a:t>
            </a:r>
            <a:r>
              <a:rPr lang="en-GB" dirty="0" err="1"/>
              <a:t>val</a:t>
            </a:r>
            <a:r>
              <a:rPr lang="en-GB" dirty="0"/>
              <a:t> : </a:t>
            </a:r>
            <a:r>
              <a:rPr lang="en-GB" dirty="0" err="1"/>
              <a:t>arr</a:t>
            </a:r>
            <a:r>
              <a:rPr lang="en-GB" dirty="0"/>
              <a:t>) {</a:t>
            </a:r>
            <a:endParaRPr lang="en-US" dirty="0"/>
          </a:p>
          <a:p>
            <a:r>
              <a:rPr lang="en-GB" dirty="0"/>
              <a:t>     	       if(</a:t>
            </a:r>
            <a:r>
              <a:rPr lang="en-GB" dirty="0" err="1"/>
              <a:t>x.equals</a:t>
            </a:r>
            <a:r>
              <a:rPr lang="en-GB" dirty="0"/>
              <a:t>(</a:t>
            </a:r>
            <a:r>
              <a:rPr lang="en-GB" dirty="0" err="1"/>
              <a:t>val</a:t>
            </a:r>
            <a:r>
              <a:rPr lang="en-GB" dirty="0"/>
              <a:t>)) {</a:t>
            </a:r>
            <a:endParaRPr lang="en-US" dirty="0"/>
          </a:p>
          <a:p>
            <a:r>
              <a:rPr lang="en-GB" dirty="0"/>
              <a:t>        	          return true;  </a:t>
            </a:r>
            <a:endParaRPr lang="en-US" dirty="0"/>
          </a:p>
          <a:p>
            <a:r>
              <a:rPr lang="en-GB" dirty="0"/>
              <a:t>                } //</a:t>
            </a:r>
            <a:r>
              <a:rPr lang="en-GB" dirty="0" err="1"/>
              <a:t>tutup</a:t>
            </a:r>
            <a:r>
              <a:rPr lang="en-GB" dirty="0"/>
              <a:t> statement if </a:t>
            </a:r>
            <a:endParaRPr lang="en-US" dirty="0"/>
          </a:p>
          <a:p>
            <a:r>
              <a:rPr lang="en-GB" dirty="0"/>
              <a:t>    	    } //</a:t>
            </a:r>
            <a:r>
              <a:rPr lang="en-GB" dirty="0" err="1"/>
              <a:t>tutup</a:t>
            </a:r>
            <a:r>
              <a:rPr lang="en-GB" dirty="0"/>
              <a:t> statement for</a:t>
            </a:r>
            <a:endParaRPr lang="en-US" dirty="0"/>
          </a:p>
          <a:p>
            <a:r>
              <a:rPr lang="en-GB" dirty="0"/>
              <a:t>   	    return false;</a:t>
            </a:r>
            <a:endParaRPr lang="en-US" dirty="0"/>
          </a:p>
          <a:p>
            <a:r>
              <a:rPr lang="en-GB" dirty="0"/>
              <a:t> 	}        </a:t>
            </a:r>
            <a:endParaRPr lang="en-US" dirty="0"/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5820" y="274638"/>
            <a:ext cx="8683580" cy="71596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Method-method Static </a:t>
            </a:r>
            <a:r>
              <a:rPr lang="en-US" sz="3000" dirty="0" err="1"/>
              <a:t>bertipe</a:t>
            </a:r>
            <a:r>
              <a:rPr lang="en-US" sz="3000" dirty="0"/>
              <a:t> Generic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143001"/>
            <a:ext cx="8686800" cy="486429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// </a:t>
            </a:r>
            <a:r>
              <a:rPr lang="en-GB" dirty="0" err="1"/>
              <a:t>Tipe</a:t>
            </a:r>
            <a:r>
              <a:rPr lang="en-GB" dirty="0"/>
              <a:t> generic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parameter</a:t>
            </a:r>
          </a:p>
          <a:p>
            <a:r>
              <a:rPr lang="en-GB" dirty="0"/>
              <a:t>public class </a:t>
            </a:r>
            <a:r>
              <a:rPr lang="en-GB" dirty="0" err="1"/>
              <a:t>TypeErasure</a:t>
            </a:r>
            <a:r>
              <a:rPr lang="en-GB" dirty="0"/>
              <a:t> {</a:t>
            </a:r>
            <a:endParaRPr lang="en-US" dirty="0"/>
          </a:p>
          <a:p>
            <a:r>
              <a:rPr lang="en-GB" dirty="0"/>
              <a:t>   </a:t>
            </a:r>
            <a:r>
              <a:rPr lang="en-GB" sz="2100" dirty="0"/>
              <a:t>public static &lt;</a:t>
            </a:r>
            <a:r>
              <a:rPr lang="en-GB" sz="2100" dirty="0" err="1"/>
              <a:t>AnyType</a:t>
            </a:r>
            <a:r>
              <a:rPr lang="en-GB" sz="2100" dirty="0"/>
              <a:t> extends Comparable &lt;? super </a:t>
            </a:r>
            <a:r>
              <a:rPr lang="en-GB" sz="2100" dirty="0" err="1"/>
              <a:t>AnyType</a:t>
            </a:r>
            <a:r>
              <a:rPr lang="en-GB" sz="2100" dirty="0"/>
              <a:t>&gt;&gt;</a:t>
            </a:r>
            <a:endParaRPr lang="en-US" sz="2100" dirty="0"/>
          </a:p>
          <a:p>
            <a:r>
              <a:rPr lang="en-GB" dirty="0"/>
              <a:t>   </a:t>
            </a:r>
            <a:r>
              <a:rPr lang="en-GB" dirty="0" err="1"/>
              <a:t>AnyType</a:t>
            </a:r>
            <a:r>
              <a:rPr lang="en-GB" dirty="0"/>
              <a:t> </a:t>
            </a:r>
            <a:r>
              <a:rPr lang="en-GB" dirty="0" err="1"/>
              <a:t>findMax</a:t>
            </a:r>
            <a:r>
              <a:rPr lang="en-GB" dirty="0"/>
              <a:t>(</a:t>
            </a:r>
            <a:r>
              <a:rPr lang="en-GB" dirty="0" err="1"/>
              <a:t>AnyType</a:t>
            </a:r>
            <a:r>
              <a:rPr lang="en-GB" dirty="0"/>
              <a:t> a[]) {</a:t>
            </a:r>
            <a:endParaRPr lang="en-US" dirty="0"/>
          </a:p>
          <a:p>
            <a:r>
              <a:rPr lang="en-GB" dirty="0"/>
              <a:t>       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maxIndex</a:t>
            </a:r>
            <a:r>
              <a:rPr lang="en-GB" dirty="0"/>
              <a:t> = 0;</a:t>
            </a:r>
            <a:endParaRPr lang="en-US" dirty="0"/>
          </a:p>
          <a:p>
            <a:r>
              <a:rPr lang="en-GB" dirty="0"/>
              <a:t>       for(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=1; </a:t>
            </a:r>
            <a:r>
              <a:rPr lang="en-GB" dirty="0" err="1"/>
              <a:t>i</a:t>
            </a:r>
            <a:r>
              <a:rPr lang="en-GB" dirty="0"/>
              <a:t> &lt; </a:t>
            </a:r>
            <a:r>
              <a:rPr lang="en-GB" dirty="0" err="1"/>
              <a:t>a.length</a:t>
            </a:r>
            <a:r>
              <a:rPr lang="en-GB" dirty="0"/>
              <a:t>; </a:t>
            </a:r>
            <a:r>
              <a:rPr lang="en-GB" dirty="0" err="1"/>
              <a:t>i</a:t>
            </a:r>
            <a:r>
              <a:rPr lang="en-GB" dirty="0"/>
              <a:t>++) {</a:t>
            </a:r>
            <a:endParaRPr lang="en-US" dirty="0"/>
          </a:p>
          <a:p>
            <a:r>
              <a:rPr lang="en-GB" dirty="0"/>
              <a:t>          if(a[</a:t>
            </a:r>
            <a:r>
              <a:rPr lang="en-GB" dirty="0" err="1"/>
              <a:t>i</a:t>
            </a:r>
            <a:r>
              <a:rPr lang="en-GB" dirty="0"/>
              <a:t>].</a:t>
            </a:r>
            <a:r>
              <a:rPr lang="en-GB" dirty="0" err="1"/>
              <a:t>compareTo</a:t>
            </a:r>
            <a:r>
              <a:rPr lang="en-GB" dirty="0"/>
              <a:t>(a[</a:t>
            </a:r>
            <a:r>
              <a:rPr lang="en-GB" dirty="0" err="1"/>
              <a:t>maxIndex</a:t>
            </a:r>
            <a:r>
              <a:rPr lang="en-GB" dirty="0"/>
              <a:t>])&gt;0) {</a:t>
            </a:r>
            <a:endParaRPr lang="en-US" dirty="0"/>
          </a:p>
          <a:p>
            <a:r>
              <a:rPr lang="en-GB" dirty="0"/>
              <a:t>             </a:t>
            </a:r>
            <a:r>
              <a:rPr lang="en-GB" dirty="0" err="1"/>
              <a:t>maxIndex</a:t>
            </a:r>
            <a:r>
              <a:rPr lang="en-GB" dirty="0"/>
              <a:t>=</a:t>
            </a:r>
            <a:r>
              <a:rPr lang="en-GB" dirty="0" err="1"/>
              <a:t>i</a:t>
            </a:r>
            <a:r>
              <a:rPr lang="en-GB" dirty="0"/>
              <a:t>;  </a:t>
            </a:r>
            <a:endParaRPr lang="en-US" dirty="0"/>
          </a:p>
          <a:p>
            <a:r>
              <a:rPr lang="en-GB" dirty="0"/>
              <a:t>          } </a:t>
            </a:r>
            <a:endParaRPr lang="en-US" dirty="0"/>
          </a:p>
          <a:p>
            <a:r>
              <a:rPr lang="en-GB" dirty="0"/>
              <a:t>       }</a:t>
            </a:r>
            <a:endParaRPr lang="en-US" dirty="0"/>
          </a:p>
          <a:p>
            <a:r>
              <a:rPr lang="en-GB" dirty="0"/>
              <a:t>       return a[</a:t>
            </a:r>
            <a:r>
              <a:rPr lang="en-GB" dirty="0" err="1"/>
              <a:t>maxIndex</a:t>
            </a:r>
            <a:r>
              <a:rPr lang="en-GB" dirty="0"/>
              <a:t>];    </a:t>
            </a:r>
            <a:endParaRPr lang="en-US" dirty="0"/>
          </a:p>
          <a:p>
            <a:r>
              <a:rPr lang="en-GB" dirty="0"/>
              <a:t>   }    </a:t>
            </a:r>
            <a:endParaRPr lang="en-US" dirty="0"/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5820" y="274638"/>
            <a:ext cx="8683580" cy="715962"/>
          </a:xfrm>
        </p:spPr>
        <p:txBody>
          <a:bodyPr>
            <a:normAutofit/>
          </a:bodyPr>
          <a:lstStyle/>
          <a:p>
            <a:pPr algn="ctr"/>
            <a:r>
              <a:rPr lang="en-US" sz="3000" dirty="0"/>
              <a:t>Method-method Static </a:t>
            </a:r>
            <a:r>
              <a:rPr lang="en-US" sz="3000" dirty="0" err="1"/>
              <a:t>bertipe</a:t>
            </a:r>
            <a:r>
              <a:rPr lang="en-US" sz="3000" dirty="0"/>
              <a:t> Generic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143001"/>
            <a:ext cx="8686800" cy="4864291"/>
          </a:xfrm>
        </p:spPr>
        <p:txBody>
          <a:bodyPr>
            <a:normAutofit lnSpcReduction="10000"/>
          </a:bodyPr>
          <a:lstStyle/>
          <a:p>
            <a:pPr marL="624078" indent="-514350">
              <a:buNone/>
            </a:pPr>
            <a:r>
              <a:rPr lang="en-GB" dirty="0"/>
              <a:t>1. </a:t>
            </a:r>
            <a:r>
              <a:rPr lang="en-GB" dirty="0" err="1"/>
              <a:t>Tipe-tipe</a:t>
            </a:r>
            <a:r>
              <a:rPr lang="en-GB" dirty="0"/>
              <a:t> primitive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digunakan</a:t>
            </a:r>
            <a:r>
              <a:rPr lang="en-GB" dirty="0"/>
              <a:t> </a:t>
            </a:r>
            <a:r>
              <a:rPr lang="en-GB" dirty="0" err="1"/>
              <a:t>sebagai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parameter, </a:t>
            </a:r>
            <a:endParaRPr lang="en-US" dirty="0"/>
          </a:p>
          <a:p>
            <a:pPr>
              <a:buNone/>
            </a:pPr>
            <a:r>
              <a:rPr lang="en-GB" dirty="0"/>
              <a:t>    </a:t>
            </a:r>
            <a:r>
              <a:rPr lang="en-GB" dirty="0" err="1"/>
              <a:t>Contoh</a:t>
            </a:r>
            <a:r>
              <a:rPr lang="en-GB" dirty="0"/>
              <a:t>:  </a:t>
            </a:r>
            <a:r>
              <a:rPr lang="en-GB" b="1" dirty="0" err="1"/>
              <a:t>ArrayList</a:t>
            </a:r>
            <a:r>
              <a:rPr lang="en-GB" b="1" dirty="0"/>
              <a:t> &lt;</a:t>
            </a:r>
            <a:r>
              <a:rPr lang="en-GB" b="1" dirty="0" err="1"/>
              <a:t>int</a:t>
            </a:r>
            <a:r>
              <a:rPr lang="en-GB" b="1" dirty="0"/>
              <a:t>&gt;;</a:t>
            </a:r>
            <a:r>
              <a:rPr lang="en-GB" dirty="0"/>
              <a:t>   //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b="1" dirty="0" err="1">
                <a:solidFill>
                  <a:srgbClr val="FF0000"/>
                </a:solidFill>
              </a:rPr>
              <a:t>ilegal</a:t>
            </a:r>
            <a:r>
              <a:rPr lang="en-GB" dirty="0"/>
              <a:t>.</a:t>
            </a:r>
          </a:p>
          <a:p>
            <a:pPr>
              <a:buNone/>
            </a:pPr>
            <a:endParaRPr lang="en-US" sz="1000" dirty="0"/>
          </a:p>
          <a:p>
            <a:pPr lvl="0">
              <a:buNone/>
            </a:pPr>
            <a:r>
              <a:rPr lang="en-GB" dirty="0"/>
              <a:t>2. </a:t>
            </a:r>
            <a:r>
              <a:rPr lang="en-GB" dirty="0" err="1"/>
              <a:t>Instanceof</a:t>
            </a:r>
            <a:r>
              <a:rPr lang="en-GB" dirty="0"/>
              <a:t> Test</a:t>
            </a:r>
            <a:endParaRPr lang="en-US" dirty="0"/>
          </a:p>
          <a:p>
            <a:pPr>
              <a:buNone/>
            </a:pPr>
            <a:r>
              <a:rPr lang="en-GB" dirty="0"/>
              <a:t>    </a:t>
            </a:r>
            <a:r>
              <a:rPr lang="en-GB" dirty="0" err="1"/>
              <a:t>Contoh</a:t>
            </a:r>
            <a:r>
              <a:rPr lang="en-GB" dirty="0"/>
              <a:t>:</a:t>
            </a:r>
            <a:endParaRPr lang="en-US" dirty="0"/>
          </a:p>
          <a:p>
            <a:pPr>
              <a:buNone/>
            </a:pPr>
            <a:r>
              <a:rPr lang="en-GB" sz="2400" dirty="0"/>
              <a:t>     </a:t>
            </a:r>
            <a:r>
              <a:rPr lang="en-GB" sz="2300" b="1" dirty="0" err="1"/>
              <a:t>ArrayList</a:t>
            </a:r>
            <a:r>
              <a:rPr lang="en-GB" sz="2300" b="1" dirty="0"/>
              <a:t> &lt;Integer&gt; list1 = new </a:t>
            </a:r>
            <a:r>
              <a:rPr lang="en-GB" sz="2300" b="1" dirty="0" err="1"/>
              <a:t>ArrayList</a:t>
            </a:r>
            <a:r>
              <a:rPr lang="en-GB" sz="2300" b="1" dirty="0"/>
              <a:t> &lt;Integer&gt; ();</a:t>
            </a:r>
            <a:endParaRPr lang="en-US" sz="2300" b="1" dirty="0"/>
          </a:p>
          <a:p>
            <a:pPr>
              <a:buNone/>
            </a:pPr>
            <a:r>
              <a:rPr lang="en-GB" dirty="0"/>
              <a:t>    </a:t>
            </a:r>
            <a:r>
              <a:rPr lang="en-GB" sz="2400" b="1" dirty="0"/>
              <a:t>list1.add(4);</a:t>
            </a:r>
            <a:endParaRPr lang="en-US" sz="2400" b="1" dirty="0"/>
          </a:p>
          <a:p>
            <a:pPr>
              <a:buNone/>
            </a:pPr>
            <a:r>
              <a:rPr lang="en-GB" sz="2400" b="1" dirty="0"/>
              <a:t>    Object list2 = list1;</a:t>
            </a:r>
            <a:endParaRPr lang="en-US" sz="2400" b="1" dirty="0"/>
          </a:p>
          <a:p>
            <a:pPr>
              <a:buNone/>
            </a:pPr>
            <a:r>
              <a:rPr lang="en-GB" sz="2400" b="1" dirty="0"/>
              <a:t>    </a:t>
            </a:r>
            <a:r>
              <a:rPr lang="en-GB" sz="2400" b="1" dirty="0" err="1"/>
              <a:t>ArrayList</a:t>
            </a:r>
            <a:r>
              <a:rPr lang="en-GB" sz="2400" b="1" dirty="0"/>
              <a:t> &lt;String&gt; list2 = (</a:t>
            </a:r>
            <a:r>
              <a:rPr lang="en-GB" sz="2400" b="1" dirty="0" err="1"/>
              <a:t>ArrayList</a:t>
            </a:r>
            <a:r>
              <a:rPr lang="en-GB" sz="2400" b="1" dirty="0"/>
              <a:t> &lt;String&gt;) list;</a:t>
            </a:r>
            <a:endParaRPr lang="en-US" sz="2400" b="1" dirty="0"/>
          </a:p>
          <a:p>
            <a:pPr>
              <a:buNone/>
            </a:pPr>
            <a:r>
              <a:rPr lang="en-GB" sz="2400" b="1" dirty="0"/>
              <a:t>    String s = list2.get(0); // </a:t>
            </a:r>
            <a:r>
              <a:rPr lang="en-GB" sz="2400" b="1" dirty="0">
                <a:solidFill>
                  <a:srgbClr val="FF0000"/>
                </a:solidFill>
              </a:rPr>
              <a:t>run time error</a:t>
            </a:r>
            <a:endParaRPr lang="en-US" sz="2400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/>
              <a:t>Keterbatasan</a:t>
            </a:r>
            <a:r>
              <a:rPr lang="en-US" sz="3200" dirty="0"/>
              <a:t> </a:t>
            </a:r>
            <a:r>
              <a:rPr lang="en-US" sz="3200" dirty="0" err="1"/>
              <a:t>Tipe</a:t>
            </a:r>
            <a:r>
              <a:rPr lang="en-US" sz="3200" dirty="0"/>
              <a:t> Data Generic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864291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3. Static Contexts</a:t>
            </a:r>
            <a:endParaRPr lang="en-US" dirty="0"/>
          </a:p>
          <a:p>
            <a:pPr>
              <a:buNone/>
            </a:pPr>
            <a:r>
              <a:rPr lang="en-GB" dirty="0"/>
              <a:t>    </a:t>
            </a:r>
            <a:r>
              <a:rPr lang="en-GB" dirty="0" err="1"/>
              <a:t>Dalam</a:t>
            </a:r>
            <a:r>
              <a:rPr lang="en-GB" dirty="0"/>
              <a:t> </a:t>
            </a:r>
            <a:r>
              <a:rPr lang="en-GB" dirty="0" err="1"/>
              <a:t>suatu</a:t>
            </a:r>
            <a:r>
              <a:rPr lang="en-GB" dirty="0"/>
              <a:t> class Generic, method </a:t>
            </a:r>
            <a:r>
              <a:rPr lang="en-GB" dirty="0" err="1"/>
              <a:t>dan</a:t>
            </a:r>
            <a:r>
              <a:rPr lang="en-GB" dirty="0"/>
              <a:t>  </a:t>
            </a:r>
          </a:p>
          <a:p>
            <a:pPr>
              <a:buNone/>
            </a:pPr>
            <a:r>
              <a:rPr lang="en-GB" dirty="0"/>
              <a:t>    attribute yang static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merefer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</a:p>
          <a:p>
            <a:pPr>
              <a:buNone/>
            </a:pPr>
            <a:r>
              <a:rPr lang="en-GB" dirty="0"/>
              <a:t>    </a:t>
            </a:r>
            <a:r>
              <a:rPr lang="en-GB" dirty="0" err="1"/>
              <a:t>variabel-variabel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</a:t>
            </a:r>
            <a:r>
              <a:rPr lang="en-GB" dirty="0" err="1"/>
              <a:t>milik</a:t>
            </a:r>
            <a:r>
              <a:rPr lang="en-GB" dirty="0"/>
              <a:t> class </a:t>
            </a:r>
            <a:r>
              <a:rPr lang="en-GB" dirty="0" err="1"/>
              <a:t>setelah</a:t>
            </a:r>
            <a:endParaRPr lang="en-GB" dirty="0"/>
          </a:p>
          <a:p>
            <a:pPr>
              <a:buNone/>
            </a:pPr>
            <a:r>
              <a:rPr lang="en-GB" dirty="0"/>
              <a:t>    erasure, </a:t>
            </a:r>
            <a:r>
              <a:rPr lang="en-GB" dirty="0" err="1"/>
              <a:t>tidak</a:t>
            </a:r>
            <a:r>
              <a:rPr lang="en-GB" dirty="0"/>
              <a:t> </a:t>
            </a:r>
            <a:r>
              <a:rPr lang="en-GB" dirty="0" err="1"/>
              <a:t>ada</a:t>
            </a:r>
            <a:r>
              <a:rPr lang="en-GB" dirty="0"/>
              <a:t> </a:t>
            </a:r>
            <a:r>
              <a:rPr lang="en-GB" dirty="0" err="1"/>
              <a:t>variabel-variabel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.</a:t>
            </a:r>
          </a:p>
          <a:p>
            <a:pPr>
              <a:buNone/>
            </a:pPr>
            <a:endParaRPr lang="en-GB" sz="1000" dirty="0"/>
          </a:p>
          <a:p>
            <a:pPr>
              <a:buNone/>
            </a:pPr>
            <a:r>
              <a:rPr lang="en-GB" dirty="0"/>
              <a:t>4. </a:t>
            </a:r>
            <a:r>
              <a:rPr lang="en-GB" dirty="0" err="1"/>
              <a:t>Instansiasi</a:t>
            </a:r>
            <a:r>
              <a:rPr lang="en-GB" dirty="0"/>
              <a:t> </a:t>
            </a:r>
            <a:r>
              <a:rPr lang="en-GB" dirty="0" err="1"/>
              <a:t>Tipe-Tipe</a:t>
            </a:r>
            <a:r>
              <a:rPr lang="en-GB" dirty="0"/>
              <a:t> Generic</a:t>
            </a:r>
            <a:endParaRPr lang="en-US" dirty="0"/>
          </a:p>
          <a:p>
            <a:pPr>
              <a:buNone/>
            </a:pPr>
            <a:r>
              <a:rPr lang="en-GB" b="1" dirty="0"/>
              <a:t>    </a:t>
            </a:r>
            <a:r>
              <a:rPr lang="en-GB" sz="2500" b="1" dirty="0" err="1"/>
              <a:t>Tipe</a:t>
            </a:r>
            <a:r>
              <a:rPr lang="en-GB" sz="2500" b="1" dirty="0"/>
              <a:t> generic </a:t>
            </a:r>
            <a:r>
              <a:rPr lang="en-GB" sz="2500" b="1" dirty="0" err="1"/>
              <a:t>adalah</a:t>
            </a:r>
            <a:r>
              <a:rPr lang="en-GB" sz="2500" b="1" dirty="0"/>
              <a:t> </a:t>
            </a:r>
            <a:r>
              <a:rPr lang="en-GB" sz="2500" b="1" dirty="0" err="1"/>
              <a:t>ilegal</a:t>
            </a:r>
            <a:r>
              <a:rPr lang="en-GB" sz="2500" b="1" dirty="0"/>
              <a:t> </a:t>
            </a:r>
            <a:r>
              <a:rPr lang="en-GB" sz="2500" b="1" dirty="0" err="1"/>
              <a:t>untuk</a:t>
            </a:r>
            <a:r>
              <a:rPr lang="en-GB" sz="2500" b="1" dirty="0"/>
              <a:t> </a:t>
            </a:r>
            <a:r>
              <a:rPr lang="en-GB" sz="2500" b="1" dirty="0" err="1"/>
              <a:t>diinstansiasi</a:t>
            </a:r>
            <a:r>
              <a:rPr lang="en-GB" sz="2500" b="1" dirty="0"/>
              <a:t>.</a:t>
            </a:r>
            <a:endParaRPr lang="en-US" sz="2500" b="1" dirty="0"/>
          </a:p>
          <a:p>
            <a:pPr>
              <a:buNone/>
            </a:pPr>
            <a:r>
              <a:rPr lang="en-GB" dirty="0"/>
              <a:t>     </a:t>
            </a:r>
            <a:r>
              <a:rPr lang="en-GB" dirty="0" err="1"/>
              <a:t>Jika</a:t>
            </a:r>
            <a:r>
              <a:rPr lang="en-GB" dirty="0"/>
              <a:t> T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, </a:t>
            </a:r>
            <a:r>
              <a:rPr lang="en-GB" dirty="0" err="1"/>
              <a:t>maka</a:t>
            </a:r>
            <a:r>
              <a:rPr lang="en-GB" dirty="0"/>
              <a:t> :</a:t>
            </a:r>
            <a:endParaRPr lang="en-US" dirty="0"/>
          </a:p>
          <a:p>
            <a:pPr>
              <a:buNone/>
            </a:pPr>
            <a:r>
              <a:rPr lang="en-GB" dirty="0"/>
              <a:t>     </a:t>
            </a:r>
            <a:r>
              <a:rPr lang="en-GB" b="1" dirty="0"/>
              <a:t>T </a:t>
            </a:r>
            <a:r>
              <a:rPr lang="en-GB" b="1" dirty="0" err="1"/>
              <a:t>obj</a:t>
            </a:r>
            <a:r>
              <a:rPr lang="en-GB" b="1" dirty="0"/>
              <a:t> = new T();</a:t>
            </a:r>
            <a:r>
              <a:rPr lang="en-GB" dirty="0"/>
              <a:t>   //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b="1" dirty="0" err="1">
                <a:solidFill>
                  <a:srgbClr val="FF0000"/>
                </a:solidFill>
              </a:rPr>
              <a:t>ilegal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/>
              <a:t>Keterbatasan</a:t>
            </a:r>
            <a:r>
              <a:rPr lang="en-US" sz="3000" dirty="0"/>
              <a:t> </a:t>
            </a:r>
            <a:r>
              <a:rPr lang="en-US" sz="3000" dirty="0" err="1"/>
              <a:t>Tipe</a:t>
            </a:r>
            <a:r>
              <a:rPr lang="en-US" sz="3000" dirty="0"/>
              <a:t> Data Generic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143001"/>
            <a:ext cx="8839200" cy="486429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GB" sz="2600" dirty="0"/>
              <a:t>5. </a:t>
            </a:r>
            <a:r>
              <a:rPr lang="en-GB" sz="2600" dirty="0" err="1"/>
              <a:t>Membuat</a:t>
            </a:r>
            <a:r>
              <a:rPr lang="en-GB" sz="2600" dirty="0"/>
              <a:t> array yang </a:t>
            </a:r>
            <a:r>
              <a:rPr lang="en-GB" sz="2600" dirty="0" err="1"/>
              <a:t>bertipe</a:t>
            </a:r>
            <a:r>
              <a:rPr lang="en-GB" sz="2600" dirty="0"/>
              <a:t> generic (array of </a:t>
            </a:r>
            <a:r>
              <a:rPr lang="en-GB" sz="2600" dirty="0" err="1"/>
              <a:t>genric</a:t>
            </a:r>
            <a:r>
              <a:rPr lang="en-GB" sz="2600" dirty="0"/>
              <a:t> type) </a:t>
            </a:r>
          </a:p>
          <a:p>
            <a:pPr>
              <a:buNone/>
            </a:pPr>
            <a:r>
              <a:rPr lang="en-GB" sz="2600" dirty="0"/>
              <a:t>    </a:t>
            </a:r>
            <a:r>
              <a:rPr lang="en-GB" sz="2600" dirty="0" err="1"/>
              <a:t>adalah</a:t>
            </a:r>
            <a:r>
              <a:rPr lang="en-GB" sz="2600" dirty="0"/>
              <a:t> </a:t>
            </a:r>
            <a:r>
              <a:rPr lang="en-GB" sz="2600" b="1" dirty="0" err="1">
                <a:solidFill>
                  <a:srgbClr val="FF0000"/>
                </a:solidFill>
              </a:rPr>
              <a:t>ilegal</a:t>
            </a:r>
            <a:r>
              <a:rPr lang="en-GB" sz="2600" dirty="0"/>
              <a:t>. </a:t>
            </a:r>
            <a:endParaRPr lang="en-US" sz="2600" dirty="0"/>
          </a:p>
          <a:p>
            <a:pPr>
              <a:buNone/>
            </a:pPr>
            <a:r>
              <a:rPr lang="en-GB" dirty="0"/>
              <a:t>    </a:t>
            </a:r>
            <a:r>
              <a:rPr lang="en-GB" dirty="0" err="1"/>
              <a:t>Jika</a:t>
            </a:r>
            <a:r>
              <a:rPr lang="en-GB" dirty="0"/>
              <a:t> T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variabel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, </a:t>
            </a:r>
            <a:r>
              <a:rPr lang="en-GB" dirty="0" err="1"/>
              <a:t>maka</a:t>
            </a:r>
            <a:r>
              <a:rPr lang="en-GB" dirty="0"/>
              <a:t> :</a:t>
            </a:r>
            <a:endParaRPr lang="en-US" dirty="0"/>
          </a:p>
          <a:p>
            <a:pPr>
              <a:buNone/>
            </a:pPr>
            <a:r>
              <a:rPr lang="en-GB" dirty="0"/>
              <a:t> 	        </a:t>
            </a:r>
            <a:r>
              <a:rPr lang="en-GB" b="1" dirty="0"/>
              <a:t>T </a:t>
            </a:r>
            <a:r>
              <a:rPr lang="en-GB" b="1" dirty="0" err="1"/>
              <a:t>arr</a:t>
            </a:r>
            <a:r>
              <a:rPr lang="en-GB" b="1" dirty="0"/>
              <a:t>[] = new T[10]</a:t>
            </a:r>
            <a:r>
              <a:rPr lang="en-GB" dirty="0"/>
              <a:t>  //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b="1" dirty="0" err="1">
                <a:solidFill>
                  <a:srgbClr val="FF0000"/>
                </a:solidFill>
              </a:rPr>
              <a:t>ilegal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GB" sz="1200" dirty="0"/>
              <a:t> </a:t>
            </a:r>
            <a:endParaRPr lang="en-US" sz="1200" dirty="0"/>
          </a:p>
          <a:p>
            <a:pPr>
              <a:buNone/>
            </a:pPr>
            <a:r>
              <a:rPr lang="en-GB" dirty="0"/>
              <a:t>6. Array of parameterized types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b="1" dirty="0" err="1">
                <a:solidFill>
                  <a:srgbClr val="FF0000"/>
                </a:solidFill>
              </a:rPr>
              <a:t>ilegal</a:t>
            </a:r>
            <a:r>
              <a:rPr lang="en-GB" dirty="0"/>
              <a:t>.</a:t>
            </a:r>
            <a:endParaRPr lang="en-US" dirty="0"/>
          </a:p>
          <a:p>
            <a:pPr>
              <a:buNone/>
            </a:pPr>
            <a:r>
              <a:rPr lang="en-GB" dirty="0"/>
              <a:t>    </a:t>
            </a:r>
            <a:r>
              <a:rPr lang="en-GB" dirty="0" err="1"/>
              <a:t>Contoh</a:t>
            </a:r>
            <a:r>
              <a:rPr lang="en-GB" dirty="0"/>
              <a:t> :</a:t>
            </a:r>
            <a:endParaRPr lang="en-US" dirty="0"/>
          </a:p>
          <a:p>
            <a:pPr>
              <a:buNone/>
            </a:pPr>
            <a:r>
              <a:rPr lang="en-GB" dirty="0"/>
              <a:t>    </a:t>
            </a:r>
            <a:r>
              <a:rPr lang="en-GB" b="1" dirty="0" err="1"/>
              <a:t>ArrayList</a:t>
            </a:r>
            <a:r>
              <a:rPr lang="en-GB" b="1" dirty="0"/>
              <a:t> &lt;String&gt; arr1[] = new </a:t>
            </a:r>
            <a:r>
              <a:rPr lang="en-GB" b="1" dirty="0" err="1"/>
              <a:t>ArrayList</a:t>
            </a:r>
            <a:r>
              <a:rPr lang="en-GB" b="1" dirty="0"/>
              <a:t> &lt;String&gt; [10];</a:t>
            </a:r>
            <a:r>
              <a:rPr lang="en-GB" dirty="0"/>
              <a:t> </a:t>
            </a:r>
            <a:endParaRPr lang="en-US" dirty="0"/>
          </a:p>
          <a:p>
            <a:pPr>
              <a:buNone/>
            </a:pPr>
            <a:r>
              <a:rPr lang="en-GB" dirty="0"/>
              <a:t>    </a:t>
            </a:r>
            <a:r>
              <a:rPr lang="en-GB" b="1" dirty="0" err="1"/>
              <a:t>ArrayList</a:t>
            </a:r>
            <a:r>
              <a:rPr lang="en-GB" b="1" dirty="0"/>
              <a:t> &lt;Double&gt; </a:t>
            </a:r>
            <a:r>
              <a:rPr lang="en-GB" b="1" dirty="0" err="1"/>
              <a:t>lst</a:t>
            </a:r>
            <a:r>
              <a:rPr lang="en-GB" b="1" dirty="0"/>
              <a:t> = new </a:t>
            </a:r>
            <a:r>
              <a:rPr lang="en-GB" b="1" dirty="0" err="1"/>
              <a:t>ArrayList</a:t>
            </a:r>
            <a:r>
              <a:rPr lang="en-GB" b="1" dirty="0"/>
              <a:t> &lt;Double&gt; ();</a:t>
            </a:r>
            <a:endParaRPr lang="en-US" b="1" dirty="0"/>
          </a:p>
          <a:p>
            <a:pPr>
              <a:buNone/>
            </a:pPr>
            <a:r>
              <a:rPr lang="en-GB" b="1" dirty="0"/>
              <a:t>    </a:t>
            </a:r>
            <a:r>
              <a:rPr lang="en-GB" b="1" dirty="0" err="1"/>
              <a:t>lst.add</a:t>
            </a:r>
            <a:r>
              <a:rPr lang="en-GB" b="1" dirty="0"/>
              <a:t>(4.5);</a:t>
            </a:r>
            <a:endParaRPr lang="en-US" b="1" dirty="0"/>
          </a:p>
          <a:p>
            <a:pPr>
              <a:buNone/>
            </a:pPr>
            <a:r>
              <a:rPr lang="en-GB" b="1" dirty="0"/>
              <a:t>    Object arr2[] = arr1;</a:t>
            </a:r>
            <a:endParaRPr lang="en-US" b="1" dirty="0"/>
          </a:p>
          <a:p>
            <a:pPr>
              <a:buNone/>
            </a:pPr>
            <a:r>
              <a:rPr lang="en-GB" b="1" dirty="0"/>
              <a:t>    Arr2[] = </a:t>
            </a:r>
            <a:r>
              <a:rPr lang="en-GB" b="1" dirty="0" err="1"/>
              <a:t>lst</a:t>
            </a:r>
            <a:r>
              <a:rPr lang="en-GB" b="1" dirty="0"/>
              <a:t>;</a:t>
            </a:r>
            <a:r>
              <a:rPr lang="en-GB" dirty="0"/>
              <a:t> // </a:t>
            </a:r>
            <a:r>
              <a:rPr lang="en-GB" b="1" dirty="0" err="1">
                <a:solidFill>
                  <a:srgbClr val="FF0000"/>
                </a:solidFill>
              </a:rPr>
              <a:t>ClassCastException</a:t>
            </a:r>
            <a:r>
              <a:rPr lang="en-GB" b="1" dirty="0">
                <a:solidFill>
                  <a:srgbClr val="FF0000"/>
                </a:solidFill>
              </a:rPr>
              <a:t> (run time error)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GB" dirty="0"/>
              <a:t>    </a:t>
            </a:r>
            <a:r>
              <a:rPr lang="en-GB" b="1" dirty="0"/>
              <a:t>String s = arr1[0].get(0);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/>
              <a:t>Keterbatasan</a:t>
            </a:r>
            <a:r>
              <a:rPr lang="en-US" sz="3000" dirty="0"/>
              <a:t> </a:t>
            </a:r>
            <a:r>
              <a:rPr lang="en-US" sz="3000" dirty="0" err="1"/>
              <a:t>Tipe</a:t>
            </a:r>
            <a:r>
              <a:rPr lang="en-US" sz="3000" dirty="0"/>
              <a:t> Data Generic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219201"/>
            <a:ext cx="8991600" cy="4864291"/>
          </a:xfrm>
        </p:spPr>
        <p:txBody>
          <a:bodyPr>
            <a:normAutofit fontScale="70000" lnSpcReduction="20000"/>
          </a:bodyPr>
          <a:lstStyle/>
          <a:p>
            <a:r>
              <a:rPr lang="en-GB" dirty="0" err="1"/>
              <a:t>Keterbatasan</a:t>
            </a:r>
            <a:r>
              <a:rPr lang="en-GB" dirty="0"/>
              <a:t> </a:t>
            </a:r>
            <a:r>
              <a:rPr lang="en-GB" dirty="0" err="1"/>
              <a:t>instansiasi</a:t>
            </a:r>
            <a:r>
              <a:rPr lang="en-GB" dirty="0"/>
              <a:t> </a:t>
            </a:r>
            <a:r>
              <a:rPr lang="en-GB" dirty="0" err="1"/>
              <a:t>tipe-tipe</a:t>
            </a:r>
            <a:r>
              <a:rPr lang="en-GB" dirty="0"/>
              <a:t> Generic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diatasi</a:t>
            </a:r>
            <a:r>
              <a:rPr lang="en-GB" dirty="0"/>
              <a:t> </a:t>
            </a:r>
            <a:r>
              <a:rPr lang="en-GB" dirty="0" err="1"/>
              <a:t>dengan</a:t>
            </a:r>
            <a:r>
              <a:rPr lang="en-GB" dirty="0"/>
              <a:t> </a:t>
            </a:r>
            <a:r>
              <a:rPr lang="en-GB" dirty="0" err="1"/>
              <a:t>menggunakan</a:t>
            </a:r>
            <a:r>
              <a:rPr lang="en-GB" dirty="0"/>
              <a:t> keyword </a:t>
            </a:r>
            <a:r>
              <a:rPr lang="en-GB" i="1" dirty="0"/>
              <a:t>extends</a:t>
            </a:r>
            <a:r>
              <a:rPr lang="en-GB" dirty="0"/>
              <a:t> </a:t>
            </a:r>
            <a:r>
              <a:rPr lang="en-GB" dirty="0" err="1"/>
              <a:t>pada</a:t>
            </a:r>
            <a:r>
              <a:rPr lang="en-GB" dirty="0"/>
              <a:t> </a:t>
            </a:r>
            <a:r>
              <a:rPr lang="en-GB" dirty="0" err="1"/>
              <a:t>tipe</a:t>
            </a:r>
            <a:r>
              <a:rPr lang="en-GB" dirty="0"/>
              <a:t> parameter :</a:t>
            </a:r>
          </a:p>
          <a:p>
            <a:r>
              <a:rPr lang="en-GB" b="1" dirty="0"/>
              <a:t>class </a:t>
            </a:r>
            <a:r>
              <a:rPr lang="en-GB" b="1" i="1" dirty="0" err="1"/>
              <a:t>ClassName</a:t>
            </a:r>
            <a:r>
              <a:rPr lang="en-GB" b="1" dirty="0"/>
              <a:t> &lt;</a:t>
            </a:r>
            <a:r>
              <a:rPr lang="en-GB" b="1" dirty="0" err="1"/>
              <a:t>namaParameter</a:t>
            </a:r>
            <a:r>
              <a:rPr lang="en-GB" b="1" dirty="0"/>
              <a:t> extends </a:t>
            </a:r>
            <a:r>
              <a:rPr lang="en-GB" b="1" dirty="0" err="1"/>
              <a:t>SuperClass</a:t>
            </a:r>
            <a:r>
              <a:rPr lang="en-GB" b="1" dirty="0"/>
              <a:t>&gt;</a:t>
            </a:r>
            <a:endParaRPr lang="en-US" b="1" dirty="0"/>
          </a:p>
          <a:p>
            <a:r>
              <a:rPr lang="en-GB" dirty="0" err="1"/>
              <a:t>Contoh</a:t>
            </a:r>
            <a:r>
              <a:rPr lang="en-GB" dirty="0"/>
              <a:t> : class </a:t>
            </a:r>
            <a:r>
              <a:rPr lang="en-GB" dirty="0" err="1"/>
              <a:t>ScrollPane</a:t>
            </a:r>
            <a:r>
              <a:rPr lang="en-GB" dirty="0"/>
              <a:t> generic</a:t>
            </a:r>
            <a:endParaRPr lang="en-US" dirty="0"/>
          </a:p>
          <a:p>
            <a:r>
              <a:rPr lang="en-GB" b="1" dirty="0"/>
              <a:t>class </a:t>
            </a:r>
            <a:r>
              <a:rPr lang="en-GB" b="1" dirty="0" err="1"/>
              <a:t>ScrollPane</a:t>
            </a:r>
            <a:r>
              <a:rPr lang="en-GB" b="1" dirty="0"/>
              <a:t> &lt;</a:t>
            </a:r>
            <a:r>
              <a:rPr lang="en-GB" b="1" dirty="0" err="1"/>
              <a:t>MyPane</a:t>
            </a:r>
            <a:r>
              <a:rPr lang="en-GB" b="1" dirty="0"/>
              <a:t> extends Container&gt; {</a:t>
            </a:r>
            <a:endParaRPr lang="en-US" b="1" dirty="0"/>
          </a:p>
          <a:p>
            <a:r>
              <a:rPr lang="en-GB" b="1" dirty="0"/>
              <a:t>      ...</a:t>
            </a:r>
            <a:endParaRPr lang="en-US" b="1" dirty="0"/>
          </a:p>
          <a:p>
            <a:r>
              <a:rPr lang="en-GB" b="1" dirty="0"/>
              <a:t>}</a:t>
            </a:r>
          </a:p>
          <a:p>
            <a:endParaRPr lang="en-US" sz="1300" b="1" dirty="0"/>
          </a:p>
          <a:p>
            <a:r>
              <a:rPr lang="en-GB" b="1" dirty="0"/>
              <a:t>class </a:t>
            </a:r>
            <a:r>
              <a:rPr lang="en-GB" b="1" dirty="0" err="1"/>
              <a:t>TestScrollPane</a:t>
            </a:r>
            <a:r>
              <a:rPr lang="en-GB" b="1" dirty="0"/>
              <a:t> {</a:t>
            </a:r>
            <a:endParaRPr lang="en-US" b="1" dirty="0"/>
          </a:p>
          <a:p>
            <a:r>
              <a:rPr lang="en-GB" b="1" dirty="0"/>
              <a:t>    public static void main(String </a:t>
            </a:r>
            <a:r>
              <a:rPr lang="en-GB" b="1" dirty="0" err="1"/>
              <a:t>args</a:t>
            </a:r>
            <a:r>
              <a:rPr lang="en-GB" b="1" dirty="0"/>
              <a:t>[]) {</a:t>
            </a:r>
            <a:endParaRPr lang="en-US" b="1" dirty="0"/>
          </a:p>
          <a:p>
            <a:r>
              <a:rPr lang="en-GB" b="1" dirty="0"/>
              <a:t> 	</a:t>
            </a:r>
            <a:r>
              <a:rPr lang="en-GB" sz="2600" b="1" dirty="0" err="1"/>
              <a:t>ScrollPane</a:t>
            </a:r>
            <a:r>
              <a:rPr lang="en-GB" sz="2600" b="1" dirty="0"/>
              <a:t> &lt;Panel&gt; scrollPane1 = new </a:t>
            </a:r>
            <a:r>
              <a:rPr lang="en-GB" sz="2600" b="1" dirty="0" err="1"/>
              <a:t>ScrollPane</a:t>
            </a:r>
            <a:r>
              <a:rPr lang="en-GB" sz="2600" b="1" dirty="0"/>
              <a:t> &lt;Panel&gt;();</a:t>
            </a:r>
            <a:endParaRPr lang="en-US" sz="2600" b="1" dirty="0"/>
          </a:p>
          <a:p>
            <a:r>
              <a:rPr lang="en-GB" b="1" dirty="0"/>
              <a:t> 	</a:t>
            </a:r>
            <a:r>
              <a:rPr lang="en-GB" dirty="0"/>
              <a:t>// statement </a:t>
            </a:r>
            <a:r>
              <a:rPr lang="en-GB" dirty="0" err="1"/>
              <a:t>berikut</a:t>
            </a:r>
            <a:r>
              <a:rPr lang="en-GB" dirty="0"/>
              <a:t> </a:t>
            </a:r>
            <a:r>
              <a:rPr lang="en-GB" dirty="0" err="1"/>
              <a:t>ini</a:t>
            </a:r>
            <a:r>
              <a:rPr lang="en-GB" b="1" dirty="0"/>
              <a:t> </a:t>
            </a:r>
            <a:r>
              <a:rPr lang="en-GB" b="1" dirty="0">
                <a:solidFill>
                  <a:srgbClr val="FF0000"/>
                </a:solidFill>
              </a:rPr>
              <a:t>illegal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GB" b="1" dirty="0"/>
              <a:t>       </a:t>
            </a:r>
            <a:r>
              <a:rPr lang="en-GB" sz="2600" b="1" dirty="0" err="1"/>
              <a:t>ScrollPane</a:t>
            </a:r>
            <a:r>
              <a:rPr lang="en-GB" sz="2600" b="1" dirty="0"/>
              <a:t> &lt;Button&gt; scrollPane2 = new </a:t>
            </a:r>
            <a:r>
              <a:rPr lang="en-GB" sz="2600" b="1" dirty="0" err="1"/>
              <a:t>ScrollPane</a:t>
            </a:r>
            <a:r>
              <a:rPr lang="en-GB" sz="2600" b="1" dirty="0"/>
              <a:t> &lt;Button&gt;();</a:t>
            </a:r>
            <a:endParaRPr lang="en-US" sz="2600" b="1" dirty="0"/>
          </a:p>
          <a:p>
            <a:r>
              <a:rPr lang="en-GB" b="1" dirty="0"/>
              <a:t>    }</a:t>
            </a:r>
            <a:endParaRPr lang="en-US" b="1" dirty="0"/>
          </a:p>
          <a:p>
            <a:r>
              <a:rPr lang="en-GB" dirty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152400"/>
            <a:ext cx="88392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err="1"/>
              <a:t>Mengatasi</a:t>
            </a:r>
            <a:r>
              <a:rPr lang="en-US" sz="2800" dirty="0"/>
              <a:t> </a:t>
            </a:r>
            <a:r>
              <a:rPr lang="en-US" sz="2800" dirty="0" err="1"/>
              <a:t>Keterbatasan</a:t>
            </a:r>
            <a:r>
              <a:rPr lang="en-US" sz="2800" dirty="0"/>
              <a:t> </a:t>
            </a:r>
            <a:r>
              <a:rPr lang="en-US" sz="2800" dirty="0" err="1"/>
              <a:t>Instansiasi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Tipe</a:t>
            </a:r>
            <a:r>
              <a:rPr lang="en-US" sz="2800" dirty="0"/>
              <a:t> Data Generic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1143001"/>
            <a:ext cx="8686800" cy="486429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diembed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melewatkan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dalamnya</a:t>
            </a:r>
            <a:r>
              <a:rPr lang="en-US" dirty="0"/>
              <a:t>,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b="1" dirty="0" err="1"/>
              <a:t>objek</a:t>
            </a:r>
            <a:r>
              <a:rPr lang="en-US" b="1" dirty="0"/>
              <a:t> </a:t>
            </a:r>
            <a:r>
              <a:rPr lang="en-US" b="1" dirty="0" err="1"/>
              <a:t>fungsi</a:t>
            </a:r>
            <a:r>
              <a:rPr lang="en-US" b="1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b="1" dirty="0" err="1"/>
              <a:t>functor</a:t>
            </a:r>
            <a:r>
              <a:rPr lang="en-US" dirty="0"/>
              <a:t>.</a:t>
            </a:r>
          </a:p>
          <a:p>
            <a:endParaRPr lang="en-US" sz="1100" dirty="0"/>
          </a:p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program yang </a:t>
            </a:r>
            <a:r>
              <a:rPr lang="en-US" dirty="0" err="1"/>
              <a:t>mengimplementasikan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Array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berkembang</a:t>
            </a:r>
            <a:r>
              <a:rPr lang="en-US" dirty="0"/>
              <a:t>, insert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Array.</a:t>
            </a:r>
          </a:p>
          <a:p>
            <a:r>
              <a:rPr lang="en-US" b="1" dirty="0"/>
              <a:t>GenericSimpleArrayList.java</a:t>
            </a:r>
          </a:p>
          <a:p>
            <a:r>
              <a:rPr lang="en-US" b="1" dirty="0"/>
              <a:t>SimpleRectangle.java</a:t>
            </a:r>
          </a:p>
          <a:p>
            <a:r>
              <a:rPr lang="en-US" b="1" dirty="0"/>
              <a:t>Comparator.java</a:t>
            </a:r>
          </a:p>
          <a:p>
            <a:r>
              <a:rPr lang="en-US" b="1" dirty="0"/>
              <a:t>OrderRectByWidth.java</a:t>
            </a:r>
          </a:p>
          <a:p>
            <a:r>
              <a:rPr lang="en-US" b="1" dirty="0"/>
              <a:t>CompareTest.java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/>
              <a:t>Functor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20214" y="1066801"/>
            <a:ext cx="8619186" cy="4940491"/>
          </a:xfrm>
        </p:spPr>
        <p:txBody>
          <a:bodyPr>
            <a:normAutofit/>
          </a:bodyPr>
          <a:lstStyle/>
          <a:p>
            <a:r>
              <a:rPr lang="en-US" dirty="0"/>
              <a:t>Enum </a:t>
            </a:r>
            <a:r>
              <a:rPr lang="en-US" dirty="0" err="1"/>
              <a:t>adalah</a:t>
            </a:r>
            <a:r>
              <a:rPr lang="en-US" dirty="0"/>
              <a:t> class </a:t>
            </a:r>
            <a:r>
              <a:rPr lang="en-US" dirty="0" err="1"/>
              <a:t>khusus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attribute dan method()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mengimplementasikan</a:t>
            </a:r>
            <a:r>
              <a:rPr lang="en-US" dirty="0"/>
              <a:t> Interface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konstanta</a:t>
            </a:r>
            <a:r>
              <a:rPr lang="en-US" dirty="0"/>
              <a:t> yang </a:t>
            </a:r>
            <a:r>
              <a:rPr lang="en-US" dirty="0" err="1"/>
              <a:t>sejenis</a:t>
            </a:r>
            <a:r>
              <a:rPr lang="en-US" dirty="0"/>
              <a:t>.</a:t>
            </a:r>
          </a:p>
          <a:p>
            <a:endParaRPr lang="en-US" sz="1100" dirty="0"/>
          </a:p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perintah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mendaftarkan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terbatas</a:t>
            </a:r>
            <a:r>
              <a:rPr lang="en-US" dirty="0"/>
              <a:t>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membungkus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. </a:t>
            </a:r>
          </a:p>
          <a:p>
            <a:endParaRPr lang="en-US" sz="1100" dirty="0"/>
          </a:p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kejadian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item </a:t>
            </a:r>
            <a:r>
              <a:rPr lang="en-US" dirty="0" err="1"/>
              <a:t>tunggal</a:t>
            </a:r>
            <a:r>
              <a:rPr lang="en-US" dirty="0"/>
              <a:t> yang </a:t>
            </a:r>
            <a:r>
              <a:rPr lang="en-US" dirty="0" err="1"/>
              <a:t>merujuk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materi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algn="ctr"/>
            <a:r>
              <a:rPr lang="en-US" sz="3200" dirty="0" err="1"/>
              <a:t>Deskripsi</a:t>
            </a:r>
            <a:endParaRPr lang="en-US" sz="3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71996" y="1088929"/>
            <a:ext cx="11248008" cy="5092891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 err="1"/>
              <a:t>Semua</a:t>
            </a:r>
            <a:r>
              <a:rPr lang="en-US" sz="3100" dirty="0"/>
              <a:t> </a:t>
            </a:r>
            <a:r>
              <a:rPr lang="en-US" sz="3100" b="1" i="1" dirty="0" err="1"/>
              <a:t>enum</a:t>
            </a:r>
            <a:r>
              <a:rPr lang="en-US" sz="3100" dirty="0"/>
              <a:t>  </a:t>
            </a:r>
            <a:r>
              <a:rPr lang="en-US" sz="3100" dirty="0" err="1"/>
              <a:t>merupakan</a:t>
            </a:r>
            <a:r>
              <a:rPr lang="en-US" sz="3100" dirty="0"/>
              <a:t> </a:t>
            </a:r>
            <a:r>
              <a:rPr lang="en-US" sz="3100" dirty="0" err="1"/>
              <a:t>turunan</a:t>
            </a:r>
            <a:r>
              <a:rPr lang="en-US" sz="3100" dirty="0"/>
              <a:t> </a:t>
            </a:r>
            <a:r>
              <a:rPr lang="en-US" sz="3100" dirty="0" err="1"/>
              <a:t>dari</a:t>
            </a:r>
            <a:r>
              <a:rPr lang="en-US" sz="3100" dirty="0"/>
              <a:t> </a:t>
            </a:r>
            <a:r>
              <a:rPr lang="en-US" sz="3100" dirty="0" err="1"/>
              <a:t>java.lang.Enum</a:t>
            </a:r>
            <a:r>
              <a:rPr lang="en-US" sz="3100" dirty="0"/>
              <a:t> yang </a:t>
            </a:r>
            <a:r>
              <a:rPr lang="en-US" sz="3100" dirty="0" err="1"/>
              <a:t>setara</a:t>
            </a:r>
            <a:r>
              <a:rPr lang="en-US" sz="3100" dirty="0"/>
              <a:t> </a:t>
            </a:r>
            <a:r>
              <a:rPr lang="en-US" sz="3100" dirty="0" err="1"/>
              <a:t>dengan</a:t>
            </a:r>
            <a:r>
              <a:rPr lang="en-US" sz="3100" dirty="0"/>
              <a:t> class. </a:t>
            </a:r>
            <a:r>
              <a:rPr lang="en-US" sz="3100" dirty="0" err="1"/>
              <a:t>Karena</a:t>
            </a:r>
            <a:r>
              <a:rPr lang="en-US" sz="3100" dirty="0"/>
              <a:t> </a:t>
            </a:r>
            <a:r>
              <a:rPr lang="en-US" sz="3100" b="1" i="1" dirty="0" err="1"/>
              <a:t>enum</a:t>
            </a:r>
            <a:r>
              <a:rPr lang="en-US" sz="3100" dirty="0"/>
              <a:t>  </a:t>
            </a:r>
            <a:r>
              <a:rPr lang="en-US" sz="3100" dirty="0" err="1"/>
              <a:t>tergolong</a:t>
            </a:r>
            <a:r>
              <a:rPr lang="en-US" sz="3100" dirty="0"/>
              <a:t> class, </a:t>
            </a:r>
            <a:r>
              <a:rPr lang="en-US" sz="3100" dirty="0" err="1"/>
              <a:t>sehingga</a:t>
            </a:r>
            <a:r>
              <a:rPr lang="en-US" sz="3100" dirty="0"/>
              <a:t> </a:t>
            </a:r>
            <a:r>
              <a:rPr lang="en-US" sz="3100" b="1" i="1" dirty="0" err="1"/>
              <a:t>enum</a:t>
            </a:r>
            <a:r>
              <a:rPr lang="en-US" sz="3100" dirty="0"/>
              <a:t>  </a:t>
            </a:r>
            <a:r>
              <a:rPr lang="en-US" sz="3100" dirty="0" err="1"/>
              <a:t>boleh</a:t>
            </a:r>
            <a:r>
              <a:rPr lang="en-US" sz="3100" dirty="0"/>
              <a:t> </a:t>
            </a:r>
            <a:r>
              <a:rPr lang="en-US" sz="3100" dirty="0" err="1"/>
              <a:t>memiliki</a:t>
            </a:r>
            <a:r>
              <a:rPr lang="en-US" sz="3100" dirty="0"/>
              <a:t> </a:t>
            </a:r>
            <a:r>
              <a:rPr lang="en-US" sz="3100" b="1" dirty="0"/>
              <a:t>attribute</a:t>
            </a:r>
            <a:r>
              <a:rPr lang="en-US" sz="3100" dirty="0"/>
              <a:t> </a:t>
            </a:r>
            <a:r>
              <a:rPr lang="en-US" sz="3100" dirty="0" err="1"/>
              <a:t>dan</a:t>
            </a:r>
            <a:r>
              <a:rPr lang="en-US" sz="3100" dirty="0"/>
              <a:t> </a:t>
            </a:r>
            <a:r>
              <a:rPr lang="en-US" sz="3100" b="1" dirty="0"/>
              <a:t>method()</a:t>
            </a:r>
            <a:r>
              <a:rPr lang="en-US" sz="3100" dirty="0"/>
              <a:t> </a:t>
            </a:r>
            <a:r>
              <a:rPr lang="en-US" sz="3100" dirty="0" err="1"/>
              <a:t>di</a:t>
            </a:r>
            <a:r>
              <a:rPr lang="en-US" sz="3100" dirty="0"/>
              <a:t> </a:t>
            </a:r>
            <a:r>
              <a:rPr lang="en-US" sz="3100" dirty="0" err="1"/>
              <a:t>dalamnya</a:t>
            </a:r>
            <a:r>
              <a:rPr lang="en-US" sz="3100" dirty="0"/>
              <a:t>.</a:t>
            </a:r>
          </a:p>
          <a:p>
            <a:endParaRPr lang="en-US" sz="1600" dirty="0"/>
          </a:p>
          <a:p>
            <a:r>
              <a:rPr lang="en-US" sz="3100" dirty="0"/>
              <a:t>Modifier </a:t>
            </a:r>
            <a:r>
              <a:rPr lang="en-US" sz="3100" dirty="0" err="1"/>
              <a:t>enum</a:t>
            </a:r>
            <a:r>
              <a:rPr lang="en-US" sz="3100" dirty="0"/>
              <a:t> </a:t>
            </a:r>
            <a:r>
              <a:rPr lang="en-US" sz="3100" dirty="0" err="1"/>
              <a:t>secara</a:t>
            </a:r>
            <a:r>
              <a:rPr lang="en-US" sz="3100" dirty="0"/>
              <a:t> default </a:t>
            </a:r>
            <a:r>
              <a:rPr lang="en-US" sz="3100" dirty="0" err="1"/>
              <a:t>adalah</a:t>
            </a:r>
            <a:r>
              <a:rPr lang="en-US" sz="3100" dirty="0"/>
              <a:t> public, static </a:t>
            </a:r>
            <a:r>
              <a:rPr lang="en-US" sz="3100" dirty="0" err="1"/>
              <a:t>dan</a:t>
            </a:r>
            <a:r>
              <a:rPr lang="en-US" sz="3100" dirty="0"/>
              <a:t> final. </a:t>
            </a:r>
            <a:r>
              <a:rPr lang="pt-BR" sz="3100" dirty="0"/>
              <a:t>Tipe-tipe dari nilai-nilai tersebut adalah </a:t>
            </a:r>
            <a:r>
              <a:rPr lang="pt-BR" sz="3100" b="1" i="1" dirty="0"/>
              <a:t>enum</a:t>
            </a:r>
            <a:r>
              <a:rPr lang="pt-BR" sz="3100" dirty="0"/>
              <a:t>  itu sendiri. </a:t>
            </a:r>
          </a:p>
          <a:p>
            <a:endParaRPr lang="en-US" sz="1600" dirty="0"/>
          </a:p>
          <a:p>
            <a:r>
              <a:rPr lang="en-US" sz="3100" dirty="0" err="1"/>
              <a:t>Contoh</a:t>
            </a:r>
            <a:r>
              <a:rPr lang="en-US" sz="3100" dirty="0"/>
              <a:t> </a:t>
            </a:r>
            <a:r>
              <a:rPr lang="en-US" sz="3100" b="1" i="1" dirty="0" err="1"/>
              <a:t>enum</a:t>
            </a:r>
            <a:r>
              <a:rPr lang="en-US" sz="3100" dirty="0"/>
              <a:t>  yang </a:t>
            </a:r>
            <a:r>
              <a:rPr lang="en-US" sz="3100" dirty="0" err="1"/>
              <a:t>sederhana</a:t>
            </a:r>
            <a:r>
              <a:rPr lang="en-US" sz="3100" dirty="0"/>
              <a:t> </a:t>
            </a:r>
            <a:r>
              <a:rPr lang="en-US" sz="3100" dirty="0" err="1"/>
              <a:t>misalnya</a:t>
            </a:r>
            <a:r>
              <a:rPr lang="en-US" sz="3100" dirty="0"/>
              <a:t> </a:t>
            </a:r>
            <a:r>
              <a:rPr lang="en-US" sz="3100" b="1" i="1" dirty="0" err="1"/>
              <a:t>enum</a:t>
            </a:r>
            <a:r>
              <a:rPr lang="en-US" sz="3100" dirty="0"/>
              <a:t>  </a:t>
            </a:r>
            <a:r>
              <a:rPr lang="en-US" sz="3100" dirty="0" err="1"/>
              <a:t>Warna</a:t>
            </a:r>
            <a:r>
              <a:rPr lang="en-US" sz="3100" dirty="0"/>
              <a:t>. </a:t>
            </a:r>
          </a:p>
          <a:p>
            <a:r>
              <a:rPr lang="en-US" sz="3100" dirty="0" err="1"/>
              <a:t>Perhatikan</a:t>
            </a:r>
            <a:r>
              <a:rPr lang="en-US" sz="3100" dirty="0"/>
              <a:t> </a:t>
            </a:r>
            <a:r>
              <a:rPr lang="en-US" sz="3100" dirty="0" err="1"/>
              <a:t>bahwa</a:t>
            </a:r>
            <a:r>
              <a:rPr lang="en-US" sz="3100" dirty="0"/>
              <a:t> kata </a:t>
            </a:r>
            <a:r>
              <a:rPr lang="en-US" sz="3100" dirty="0" err="1">
                <a:solidFill>
                  <a:srgbClr val="FF0000"/>
                </a:solidFill>
              </a:rPr>
              <a:t>merah</a:t>
            </a:r>
            <a:r>
              <a:rPr lang="en-US" sz="3100" dirty="0"/>
              <a:t>, </a:t>
            </a:r>
            <a:r>
              <a:rPr lang="en-US" sz="3100" b="1" dirty="0">
                <a:solidFill>
                  <a:srgbClr val="FFC000"/>
                </a:solidFill>
              </a:rPr>
              <a:t>orange</a:t>
            </a:r>
            <a:r>
              <a:rPr lang="en-US" sz="3100" dirty="0"/>
              <a:t>, </a:t>
            </a:r>
            <a:r>
              <a:rPr lang="en-US" sz="3100" b="1" dirty="0" err="1">
                <a:solidFill>
                  <a:srgbClr val="0070C0"/>
                </a:solidFill>
              </a:rPr>
              <a:t>biru</a:t>
            </a:r>
            <a:r>
              <a:rPr lang="en-US" sz="3100" dirty="0"/>
              <a:t>, dan </a:t>
            </a:r>
            <a:r>
              <a:rPr lang="en-US" sz="3100" b="1" dirty="0" err="1">
                <a:solidFill>
                  <a:srgbClr val="00B050"/>
                </a:solidFill>
              </a:rPr>
              <a:t>hijau</a:t>
            </a:r>
            <a:r>
              <a:rPr lang="en-US" sz="3100" dirty="0"/>
              <a:t> </a:t>
            </a:r>
            <a:r>
              <a:rPr lang="en-US" sz="3100" dirty="0" err="1"/>
              <a:t>adalah</a:t>
            </a:r>
            <a:r>
              <a:rPr lang="en-US" sz="3100" dirty="0"/>
              <a:t> </a:t>
            </a:r>
            <a:r>
              <a:rPr lang="en-US" sz="3100" dirty="0" err="1"/>
              <a:t>empat</a:t>
            </a:r>
            <a:r>
              <a:rPr lang="en-US" sz="3100" dirty="0"/>
              <a:t> kata yang masing-masing </a:t>
            </a:r>
            <a:r>
              <a:rPr lang="en-US" sz="3100" dirty="0" err="1"/>
              <a:t>mempunyai</a:t>
            </a:r>
            <a:r>
              <a:rPr lang="en-US" sz="3100" dirty="0"/>
              <a:t> arti dan </a:t>
            </a:r>
            <a:r>
              <a:rPr lang="en-US" sz="3100" dirty="0" err="1"/>
              <a:t>keempat</a:t>
            </a:r>
            <a:r>
              <a:rPr lang="en-US" sz="3100" dirty="0"/>
              <a:t> kata </a:t>
            </a:r>
            <a:r>
              <a:rPr lang="en-US" sz="3100" dirty="0" err="1"/>
              <a:t>tersebut</a:t>
            </a:r>
            <a:r>
              <a:rPr lang="en-US" sz="3100" dirty="0"/>
              <a:t> </a:t>
            </a:r>
            <a:r>
              <a:rPr lang="en-US" sz="3100" dirty="0" err="1"/>
              <a:t>dikatagorikan</a:t>
            </a:r>
            <a:r>
              <a:rPr lang="en-US" sz="3100" dirty="0"/>
              <a:t> </a:t>
            </a:r>
            <a:r>
              <a:rPr lang="en-US" sz="3100" dirty="0" err="1"/>
              <a:t>sebagai</a:t>
            </a:r>
            <a:r>
              <a:rPr lang="en-US" sz="3100" dirty="0"/>
              <a:t> </a:t>
            </a:r>
            <a:r>
              <a:rPr lang="en-US" sz="3100" dirty="0" err="1"/>
              <a:t>warna</a:t>
            </a:r>
            <a:r>
              <a:rPr lang="en-US" sz="3100" dirty="0"/>
              <a:t>, </a:t>
            </a:r>
            <a:r>
              <a:rPr lang="pt-BR" sz="3100" dirty="0"/>
              <a:t>jadi </a:t>
            </a:r>
            <a:r>
              <a:rPr lang="pt-BR" sz="3100" dirty="0">
                <a:solidFill>
                  <a:srgbClr val="FF0000"/>
                </a:solidFill>
              </a:rPr>
              <a:t>merah</a:t>
            </a:r>
            <a:r>
              <a:rPr lang="pt-BR" sz="3100" dirty="0"/>
              <a:t>, </a:t>
            </a:r>
            <a:r>
              <a:rPr lang="pt-BR" sz="3100" dirty="0">
                <a:solidFill>
                  <a:srgbClr val="FFC000"/>
                </a:solidFill>
              </a:rPr>
              <a:t>orange</a:t>
            </a:r>
            <a:r>
              <a:rPr lang="pt-BR" sz="3100" dirty="0"/>
              <a:t>,</a:t>
            </a:r>
            <a:r>
              <a:rPr lang="pt-BR" sz="3100" dirty="0">
                <a:solidFill>
                  <a:srgbClr val="FFC000"/>
                </a:solidFill>
              </a:rPr>
              <a:t> </a:t>
            </a:r>
            <a:r>
              <a:rPr lang="pt-BR" sz="3100" dirty="0">
                <a:solidFill>
                  <a:srgbClr val="0070C0"/>
                </a:solidFill>
              </a:rPr>
              <a:t>biru</a:t>
            </a:r>
            <a:r>
              <a:rPr lang="pt-BR" sz="3100" dirty="0"/>
              <a:t>, dan </a:t>
            </a:r>
            <a:r>
              <a:rPr lang="pt-BR" sz="3100" dirty="0">
                <a:solidFill>
                  <a:srgbClr val="00B050"/>
                </a:solidFill>
              </a:rPr>
              <a:t>hijau</a:t>
            </a:r>
            <a:r>
              <a:rPr lang="pt-BR" sz="3100" dirty="0"/>
              <a:t> adalah jenis dari Warna.</a:t>
            </a:r>
          </a:p>
          <a:p>
            <a:endParaRPr lang="pt-BR" sz="1600" dirty="0"/>
          </a:p>
          <a:p>
            <a:r>
              <a:rPr lang="pt-BR" sz="3100" dirty="0"/>
              <a:t>Enum dapat juga menggunakan statement </a:t>
            </a:r>
            <a:r>
              <a:rPr lang="pt-BR" sz="3100" b="1" dirty="0"/>
              <a:t>switch</a:t>
            </a:r>
            <a:r>
              <a:rPr lang="pt-BR" sz="3100" dirty="0"/>
              <a:t> . </a:t>
            </a:r>
          </a:p>
          <a:p>
            <a:endParaRPr lang="pt-BR" sz="1600" dirty="0"/>
          </a:p>
          <a:p>
            <a:r>
              <a:rPr lang="pt-BR" sz="3100" dirty="0"/>
              <a:t>Java juga memiliki dua koleksi </a:t>
            </a:r>
            <a:r>
              <a:rPr lang="pt-BR" sz="3100" b="1" dirty="0"/>
              <a:t>class</a:t>
            </a:r>
            <a:r>
              <a:rPr lang="pt-BR" sz="3100" dirty="0"/>
              <a:t> lanjutan yaitu </a:t>
            </a:r>
            <a:r>
              <a:rPr lang="pt-BR" sz="3100" b="1" i="1" dirty="0"/>
              <a:t>EnumMap</a:t>
            </a:r>
            <a:r>
              <a:rPr lang="pt-BR" sz="3100" dirty="0"/>
              <a:t>  dan </a:t>
            </a:r>
            <a:r>
              <a:rPr lang="pt-BR" sz="3100" b="1" i="1" dirty="0"/>
              <a:t>EnumSet</a:t>
            </a:r>
            <a:r>
              <a:rPr lang="pt-BR" sz="3100" dirty="0"/>
              <a:t>, yang bertujuan untuk mengoptimalkan enum untuk struktur data </a:t>
            </a:r>
            <a:r>
              <a:rPr lang="pt-BR" sz="3100" b="1" dirty="0"/>
              <a:t>set</a:t>
            </a:r>
            <a:r>
              <a:rPr lang="pt-BR" sz="3100" dirty="0"/>
              <a:t> dan </a:t>
            </a:r>
            <a:r>
              <a:rPr lang="pt-BR" sz="3100" b="1" dirty="0"/>
              <a:t>map</a:t>
            </a:r>
            <a:r>
              <a:rPr lang="pt-BR" sz="3100" dirty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/>
              <a:t>Deskripsi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199" y="1066801"/>
            <a:ext cx="10960223" cy="520083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public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err="1"/>
              <a:t>merah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  	orange,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biru</a:t>
            </a:r>
            <a:r>
              <a:rPr lang="en-US" dirty="0"/>
              <a:t>,</a:t>
            </a:r>
          </a:p>
          <a:p>
            <a:pPr>
              <a:buNone/>
            </a:pPr>
            <a:r>
              <a:rPr lang="en-US" dirty="0"/>
              <a:t>   </a:t>
            </a:r>
            <a:r>
              <a:rPr lang="en-US" dirty="0" err="1"/>
              <a:t>hijau</a:t>
            </a:r>
            <a:r>
              <a:rPr lang="en-US" dirty="0"/>
              <a:t>;</a:t>
            </a:r>
          </a:p>
          <a:p>
            <a:pPr>
              <a:buNone/>
            </a:pPr>
            <a:r>
              <a:rPr lang="en-US" dirty="0"/>
              <a:t>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pt-BR" dirty="0"/>
              <a:t>protected enum BahasaPemrograman {</a:t>
            </a:r>
            <a:endParaRPr lang="en-US" dirty="0"/>
          </a:p>
          <a:p>
            <a:pPr>
              <a:buNone/>
            </a:pPr>
            <a:r>
              <a:rPr lang="pt-BR" dirty="0"/>
              <a:t>   Java, </a:t>
            </a:r>
          </a:p>
          <a:p>
            <a:pPr>
              <a:buNone/>
            </a:pPr>
            <a:r>
              <a:rPr lang="pt-BR" dirty="0"/>
              <a:t>   PHP, </a:t>
            </a:r>
          </a:p>
          <a:p>
            <a:pPr>
              <a:buNone/>
            </a:pPr>
            <a:r>
              <a:rPr lang="pt-BR" dirty="0"/>
              <a:t>   C, </a:t>
            </a:r>
          </a:p>
          <a:p>
            <a:pPr>
              <a:buNone/>
            </a:pPr>
            <a:r>
              <a:rPr lang="pt-BR" dirty="0"/>
              <a:t>   Phyton;</a:t>
            </a:r>
            <a:endParaRPr lang="en-US" dirty="0"/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algn="ctr"/>
            <a:r>
              <a:rPr lang="en-US" sz="3200" dirty="0" err="1"/>
              <a:t>Contoh</a:t>
            </a:r>
            <a:r>
              <a:rPr lang="en-US" sz="3200" dirty="0"/>
              <a:t> </a:t>
            </a:r>
            <a:r>
              <a:rPr lang="en-US" sz="3200" dirty="0" err="1"/>
              <a:t>Enum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8382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err="1"/>
              <a:t>pEnum</a:t>
            </a:r>
            <a:r>
              <a:rPr lang="en-US" dirty="0"/>
              <a:t>:</a:t>
            </a:r>
          </a:p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BahasaPemrograman</a:t>
            </a:r>
            <a:r>
              <a:rPr lang="en-US" dirty="0"/>
              <a:t> </a:t>
            </a:r>
          </a:p>
          <a:p>
            <a:r>
              <a:rPr lang="en-US" dirty="0"/>
              <a:t>class PanggilEnum.java</a:t>
            </a:r>
          </a:p>
          <a:p>
            <a:r>
              <a:rPr lang="en-US" dirty="0"/>
              <a:t>class withEnumMap.java</a:t>
            </a:r>
          </a:p>
          <a:p>
            <a:r>
              <a:rPr lang="en-US" dirty="0"/>
              <a:t>class WithEnumSet.java</a:t>
            </a:r>
          </a:p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ProgramSMS</a:t>
            </a:r>
            <a:endParaRPr lang="en-US" dirty="0"/>
          </a:p>
          <a:p>
            <a:r>
              <a:rPr lang="en-US" dirty="0"/>
              <a:t>class EnumFieldMethod.java</a:t>
            </a:r>
          </a:p>
          <a:p>
            <a:r>
              <a:rPr lang="en-US" dirty="0" err="1"/>
              <a:t>enum</a:t>
            </a:r>
            <a:r>
              <a:rPr lang="en-US" dirty="0"/>
              <a:t> </a:t>
            </a:r>
            <a:r>
              <a:rPr lang="en-US" dirty="0" err="1"/>
              <a:t>Warna</a:t>
            </a:r>
            <a:endParaRPr lang="en-US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52600" y="228600"/>
            <a:ext cx="87630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Contoh</a:t>
            </a:r>
            <a:r>
              <a:rPr lang="en-US" sz="3200" dirty="0"/>
              <a:t> 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066801"/>
            <a:ext cx="8839200" cy="4940491"/>
          </a:xfrm>
        </p:spPr>
        <p:txBody>
          <a:bodyPr>
            <a:normAutofit lnSpcReduction="10000"/>
          </a:bodyPr>
          <a:lstStyle/>
          <a:p>
            <a:r>
              <a:rPr lang="en-GB" sz="2600" dirty="0"/>
              <a:t>Generic </a:t>
            </a:r>
            <a:r>
              <a:rPr lang="en-GB" sz="2600" dirty="0" err="1"/>
              <a:t>adalah</a:t>
            </a:r>
            <a:r>
              <a:rPr lang="en-GB" sz="2600" dirty="0"/>
              <a:t> </a:t>
            </a:r>
            <a:r>
              <a:rPr lang="en-GB" sz="2600" b="1" dirty="0" err="1"/>
              <a:t>tipe</a:t>
            </a:r>
            <a:r>
              <a:rPr lang="en-GB" sz="2600" b="1" dirty="0"/>
              <a:t> data </a:t>
            </a:r>
            <a:r>
              <a:rPr lang="en-GB" sz="2600" b="1" dirty="0" err="1"/>
              <a:t>umum</a:t>
            </a:r>
            <a:r>
              <a:rPr lang="en-GB" sz="2600" dirty="0"/>
              <a:t> </a:t>
            </a:r>
            <a:r>
              <a:rPr lang="en-GB" sz="2600" dirty="0" err="1"/>
              <a:t>berupa</a:t>
            </a:r>
            <a:r>
              <a:rPr lang="en-GB" sz="2600" dirty="0"/>
              <a:t> class, </a:t>
            </a:r>
            <a:r>
              <a:rPr lang="en-GB" sz="2600" dirty="0" err="1"/>
              <a:t>sehingga</a:t>
            </a:r>
            <a:r>
              <a:rPr lang="en-GB" sz="2600" dirty="0"/>
              <a:t> </a:t>
            </a:r>
            <a:r>
              <a:rPr lang="en-GB" sz="2600" dirty="0" err="1"/>
              <a:t>sebenarnya</a:t>
            </a:r>
            <a:r>
              <a:rPr lang="en-GB" sz="2600" dirty="0"/>
              <a:t> </a:t>
            </a:r>
            <a:r>
              <a:rPr lang="en-GB" sz="2600" dirty="0" err="1"/>
              <a:t>tipe</a:t>
            </a:r>
            <a:r>
              <a:rPr lang="en-GB" sz="2600" dirty="0"/>
              <a:t> data </a:t>
            </a:r>
            <a:r>
              <a:rPr lang="en-GB" sz="2600" dirty="0" err="1"/>
              <a:t>ini</a:t>
            </a:r>
            <a:r>
              <a:rPr lang="en-GB" sz="2600" dirty="0"/>
              <a:t> </a:t>
            </a:r>
            <a:r>
              <a:rPr lang="en-GB" sz="2600" dirty="0" err="1"/>
              <a:t>tidak</a:t>
            </a:r>
            <a:r>
              <a:rPr lang="en-GB" sz="2600" dirty="0"/>
              <a:t> </a:t>
            </a:r>
            <a:r>
              <a:rPr lang="en-GB" sz="2600" dirty="0" err="1"/>
              <a:t>bisa</a:t>
            </a:r>
            <a:r>
              <a:rPr lang="en-GB" sz="2600" dirty="0"/>
              <a:t> </a:t>
            </a:r>
            <a:r>
              <a:rPr lang="en-GB" sz="2600" dirty="0" err="1"/>
              <a:t>saling</a:t>
            </a:r>
            <a:r>
              <a:rPr lang="en-GB" sz="2600" dirty="0"/>
              <a:t> </a:t>
            </a:r>
            <a:r>
              <a:rPr lang="en-GB" sz="2600" dirty="0" err="1"/>
              <a:t>menggantikan</a:t>
            </a:r>
            <a:r>
              <a:rPr lang="en-GB" sz="2600" dirty="0"/>
              <a:t> </a:t>
            </a:r>
            <a:r>
              <a:rPr lang="en-GB" sz="2600" dirty="0" err="1"/>
              <a:t>dengan</a:t>
            </a:r>
            <a:r>
              <a:rPr lang="en-GB" sz="2600" dirty="0"/>
              <a:t> </a:t>
            </a:r>
            <a:r>
              <a:rPr lang="en-GB" sz="2600" dirty="0" err="1"/>
              <a:t>tipe</a:t>
            </a:r>
            <a:r>
              <a:rPr lang="en-GB" sz="2600" dirty="0"/>
              <a:t> data primitive.</a:t>
            </a:r>
          </a:p>
          <a:p>
            <a:endParaRPr lang="en-GB" sz="1000" dirty="0"/>
          </a:p>
          <a:p>
            <a:r>
              <a:rPr lang="en-GB" sz="2600" dirty="0"/>
              <a:t>Generic </a:t>
            </a:r>
            <a:r>
              <a:rPr lang="en-GB" sz="2600" dirty="0" err="1"/>
              <a:t>bermanfaat</a:t>
            </a:r>
            <a:r>
              <a:rPr lang="en-GB" sz="2600" dirty="0"/>
              <a:t> agar </a:t>
            </a:r>
            <a:r>
              <a:rPr lang="en-GB" sz="2600" dirty="0" err="1"/>
              <a:t>suatu</a:t>
            </a:r>
            <a:r>
              <a:rPr lang="en-GB" sz="2600" dirty="0"/>
              <a:t> class </a:t>
            </a:r>
            <a:r>
              <a:rPr lang="en-GB" sz="2600" dirty="0" err="1"/>
              <a:t>dapat</a:t>
            </a:r>
            <a:r>
              <a:rPr lang="en-GB" sz="2600" dirty="0"/>
              <a:t> </a:t>
            </a:r>
            <a:r>
              <a:rPr lang="en-GB" sz="2600" dirty="0" err="1"/>
              <a:t>bekerja</a:t>
            </a:r>
            <a:r>
              <a:rPr lang="en-GB" sz="2600" dirty="0"/>
              <a:t> </a:t>
            </a:r>
            <a:r>
              <a:rPr lang="en-GB" sz="2600" dirty="0" err="1"/>
              <a:t>dengan</a:t>
            </a:r>
            <a:r>
              <a:rPr lang="en-GB" sz="2600" dirty="0"/>
              <a:t> </a:t>
            </a:r>
            <a:r>
              <a:rPr lang="en-GB" sz="2600" b="1" dirty="0" err="1"/>
              <a:t>tipe</a:t>
            </a:r>
            <a:r>
              <a:rPr lang="en-GB" sz="2600" b="1" dirty="0"/>
              <a:t> data yang </a:t>
            </a:r>
            <a:r>
              <a:rPr lang="en-GB" sz="2600" b="1" dirty="0" err="1"/>
              <a:t>luas</a:t>
            </a:r>
            <a:r>
              <a:rPr lang="en-GB" sz="2600" dirty="0"/>
              <a:t>, </a:t>
            </a:r>
            <a:r>
              <a:rPr lang="en-GB" sz="2600" dirty="0" err="1"/>
              <a:t>sehingga</a:t>
            </a:r>
            <a:r>
              <a:rPr lang="en-GB" sz="2600" dirty="0"/>
              <a:t> </a:t>
            </a:r>
            <a:r>
              <a:rPr lang="en-GB" sz="2600" b="1" dirty="0" err="1"/>
              <a:t>mengeliminasi</a:t>
            </a:r>
            <a:r>
              <a:rPr lang="en-GB" sz="2600" dirty="0"/>
              <a:t> </a:t>
            </a:r>
            <a:r>
              <a:rPr lang="en-GB" sz="2600" dirty="0" err="1"/>
              <a:t>adanya</a:t>
            </a:r>
            <a:r>
              <a:rPr lang="en-GB" sz="2600" dirty="0"/>
              <a:t> </a:t>
            </a:r>
            <a:r>
              <a:rPr lang="en-GB" sz="2600" dirty="0" err="1"/>
              <a:t>kebutuhan</a:t>
            </a:r>
            <a:r>
              <a:rPr lang="en-GB" sz="2600" dirty="0"/>
              <a:t> </a:t>
            </a:r>
            <a:r>
              <a:rPr lang="en-GB" sz="2600" b="1" i="1" dirty="0"/>
              <a:t>casting</a:t>
            </a:r>
            <a:r>
              <a:rPr lang="en-GB" sz="2600" i="1" dirty="0"/>
              <a:t> </a:t>
            </a:r>
            <a:r>
              <a:rPr lang="en-GB" sz="2600" i="1" dirty="0" err="1"/>
              <a:t>tipe</a:t>
            </a:r>
            <a:r>
              <a:rPr lang="en-GB" sz="2600" i="1" dirty="0"/>
              <a:t> data.</a:t>
            </a:r>
          </a:p>
          <a:p>
            <a:r>
              <a:rPr lang="en-GB" dirty="0"/>
              <a:t>Contoh1:</a:t>
            </a:r>
            <a:r>
              <a:rPr lang="en-GB" b="1" dirty="0"/>
              <a:t> </a:t>
            </a:r>
            <a:endParaRPr lang="en-US" b="1" dirty="0"/>
          </a:p>
          <a:p>
            <a:r>
              <a:rPr lang="en-GB" b="1" dirty="0"/>
              <a:t>String </a:t>
            </a:r>
            <a:r>
              <a:rPr lang="en-GB" b="1" dirty="0" err="1"/>
              <a:t>myString</a:t>
            </a:r>
            <a:r>
              <a:rPr lang="en-GB" b="1" dirty="0"/>
              <a:t> = (String) </a:t>
            </a:r>
            <a:r>
              <a:rPr lang="en-GB" b="1" dirty="0" err="1"/>
              <a:t>myArrayList.get</a:t>
            </a:r>
            <a:r>
              <a:rPr lang="en-GB" b="1" dirty="0"/>
              <a:t>(0);</a:t>
            </a:r>
            <a:endParaRPr lang="en-US" b="1" dirty="0"/>
          </a:p>
          <a:p>
            <a:r>
              <a:rPr lang="en-GB" dirty="0"/>
              <a:t>// </a:t>
            </a:r>
            <a:r>
              <a:rPr lang="en-GB" dirty="0" err="1"/>
              <a:t>jika</a:t>
            </a:r>
            <a:r>
              <a:rPr lang="en-GB" dirty="0"/>
              <a:t> </a:t>
            </a:r>
            <a:r>
              <a:rPr lang="en-GB" dirty="0" err="1"/>
              <a:t>myArrayList</a:t>
            </a:r>
            <a:r>
              <a:rPr lang="en-GB" dirty="0"/>
              <a:t> </a:t>
            </a:r>
            <a:r>
              <a:rPr lang="en-GB" dirty="0" err="1"/>
              <a:t>adalah</a:t>
            </a:r>
            <a:r>
              <a:rPr lang="en-GB" dirty="0"/>
              <a:t> </a:t>
            </a:r>
            <a:r>
              <a:rPr lang="en-GB" dirty="0" err="1"/>
              <a:t>objek</a:t>
            </a:r>
            <a:r>
              <a:rPr lang="en-GB" dirty="0"/>
              <a:t> generic </a:t>
            </a:r>
            <a:endParaRPr lang="en-US" dirty="0"/>
          </a:p>
          <a:p>
            <a:r>
              <a:rPr lang="en-GB" sz="2600" dirty="0"/>
              <a:t>// </a:t>
            </a:r>
            <a:r>
              <a:rPr lang="en-GB" sz="2600" dirty="0" err="1"/>
              <a:t>maka</a:t>
            </a:r>
            <a:r>
              <a:rPr lang="en-GB" sz="2600" dirty="0"/>
              <a:t> </a:t>
            </a:r>
            <a:r>
              <a:rPr lang="en-GB" sz="2600" dirty="0" err="1"/>
              <a:t>downcasting</a:t>
            </a:r>
            <a:r>
              <a:rPr lang="en-GB" sz="2600" dirty="0"/>
              <a:t> </a:t>
            </a:r>
            <a:r>
              <a:rPr lang="en-GB" sz="2600" dirty="0" err="1"/>
              <a:t>dapat</a:t>
            </a:r>
            <a:r>
              <a:rPr lang="en-GB" sz="2600" dirty="0"/>
              <a:t> </a:t>
            </a:r>
            <a:r>
              <a:rPr lang="en-GB" sz="2600" dirty="0" err="1"/>
              <a:t>dihilangkan</a:t>
            </a:r>
            <a:r>
              <a:rPr lang="en-GB" sz="2600" dirty="0"/>
              <a:t>, </a:t>
            </a:r>
            <a:r>
              <a:rPr lang="en-GB" sz="2600" dirty="0" err="1"/>
              <a:t>menjadi</a:t>
            </a:r>
            <a:r>
              <a:rPr lang="en-GB" sz="2600" dirty="0"/>
              <a:t>:</a:t>
            </a:r>
            <a:endParaRPr lang="en-US" sz="2600" dirty="0"/>
          </a:p>
          <a:p>
            <a:r>
              <a:rPr lang="en-GB" b="1" dirty="0"/>
              <a:t>String </a:t>
            </a:r>
            <a:r>
              <a:rPr lang="en-GB" b="1" dirty="0" err="1"/>
              <a:t>myString</a:t>
            </a:r>
            <a:r>
              <a:rPr lang="en-GB" b="1" dirty="0"/>
              <a:t> = </a:t>
            </a:r>
            <a:r>
              <a:rPr lang="en-GB" b="1" dirty="0" err="1"/>
              <a:t>myArrayList.get</a:t>
            </a:r>
            <a:r>
              <a:rPr lang="en-GB" b="1" dirty="0"/>
              <a:t>(0);</a:t>
            </a:r>
            <a:endParaRPr lang="en-GB" i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Tipe</a:t>
            </a:r>
            <a:r>
              <a:rPr lang="en-US" sz="3200" dirty="0"/>
              <a:t> Data Generic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990601"/>
            <a:ext cx="8686800" cy="5016691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err="1"/>
              <a:t>Penghapusan</a:t>
            </a:r>
            <a:r>
              <a:rPr lang="en-GB" b="1" dirty="0"/>
              <a:t> </a:t>
            </a:r>
            <a:r>
              <a:rPr lang="en-GB" b="1" i="1" dirty="0" err="1"/>
              <a:t>downcasting</a:t>
            </a:r>
            <a:r>
              <a:rPr lang="en-GB" b="1" dirty="0"/>
              <a:t>  </a:t>
            </a:r>
            <a:r>
              <a:rPr lang="en-GB" b="1" dirty="0" err="1"/>
              <a:t>tidak</a:t>
            </a:r>
            <a:r>
              <a:rPr lang="en-GB" b="1" dirty="0"/>
              <a:t> </a:t>
            </a:r>
            <a:r>
              <a:rPr lang="en-GB" b="1" dirty="0" err="1"/>
              <a:t>berarti</a:t>
            </a:r>
            <a:r>
              <a:rPr lang="en-GB" b="1" dirty="0"/>
              <a:t> </a:t>
            </a:r>
            <a:r>
              <a:rPr lang="en-GB" b="1" dirty="0" err="1"/>
              <a:t>dapat</a:t>
            </a:r>
            <a:r>
              <a:rPr lang="en-GB" b="1" dirty="0"/>
              <a:t> </a:t>
            </a:r>
            <a:r>
              <a:rPr lang="en-GB" b="1" dirty="0" err="1"/>
              <a:t>memberikan</a:t>
            </a:r>
            <a:r>
              <a:rPr lang="en-GB" b="1" dirty="0"/>
              <a:t> </a:t>
            </a:r>
            <a:r>
              <a:rPr lang="en-GB" b="1" dirty="0" err="1"/>
              <a:t>nilai</a:t>
            </a:r>
            <a:r>
              <a:rPr lang="en-GB" b="1" dirty="0"/>
              <a:t> </a:t>
            </a:r>
            <a:r>
              <a:rPr lang="en-GB" b="1" dirty="0" err="1"/>
              <a:t>kembalian</a:t>
            </a:r>
            <a:r>
              <a:rPr lang="en-GB" b="1" dirty="0"/>
              <a:t> </a:t>
            </a:r>
            <a:r>
              <a:rPr lang="en-GB" b="1" dirty="0" err="1"/>
              <a:t>apapun</a:t>
            </a:r>
            <a:r>
              <a:rPr lang="en-GB" b="1" dirty="0"/>
              <a:t> </a:t>
            </a:r>
            <a:r>
              <a:rPr lang="en-GB" b="1" dirty="0" err="1"/>
              <a:t>dari</a:t>
            </a:r>
            <a:r>
              <a:rPr lang="en-GB" b="1" dirty="0"/>
              <a:t> method </a:t>
            </a:r>
            <a:r>
              <a:rPr lang="en-GB" b="1" i="1" dirty="0"/>
              <a:t>get()</a:t>
            </a:r>
            <a:r>
              <a:rPr lang="en-GB" b="1" dirty="0"/>
              <a:t>  </a:t>
            </a:r>
            <a:r>
              <a:rPr lang="en-GB" b="1" dirty="0" err="1"/>
              <a:t>dan</a:t>
            </a:r>
            <a:r>
              <a:rPr lang="en-GB" b="1" dirty="0"/>
              <a:t> </a:t>
            </a:r>
            <a:r>
              <a:rPr lang="en-GB" b="1" dirty="0" err="1"/>
              <a:t>menghapus</a:t>
            </a:r>
            <a:r>
              <a:rPr lang="en-GB" b="1" dirty="0"/>
              <a:t> </a:t>
            </a:r>
            <a:r>
              <a:rPr lang="en-GB" b="1" dirty="0" err="1"/>
              <a:t>semua</a:t>
            </a:r>
            <a:r>
              <a:rPr lang="en-GB" b="1" dirty="0"/>
              <a:t>  </a:t>
            </a:r>
            <a:r>
              <a:rPr lang="en-GB" b="1" i="1" dirty="0"/>
              <a:t>typecasting</a:t>
            </a:r>
            <a:r>
              <a:rPr lang="en-GB" b="1" dirty="0"/>
              <a:t>.</a:t>
            </a:r>
          </a:p>
          <a:p>
            <a:endParaRPr lang="en-US" b="1" dirty="0"/>
          </a:p>
          <a:p>
            <a:r>
              <a:rPr lang="en-GB" dirty="0"/>
              <a:t>Contoh2 : </a:t>
            </a:r>
            <a:endParaRPr lang="en-US" dirty="0"/>
          </a:p>
          <a:p>
            <a:r>
              <a:rPr lang="en-GB" b="1" dirty="0"/>
              <a:t>Integer data = </a:t>
            </a:r>
            <a:r>
              <a:rPr lang="en-GB" b="1" dirty="0" err="1"/>
              <a:t>myArrayList.get</a:t>
            </a:r>
            <a:r>
              <a:rPr lang="en-GB" b="1" dirty="0"/>
              <a:t>(0);</a:t>
            </a:r>
          </a:p>
          <a:p>
            <a:endParaRPr lang="en-US" sz="1100" b="1" dirty="0"/>
          </a:p>
          <a:p>
            <a:r>
              <a:rPr lang="en-GB" dirty="0"/>
              <a:t>Contoh3 </a:t>
            </a:r>
            <a:r>
              <a:rPr lang="en-GB" dirty="0" err="1"/>
              <a:t>fragmen</a:t>
            </a:r>
            <a:r>
              <a:rPr lang="en-GB" dirty="0"/>
              <a:t> Code :</a:t>
            </a:r>
            <a:endParaRPr lang="en-US" dirty="0"/>
          </a:p>
          <a:p>
            <a:r>
              <a:rPr lang="en-GB" sz="2400" b="1" dirty="0" err="1"/>
              <a:t>ArrayList</a:t>
            </a:r>
            <a:r>
              <a:rPr lang="en-GB" sz="2400" b="1" dirty="0"/>
              <a:t> &lt;String&gt; </a:t>
            </a:r>
            <a:r>
              <a:rPr lang="en-GB" sz="2400" b="1" dirty="0" err="1"/>
              <a:t>genArrList</a:t>
            </a:r>
            <a:r>
              <a:rPr lang="en-GB" sz="2400" b="1" dirty="0"/>
              <a:t> = new </a:t>
            </a:r>
            <a:r>
              <a:rPr lang="en-GB" sz="2400" b="1" dirty="0" err="1"/>
              <a:t>ArrayList</a:t>
            </a:r>
            <a:r>
              <a:rPr lang="en-GB" sz="2400" b="1" dirty="0"/>
              <a:t> &lt;String&gt; ();</a:t>
            </a:r>
            <a:endParaRPr lang="en-US" sz="2400" b="1" dirty="0"/>
          </a:p>
          <a:p>
            <a:r>
              <a:rPr lang="en-GB" b="1" dirty="0" err="1"/>
              <a:t>genArrList.add</a:t>
            </a:r>
            <a:r>
              <a:rPr lang="en-GB" b="1" dirty="0"/>
              <a:t>("A generic string");</a:t>
            </a:r>
            <a:endParaRPr lang="en-US" b="1" dirty="0"/>
          </a:p>
          <a:p>
            <a:r>
              <a:rPr lang="en-GB" b="1" dirty="0"/>
              <a:t>String </a:t>
            </a:r>
            <a:r>
              <a:rPr lang="en-GB" b="1" dirty="0" err="1"/>
              <a:t>myString</a:t>
            </a:r>
            <a:r>
              <a:rPr lang="en-GB" b="1" dirty="0"/>
              <a:t> = </a:t>
            </a:r>
            <a:r>
              <a:rPr lang="en-GB" b="1" dirty="0" err="1"/>
              <a:t>genArrList.get</a:t>
            </a:r>
            <a:r>
              <a:rPr lang="en-GB" b="1" dirty="0"/>
              <a:t>(0);</a:t>
            </a:r>
            <a:endParaRPr lang="en-US" b="1" dirty="0"/>
          </a:p>
          <a:p>
            <a:r>
              <a:rPr lang="en-GB" dirty="0"/>
              <a:t>//</a:t>
            </a:r>
            <a:r>
              <a:rPr lang="en-GB" dirty="0" err="1"/>
              <a:t>int</a:t>
            </a:r>
            <a:r>
              <a:rPr lang="en-GB" dirty="0"/>
              <a:t> </a:t>
            </a:r>
            <a:r>
              <a:rPr lang="en-GB" dirty="0" err="1"/>
              <a:t>myInt</a:t>
            </a:r>
            <a:r>
              <a:rPr lang="en-GB" dirty="0"/>
              <a:t> = </a:t>
            </a:r>
            <a:r>
              <a:rPr lang="en-GB" dirty="0" err="1"/>
              <a:t>genArrList.get</a:t>
            </a:r>
            <a:r>
              <a:rPr lang="en-GB" dirty="0"/>
              <a:t>();</a:t>
            </a:r>
            <a:endParaRPr lang="en-US" dirty="0"/>
          </a:p>
          <a:p>
            <a:r>
              <a:rPr lang="en-GB" b="1" dirty="0" err="1"/>
              <a:t>JoptionPane.showMessageDialog</a:t>
            </a:r>
            <a:r>
              <a:rPr lang="en-GB" b="1" dirty="0"/>
              <a:t>(this, </a:t>
            </a:r>
            <a:r>
              <a:rPr lang="en-GB" b="1" dirty="0" err="1"/>
              <a:t>myString</a:t>
            </a:r>
            <a:r>
              <a:rPr lang="en-GB" b="1" dirty="0"/>
              <a:t>);</a:t>
            </a:r>
            <a:endParaRPr lang="en-US" b="1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/>
              <a:t>Tipe</a:t>
            </a:r>
            <a:r>
              <a:rPr lang="en-US" sz="3200" dirty="0"/>
              <a:t> Data Generic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52600" y="762000"/>
            <a:ext cx="8686800" cy="5257800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Agar </a:t>
            </a:r>
            <a:r>
              <a:rPr lang="en-GB" dirty="0" err="1"/>
              <a:t>fragmen</a:t>
            </a:r>
            <a:r>
              <a:rPr lang="en-GB" dirty="0"/>
              <a:t> </a:t>
            </a:r>
            <a:r>
              <a:rPr lang="en-GB" dirty="0" err="1"/>
              <a:t>kode</a:t>
            </a:r>
            <a:r>
              <a:rPr lang="en-GB" dirty="0"/>
              <a:t> yang </a:t>
            </a:r>
            <a:r>
              <a:rPr lang="en-GB" dirty="0" err="1"/>
              <a:t>sebelumnya</a:t>
            </a:r>
            <a:r>
              <a:rPr lang="en-GB" dirty="0"/>
              <a:t> </a:t>
            </a:r>
            <a:r>
              <a:rPr lang="en-GB" dirty="0" err="1"/>
              <a:t>dapat</a:t>
            </a:r>
            <a:r>
              <a:rPr lang="en-GB" dirty="0"/>
              <a:t> </a:t>
            </a:r>
            <a:r>
              <a:rPr lang="en-GB" dirty="0" err="1"/>
              <a:t>bekerja</a:t>
            </a:r>
            <a:r>
              <a:rPr lang="en-GB" dirty="0"/>
              <a:t>, </a:t>
            </a:r>
            <a:r>
              <a:rPr lang="en-GB" dirty="0" err="1"/>
              <a:t>harus</a:t>
            </a:r>
            <a:r>
              <a:rPr lang="en-GB" dirty="0"/>
              <a:t> </a:t>
            </a:r>
            <a:r>
              <a:rPr lang="en-GB" dirty="0" err="1"/>
              <a:t>didefinisikan</a:t>
            </a:r>
            <a:r>
              <a:rPr lang="en-GB" dirty="0"/>
              <a:t> </a:t>
            </a:r>
            <a:r>
              <a:rPr lang="en-GB" dirty="0" err="1"/>
              <a:t>sebuah</a:t>
            </a:r>
            <a:r>
              <a:rPr lang="en-GB" dirty="0"/>
              <a:t> </a:t>
            </a:r>
            <a:r>
              <a:rPr lang="en-GB" dirty="0" err="1"/>
              <a:t>versi</a:t>
            </a:r>
            <a:r>
              <a:rPr lang="en-GB" dirty="0"/>
              <a:t> generic </a:t>
            </a:r>
            <a:r>
              <a:rPr lang="en-GB" dirty="0" err="1"/>
              <a:t>dari</a:t>
            </a:r>
            <a:r>
              <a:rPr lang="en-GB" dirty="0"/>
              <a:t> class </a:t>
            </a:r>
            <a:r>
              <a:rPr lang="en-GB" i="1" dirty="0" err="1"/>
              <a:t>ArrayList</a:t>
            </a:r>
            <a:r>
              <a:rPr lang="en-GB" i="1" dirty="0"/>
              <a:t>. </a:t>
            </a:r>
          </a:p>
          <a:p>
            <a:endParaRPr lang="en-GB" sz="1300" i="1" dirty="0"/>
          </a:p>
          <a:p>
            <a:r>
              <a:rPr lang="en-GB" dirty="0"/>
              <a:t>Java </a:t>
            </a:r>
            <a:r>
              <a:rPr lang="en-GB" dirty="0" err="1"/>
              <a:t>telah</a:t>
            </a:r>
            <a:r>
              <a:rPr lang="en-GB" dirty="0"/>
              <a:t> </a:t>
            </a:r>
            <a:r>
              <a:rPr lang="en-GB" dirty="0" err="1"/>
              <a:t>menyediakan</a:t>
            </a:r>
            <a:r>
              <a:rPr lang="en-GB" dirty="0"/>
              <a:t> </a:t>
            </a:r>
            <a:r>
              <a:rPr lang="en-GB" dirty="0" err="1"/>
              <a:t>versi</a:t>
            </a:r>
            <a:r>
              <a:rPr lang="en-GB" dirty="0"/>
              <a:t> generic </a:t>
            </a:r>
            <a:r>
              <a:rPr lang="en-GB" dirty="0" err="1"/>
              <a:t>dari</a:t>
            </a:r>
            <a:r>
              <a:rPr lang="en-GB" dirty="0"/>
              <a:t> </a:t>
            </a:r>
            <a:r>
              <a:rPr lang="en-GB" dirty="0" err="1"/>
              <a:t>semua</a:t>
            </a:r>
            <a:r>
              <a:rPr lang="en-GB" dirty="0"/>
              <a:t> class-class Java</a:t>
            </a:r>
            <a:r>
              <a:rPr lang="en-GB" i="1" dirty="0"/>
              <a:t>.</a:t>
            </a:r>
          </a:p>
          <a:p>
            <a:endParaRPr lang="en-GB" sz="1300" i="1" dirty="0"/>
          </a:p>
          <a:p>
            <a:pPr>
              <a:buNone/>
            </a:pPr>
            <a:r>
              <a:rPr lang="en-GB" dirty="0"/>
              <a:t>Cara </a:t>
            </a:r>
            <a:r>
              <a:rPr lang="en-GB" dirty="0" err="1"/>
              <a:t>membuat</a:t>
            </a:r>
            <a:r>
              <a:rPr lang="en-GB" dirty="0"/>
              <a:t> class yang Generic:</a:t>
            </a:r>
          </a:p>
          <a:p>
            <a:pPr>
              <a:buNone/>
            </a:pPr>
            <a:r>
              <a:rPr lang="en-GB" b="1" dirty="0"/>
              <a:t>class </a:t>
            </a:r>
            <a:r>
              <a:rPr lang="en-GB" b="1" dirty="0" err="1"/>
              <a:t>KelasGen</a:t>
            </a:r>
            <a:r>
              <a:rPr lang="en-GB" b="1" dirty="0"/>
              <a:t> </a:t>
            </a:r>
            <a:r>
              <a:rPr lang="en-GB" b="1" i="1" dirty="0"/>
              <a:t>&lt;A&gt;</a:t>
            </a:r>
            <a:r>
              <a:rPr lang="en-GB" b="1" dirty="0"/>
              <a:t> {  // &lt;A&gt; </a:t>
            </a:r>
            <a:r>
              <a:rPr lang="en-GB" b="1" dirty="0" err="1"/>
              <a:t>adalah</a:t>
            </a:r>
            <a:r>
              <a:rPr lang="en-GB" b="1" dirty="0"/>
              <a:t> </a:t>
            </a:r>
            <a:r>
              <a:rPr lang="en-GB" b="1" dirty="0" err="1"/>
              <a:t>tipe</a:t>
            </a:r>
            <a:r>
              <a:rPr lang="en-GB" b="1" dirty="0"/>
              <a:t> parameter</a:t>
            </a:r>
            <a:endParaRPr lang="en-US" b="1" dirty="0"/>
          </a:p>
          <a:p>
            <a:pPr>
              <a:buNone/>
            </a:pPr>
            <a:r>
              <a:rPr lang="en-GB" b="1" dirty="0"/>
              <a:t> 	  private A data;</a:t>
            </a:r>
            <a:endParaRPr lang="en-US" b="1" dirty="0"/>
          </a:p>
          <a:p>
            <a:pPr>
              <a:buNone/>
            </a:pPr>
            <a:r>
              <a:rPr lang="en-GB" b="1" dirty="0"/>
              <a:t> 	  public </a:t>
            </a:r>
            <a:r>
              <a:rPr lang="en-GB" b="1" dirty="0" err="1"/>
              <a:t>KelasGen</a:t>
            </a:r>
            <a:r>
              <a:rPr lang="en-GB" b="1" dirty="0"/>
              <a:t>(A data) {  //constructor()</a:t>
            </a:r>
            <a:endParaRPr lang="en-US" b="1" dirty="0"/>
          </a:p>
          <a:p>
            <a:pPr>
              <a:buNone/>
            </a:pPr>
            <a:r>
              <a:rPr lang="en-GB" b="1" dirty="0"/>
              <a:t>   	  </a:t>
            </a:r>
            <a:r>
              <a:rPr lang="en-GB" b="1" dirty="0" err="1"/>
              <a:t>this.data</a:t>
            </a:r>
            <a:r>
              <a:rPr lang="en-GB" b="1" dirty="0"/>
              <a:t> = data;</a:t>
            </a:r>
            <a:endParaRPr lang="en-US" b="1" dirty="0"/>
          </a:p>
          <a:p>
            <a:pPr>
              <a:buNone/>
            </a:pPr>
            <a:r>
              <a:rPr lang="en-GB" b="1" dirty="0"/>
              <a:t> 	  }</a:t>
            </a:r>
            <a:endParaRPr lang="en-US" b="1" dirty="0"/>
          </a:p>
          <a:p>
            <a:pPr>
              <a:buNone/>
            </a:pPr>
            <a:r>
              <a:rPr lang="en-GB" b="1" dirty="0"/>
              <a:t> 	  public A </a:t>
            </a:r>
            <a:r>
              <a:rPr lang="en-GB" b="1" dirty="0" err="1"/>
              <a:t>getData</a:t>
            </a:r>
            <a:r>
              <a:rPr lang="en-GB" b="1" dirty="0"/>
              <a:t>() {  //getter()</a:t>
            </a:r>
            <a:endParaRPr lang="en-US" b="1" dirty="0"/>
          </a:p>
          <a:p>
            <a:pPr>
              <a:buNone/>
            </a:pPr>
            <a:r>
              <a:rPr lang="en-GB" b="1" dirty="0"/>
              <a:t>   	  return data;</a:t>
            </a:r>
            <a:endParaRPr lang="en-US" b="1" dirty="0"/>
          </a:p>
          <a:p>
            <a:pPr>
              <a:buNone/>
            </a:pPr>
            <a:r>
              <a:rPr lang="nb-NO" b="1" dirty="0"/>
              <a:t> 	 }</a:t>
            </a:r>
            <a:endParaRPr lang="en-US" b="1" dirty="0"/>
          </a:p>
          <a:p>
            <a:pPr>
              <a:buNone/>
            </a:pPr>
            <a:r>
              <a:rPr lang="pt-BR" dirty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Membuat</a:t>
            </a:r>
            <a:r>
              <a:rPr lang="en-US" sz="3200" dirty="0"/>
              <a:t> Class </a:t>
            </a:r>
            <a:r>
              <a:rPr lang="en-US" sz="3200" dirty="0" err="1"/>
              <a:t>bertipe</a:t>
            </a:r>
            <a:r>
              <a:rPr lang="en-US" sz="3200" dirty="0"/>
              <a:t> Generic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481329"/>
            <a:ext cx="87630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Penggunaan</a:t>
            </a:r>
            <a:r>
              <a:rPr lang="en-US" dirty="0"/>
              <a:t> class yang </a:t>
            </a:r>
            <a:r>
              <a:rPr lang="en-US" dirty="0" err="1"/>
              <a:t>bertipe</a:t>
            </a:r>
            <a:r>
              <a:rPr lang="en-US" dirty="0"/>
              <a:t> generic:</a:t>
            </a:r>
          </a:p>
          <a:p>
            <a:r>
              <a:rPr lang="en-US" b="1" dirty="0"/>
              <a:t>ContohGen.java</a:t>
            </a:r>
          </a:p>
          <a:p>
            <a:endParaRPr lang="en-US" sz="1100" dirty="0"/>
          </a:p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generic </a:t>
            </a:r>
            <a:r>
              <a:rPr lang="en-US" dirty="0" err="1"/>
              <a:t>dengan</a:t>
            </a:r>
            <a:r>
              <a:rPr lang="en-US" dirty="0"/>
              <a:t> inheritance:</a:t>
            </a:r>
          </a:p>
          <a:p>
            <a:r>
              <a:rPr lang="en-US" b="1" dirty="0"/>
              <a:t>MemoryCell.java</a:t>
            </a:r>
          </a:p>
          <a:p>
            <a:r>
              <a:rPr lang="en-US" b="1" dirty="0"/>
              <a:t>StorageCell.java</a:t>
            </a:r>
          </a:p>
          <a:p>
            <a:r>
              <a:rPr lang="en-US" b="1" dirty="0"/>
              <a:t>TesStorageCell.java</a:t>
            </a:r>
          </a:p>
          <a:p>
            <a:endParaRPr lang="en-US" sz="1000" dirty="0"/>
          </a:p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generic:</a:t>
            </a:r>
          </a:p>
          <a:p>
            <a:r>
              <a:rPr lang="en-US" b="1" dirty="0"/>
              <a:t>GenericMemoryCell.java</a:t>
            </a:r>
          </a:p>
          <a:p>
            <a:r>
              <a:rPr lang="en-US" b="1" dirty="0"/>
              <a:t>Comparable.java</a:t>
            </a:r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20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/>
              <a:t>Mengimplementasikan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 err="1"/>
              <a:t>Komponen-komponen</a:t>
            </a:r>
            <a:r>
              <a:rPr lang="en-US" sz="2800" dirty="0"/>
              <a:t> Generic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1334</Words>
  <Application>Microsoft Office PowerPoint</Application>
  <PresentationFormat>Widescreen</PresentationFormat>
  <Paragraphs>206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ENUM, GENERIC, dan FUNCTOR</vt:lpstr>
      <vt:lpstr>Deskripsi</vt:lpstr>
      <vt:lpstr>Deskripsi</vt:lpstr>
      <vt:lpstr>Contoh Enum</vt:lpstr>
      <vt:lpstr>Contoh Project</vt:lpstr>
      <vt:lpstr>Tipe Data Generic</vt:lpstr>
      <vt:lpstr>Tipe Data Generic</vt:lpstr>
      <vt:lpstr>Membuat Class bertipe Generic</vt:lpstr>
      <vt:lpstr>Mengimplementasikan  Komponen-komponen Generic</vt:lpstr>
      <vt:lpstr>Method-method Static bertipe Generic</vt:lpstr>
      <vt:lpstr>Method-method Static bertipe Generic</vt:lpstr>
      <vt:lpstr>Method-method Static bertipe Generic</vt:lpstr>
      <vt:lpstr>Keterbatasan Tipe Data Generic</vt:lpstr>
      <vt:lpstr>Keterbatasan Tipe Data Generic</vt:lpstr>
      <vt:lpstr>Keterbatasan Tipe Data Generic</vt:lpstr>
      <vt:lpstr>Mengatasi Keterbatasan Instansiasi  Tipe Data Generic</vt:lpstr>
      <vt:lpstr>Functor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ENUM, GENERIC, dan FUNCTOR</dc:title>
  <dc:creator>HP</dc:creator>
  <cp:lastModifiedBy>Lenovo L340</cp:lastModifiedBy>
  <cp:revision>6</cp:revision>
  <dcterms:created xsi:type="dcterms:W3CDTF">2020-06-04T19:19:01Z</dcterms:created>
  <dcterms:modified xsi:type="dcterms:W3CDTF">2022-04-11T04:49:08Z</dcterms:modified>
</cp:coreProperties>
</file>