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5"/>
  </p:notesMasterIdLst>
  <p:handoutMasterIdLst>
    <p:handoutMasterId r:id="rId16"/>
  </p:handoutMasterIdLst>
  <p:sldIdLst>
    <p:sldId id="437" r:id="rId2"/>
    <p:sldId id="438" r:id="rId3"/>
    <p:sldId id="443" r:id="rId4"/>
    <p:sldId id="444" r:id="rId5"/>
    <p:sldId id="439" r:id="rId6"/>
    <p:sldId id="440" r:id="rId7"/>
    <p:sldId id="445" r:id="rId8"/>
    <p:sldId id="447" r:id="rId9"/>
    <p:sldId id="441" r:id="rId10"/>
    <p:sldId id="448" r:id="rId11"/>
    <p:sldId id="450" r:id="rId12"/>
    <p:sldId id="451" r:id="rId13"/>
    <p:sldId id="442" r:id="rId14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3" autoAdjust="0"/>
    <p:restoredTop sz="94643" autoAdjust="0"/>
  </p:normalViewPr>
  <p:slideViewPr>
    <p:cSldViewPr>
      <p:cViewPr varScale="1">
        <p:scale>
          <a:sx n="74" d="100"/>
          <a:sy n="74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1. Generic Class</a:t>
            </a:r>
            <a:endParaRPr lang="en-US" sz="3200" b="1" i="1" dirty="0" smtClean="0"/>
          </a:p>
          <a:p>
            <a:endParaRPr lang="en-US" sz="1000" b="1" i="1" dirty="0" smtClean="0"/>
          </a:p>
          <a:p>
            <a:pPr>
              <a:buNone/>
            </a:pPr>
            <a:r>
              <a:rPr lang="en-US" sz="3200" b="1" dirty="0" smtClean="0"/>
              <a:t>2. </a:t>
            </a:r>
            <a:r>
              <a:rPr lang="en-US" sz="3200" b="1" dirty="0" err="1" smtClean="0"/>
              <a:t>Mengimplementasikan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Komponen</a:t>
            </a:r>
            <a:r>
              <a:rPr lang="en-US" sz="3200" b="1" dirty="0" smtClean="0"/>
              <a:t>-</a:t>
            </a:r>
          </a:p>
          <a:p>
            <a:pPr>
              <a:buNone/>
            </a:pPr>
            <a:r>
              <a:rPr lang="en-US" sz="3200" b="1" dirty="0" smtClean="0"/>
              <a:t>    </a:t>
            </a:r>
            <a:r>
              <a:rPr lang="en-US" sz="3200" b="1" dirty="0" err="1" smtClean="0"/>
              <a:t>komponen</a:t>
            </a:r>
            <a:r>
              <a:rPr lang="en-US" sz="3200" b="1" dirty="0" smtClean="0"/>
              <a:t> Generic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000" b="1" dirty="0" smtClean="0"/>
              <a:t>3. Method-method static </a:t>
            </a:r>
            <a:r>
              <a:rPr lang="en-US" sz="3000" b="1" dirty="0" err="1" smtClean="0"/>
              <a:t>milik</a:t>
            </a:r>
            <a:r>
              <a:rPr lang="en-US" sz="3000" b="1" dirty="0" smtClean="0"/>
              <a:t> class Generic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4. </a:t>
            </a:r>
            <a:r>
              <a:rPr lang="en-US" sz="3200" b="1" dirty="0" err="1" smtClean="0"/>
              <a:t>Keterbatasan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Tipe</a:t>
            </a:r>
            <a:r>
              <a:rPr lang="en-US" sz="3200" b="1" dirty="0" smtClean="0"/>
              <a:t> Data Generic 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5. </a:t>
            </a:r>
            <a:r>
              <a:rPr lang="en-US" sz="3200" b="1" dirty="0" err="1" smtClean="0"/>
              <a:t>Functor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Objek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Fungsi</a:t>
            </a:r>
            <a:r>
              <a:rPr lang="en-US" sz="3200" b="1" dirty="0" smtClean="0"/>
              <a:t>)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>
                <a:effectLst/>
              </a:rPr>
              <a:t>Generic </a:t>
            </a:r>
            <a:r>
              <a:rPr lang="en-US" sz="3400" dirty="0" err="1" smtClean="0">
                <a:effectLst/>
              </a:rPr>
              <a:t>dan</a:t>
            </a:r>
            <a:r>
              <a:rPr lang="en-US" sz="3400" dirty="0" smtClean="0">
                <a:effectLst/>
              </a:rPr>
              <a:t> </a:t>
            </a:r>
            <a:r>
              <a:rPr lang="en-US" sz="3400" dirty="0" err="1" smtClean="0">
                <a:effectLst/>
              </a:rPr>
              <a:t>Functor</a:t>
            </a:r>
            <a:endParaRPr lang="en-US" sz="340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 lvl="0">
              <a:buNone/>
            </a:pPr>
            <a:r>
              <a:rPr lang="en-GB" dirty="0" smtClean="0"/>
              <a:t>3. Static Contexts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class Generic, method </a:t>
            </a:r>
            <a:r>
              <a:rPr lang="en-GB" dirty="0" err="1" smtClean="0"/>
              <a:t>dan</a:t>
            </a:r>
            <a:r>
              <a:rPr lang="en-GB" dirty="0" smtClean="0"/>
              <a:t>  </a:t>
            </a:r>
          </a:p>
          <a:p>
            <a:pPr>
              <a:buNone/>
            </a:pPr>
            <a:r>
              <a:rPr lang="en-GB" dirty="0" smtClean="0"/>
              <a:t>    attribute yang static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merefer</a:t>
            </a:r>
            <a:r>
              <a:rPr lang="en-GB" dirty="0" smtClean="0"/>
              <a:t>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variabel-variabel</a:t>
            </a:r>
            <a:r>
              <a:rPr lang="en-GB" dirty="0" smtClean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 </a:t>
            </a:r>
            <a:r>
              <a:rPr lang="en-GB" dirty="0" err="1" smtClean="0"/>
              <a:t>milik</a:t>
            </a:r>
            <a:r>
              <a:rPr lang="en-GB" dirty="0" smtClean="0"/>
              <a:t> class </a:t>
            </a:r>
            <a:r>
              <a:rPr lang="en-GB" dirty="0" err="1" smtClean="0"/>
              <a:t>setelah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    erasure,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variabel-variabel</a:t>
            </a:r>
            <a:r>
              <a:rPr lang="en-GB" dirty="0" smtClean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GB" sz="1000" dirty="0" smtClean="0"/>
          </a:p>
          <a:p>
            <a:pPr>
              <a:buNone/>
            </a:pPr>
            <a:r>
              <a:rPr lang="en-GB" dirty="0" smtClean="0"/>
              <a:t>4. </a:t>
            </a:r>
            <a:r>
              <a:rPr lang="en-GB" dirty="0" err="1" smtClean="0"/>
              <a:t>Instansiasi</a:t>
            </a:r>
            <a:r>
              <a:rPr lang="en-GB" dirty="0" smtClean="0"/>
              <a:t> </a:t>
            </a:r>
            <a:r>
              <a:rPr lang="en-GB" dirty="0" err="1" smtClean="0"/>
              <a:t>Tipe-Tipe</a:t>
            </a:r>
            <a:r>
              <a:rPr lang="en-GB" dirty="0" smtClean="0"/>
              <a:t> Generic</a:t>
            </a:r>
            <a:endParaRPr lang="en-US" dirty="0" smtClean="0"/>
          </a:p>
          <a:p>
            <a:pPr>
              <a:buNone/>
            </a:pPr>
            <a:r>
              <a:rPr lang="en-GB" b="1" dirty="0" smtClean="0"/>
              <a:t>    </a:t>
            </a:r>
            <a:r>
              <a:rPr lang="en-GB" sz="2500" b="1" dirty="0" err="1" smtClean="0"/>
              <a:t>Tipe</a:t>
            </a:r>
            <a:r>
              <a:rPr lang="en-GB" sz="2500" b="1" dirty="0" smtClean="0"/>
              <a:t> generic </a:t>
            </a:r>
            <a:r>
              <a:rPr lang="en-GB" sz="2500" b="1" dirty="0" err="1" smtClean="0"/>
              <a:t>adalah</a:t>
            </a:r>
            <a:r>
              <a:rPr lang="en-GB" sz="2500" b="1" dirty="0" smtClean="0"/>
              <a:t> </a:t>
            </a:r>
            <a:r>
              <a:rPr lang="en-GB" sz="2500" b="1" dirty="0" err="1" smtClean="0"/>
              <a:t>ilegal</a:t>
            </a:r>
            <a:r>
              <a:rPr lang="en-GB" sz="2500" b="1" dirty="0" smtClean="0"/>
              <a:t> </a:t>
            </a:r>
            <a:r>
              <a:rPr lang="en-GB" sz="2500" b="1" dirty="0" err="1" smtClean="0"/>
              <a:t>untuk</a:t>
            </a:r>
            <a:r>
              <a:rPr lang="en-GB" sz="2500" b="1" dirty="0" smtClean="0"/>
              <a:t> </a:t>
            </a:r>
            <a:r>
              <a:rPr lang="en-GB" sz="2500" b="1" dirty="0" err="1" smtClean="0"/>
              <a:t>diinstansiasi</a:t>
            </a:r>
            <a:r>
              <a:rPr lang="en-GB" sz="2500" b="1" dirty="0" smtClean="0"/>
              <a:t>.</a:t>
            </a:r>
            <a:endParaRPr lang="en-US" sz="2500" b="1" dirty="0" smtClean="0"/>
          </a:p>
          <a:p>
            <a:pPr>
              <a:buNone/>
            </a:pPr>
            <a:r>
              <a:rPr lang="en-GB" dirty="0" smtClean="0"/>
              <a:t>     </a:t>
            </a:r>
            <a:r>
              <a:rPr lang="en-GB" dirty="0" err="1" smtClean="0"/>
              <a:t>Jika</a:t>
            </a:r>
            <a:r>
              <a:rPr lang="en-GB" dirty="0" smtClean="0"/>
              <a:t> T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variabel</a:t>
            </a:r>
            <a:r>
              <a:rPr lang="en-GB" dirty="0" smtClean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, </a:t>
            </a:r>
            <a:r>
              <a:rPr lang="en-GB" dirty="0" err="1" smtClean="0"/>
              <a:t>maka</a:t>
            </a:r>
            <a:r>
              <a:rPr lang="en-GB" dirty="0" smtClean="0"/>
              <a:t> :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    </a:t>
            </a:r>
            <a:r>
              <a:rPr lang="en-GB" b="1" dirty="0" smtClean="0"/>
              <a:t>T </a:t>
            </a:r>
            <a:r>
              <a:rPr lang="en-GB" b="1" dirty="0" err="1" smtClean="0"/>
              <a:t>obj</a:t>
            </a:r>
            <a:r>
              <a:rPr lang="en-GB" b="1" dirty="0" smtClean="0"/>
              <a:t> = new T();</a:t>
            </a:r>
            <a:r>
              <a:rPr lang="en-GB" dirty="0" smtClean="0"/>
              <a:t>   //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ilegal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Keterbatasan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Tipe</a:t>
            </a:r>
            <a:r>
              <a:rPr lang="en-US" sz="3000" dirty="0" smtClean="0">
                <a:effectLst/>
              </a:rPr>
              <a:t> Data Generic</a:t>
            </a:r>
            <a:endParaRPr lang="en-US" sz="3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86429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sz="2600" dirty="0" smtClean="0"/>
              <a:t>5. </a:t>
            </a:r>
            <a:r>
              <a:rPr lang="en-GB" sz="2600" dirty="0" err="1" smtClean="0"/>
              <a:t>Membuat</a:t>
            </a:r>
            <a:r>
              <a:rPr lang="en-GB" sz="2600" dirty="0" smtClean="0"/>
              <a:t> array yang </a:t>
            </a:r>
            <a:r>
              <a:rPr lang="en-GB" sz="2600" dirty="0" err="1" smtClean="0"/>
              <a:t>bertipe</a:t>
            </a:r>
            <a:r>
              <a:rPr lang="en-GB" sz="2600" dirty="0" smtClean="0"/>
              <a:t> generic (array of </a:t>
            </a:r>
            <a:r>
              <a:rPr lang="en-GB" sz="2600" dirty="0" err="1" smtClean="0"/>
              <a:t>genric</a:t>
            </a:r>
            <a:r>
              <a:rPr lang="en-GB" sz="2600" dirty="0" smtClean="0"/>
              <a:t> type) </a:t>
            </a:r>
          </a:p>
          <a:p>
            <a:pPr>
              <a:buNone/>
            </a:pPr>
            <a:r>
              <a:rPr lang="en-GB" sz="2600" dirty="0" smtClean="0"/>
              <a:t>    </a:t>
            </a:r>
            <a:r>
              <a:rPr lang="en-GB" sz="2600" dirty="0" err="1" smtClean="0"/>
              <a:t>adalah</a:t>
            </a:r>
            <a:r>
              <a:rPr lang="en-GB" sz="2600" dirty="0" smtClean="0"/>
              <a:t> </a:t>
            </a:r>
            <a:r>
              <a:rPr lang="en-GB" sz="2600" b="1" dirty="0" err="1" smtClean="0">
                <a:solidFill>
                  <a:srgbClr val="FF0000"/>
                </a:solidFill>
              </a:rPr>
              <a:t>ilegal</a:t>
            </a:r>
            <a:r>
              <a:rPr lang="en-GB" sz="2600" dirty="0" smtClean="0"/>
              <a:t>. </a:t>
            </a:r>
            <a:endParaRPr lang="en-US" sz="2600" dirty="0" smtClean="0"/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Jika</a:t>
            </a:r>
            <a:r>
              <a:rPr lang="en-GB" dirty="0" smtClean="0"/>
              <a:t> T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variabel</a:t>
            </a:r>
            <a:r>
              <a:rPr lang="en-GB" dirty="0" smtClean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, </a:t>
            </a:r>
            <a:r>
              <a:rPr lang="en-GB" dirty="0" err="1" smtClean="0"/>
              <a:t>maka</a:t>
            </a:r>
            <a:r>
              <a:rPr lang="en-GB" dirty="0" smtClean="0"/>
              <a:t> :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	        </a:t>
            </a:r>
            <a:r>
              <a:rPr lang="en-GB" b="1" dirty="0" smtClean="0"/>
              <a:t>T </a:t>
            </a:r>
            <a:r>
              <a:rPr lang="en-GB" b="1" dirty="0" err="1" smtClean="0"/>
              <a:t>arr</a:t>
            </a:r>
            <a:r>
              <a:rPr lang="en-GB" b="1" dirty="0" smtClean="0"/>
              <a:t>[] = new T[10]</a:t>
            </a:r>
            <a:r>
              <a:rPr lang="en-GB" dirty="0" smtClean="0"/>
              <a:t>  //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ilegal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GB" sz="1200" dirty="0" smtClean="0"/>
              <a:t> </a:t>
            </a:r>
            <a:endParaRPr lang="en-US" sz="1200" dirty="0" smtClean="0"/>
          </a:p>
          <a:p>
            <a:pPr>
              <a:buNone/>
            </a:pPr>
            <a:r>
              <a:rPr lang="en-GB" dirty="0" smtClean="0"/>
              <a:t>6. Array of parameterized types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ilegal</a:t>
            </a:r>
            <a:r>
              <a:rPr lang="en-GB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Contoh</a:t>
            </a:r>
            <a:r>
              <a:rPr lang="en-GB" dirty="0" smtClean="0"/>
              <a:t> :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b="1" dirty="0" err="1" smtClean="0"/>
              <a:t>ArrayList</a:t>
            </a:r>
            <a:r>
              <a:rPr lang="en-GB" b="1" dirty="0" smtClean="0"/>
              <a:t> &lt;String&gt; arr1[] = new </a:t>
            </a:r>
            <a:r>
              <a:rPr lang="en-GB" b="1" dirty="0" err="1" smtClean="0"/>
              <a:t>ArrayList</a:t>
            </a:r>
            <a:r>
              <a:rPr lang="en-GB" b="1" dirty="0" smtClean="0"/>
              <a:t> &lt;String&gt; [10];</a:t>
            </a:r>
            <a:r>
              <a:rPr lang="en-GB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b="1" dirty="0" err="1" smtClean="0"/>
              <a:t>ArrayList</a:t>
            </a:r>
            <a:r>
              <a:rPr lang="en-GB" b="1" dirty="0" smtClean="0"/>
              <a:t> &lt;Double&gt; </a:t>
            </a:r>
            <a:r>
              <a:rPr lang="en-GB" b="1" dirty="0" err="1" smtClean="0"/>
              <a:t>lst</a:t>
            </a:r>
            <a:r>
              <a:rPr lang="en-GB" b="1" dirty="0" smtClean="0"/>
              <a:t> = new </a:t>
            </a:r>
            <a:r>
              <a:rPr lang="en-GB" b="1" dirty="0" err="1" smtClean="0"/>
              <a:t>ArrayList</a:t>
            </a:r>
            <a:r>
              <a:rPr lang="en-GB" b="1" dirty="0" smtClean="0"/>
              <a:t> &lt;Double&gt; ();</a:t>
            </a:r>
            <a:endParaRPr lang="en-US" b="1" dirty="0" smtClean="0"/>
          </a:p>
          <a:p>
            <a:pPr>
              <a:buNone/>
            </a:pPr>
            <a:r>
              <a:rPr lang="en-GB" b="1" dirty="0" smtClean="0"/>
              <a:t>    </a:t>
            </a:r>
            <a:r>
              <a:rPr lang="en-GB" b="1" dirty="0" err="1" smtClean="0"/>
              <a:t>lst.add</a:t>
            </a:r>
            <a:r>
              <a:rPr lang="en-GB" b="1" dirty="0" smtClean="0"/>
              <a:t>(4.5);</a:t>
            </a:r>
            <a:endParaRPr lang="en-US" b="1" dirty="0" smtClean="0"/>
          </a:p>
          <a:p>
            <a:pPr>
              <a:buNone/>
            </a:pPr>
            <a:r>
              <a:rPr lang="en-GB" b="1" dirty="0" smtClean="0"/>
              <a:t>    Object arr2[] = arr1;</a:t>
            </a:r>
            <a:endParaRPr lang="en-US" b="1" dirty="0" smtClean="0"/>
          </a:p>
          <a:p>
            <a:pPr>
              <a:buNone/>
            </a:pPr>
            <a:r>
              <a:rPr lang="en-GB" b="1" dirty="0" smtClean="0"/>
              <a:t>    Arr2[] = </a:t>
            </a:r>
            <a:r>
              <a:rPr lang="en-GB" b="1" dirty="0" err="1" smtClean="0"/>
              <a:t>lst</a:t>
            </a:r>
            <a:r>
              <a:rPr lang="en-GB" b="1" dirty="0" smtClean="0"/>
              <a:t>;</a:t>
            </a:r>
            <a:r>
              <a:rPr lang="en-GB" dirty="0" smtClean="0"/>
              <a:t> // </a:t>
            </a:r>
            <a:r>
              <a:rPr lang="en-GB" b="1" dirty="0" err="1" smtClean="0">
                <a:solidFill>
                  <a:srgbClr val="FF0000"/>
                </a:solidFill>
              </a:rPr>
              <a:t>ClassCastException</a:t>
            </a:r>
            <a:r>
              <a:rPr lang="en-GB" b="1" dirty="0" smtClean="0">
                <a:solidFill>
                  <a:srgbClr val="FF0000"/>
                </a:solidFill>
              </a:rPr>
              <a:t> (run time error)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b="1" dirty="0" smtClean="0"/>
              <a:t>String s = arr1[0].get(0);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 smtClean="0">
                <a:effectLst/>
              </a:rPr>
              <a:t>Keterbatasan</a:t>
            </a:r>
            <a:r>
              <a:rPr lang="en-US" sz="3000" dirty="0" smtClean="0">
                <a:effectLst/>
              </a:rPr>
              <a:t> </a:t>
            </a:r>
            <a:r>
              <a:rPr lang="en-US" sz="3000" dirty="0" err="1" smtClean="0">
                <a:effectLst/>
              </a:rPr>
              <a:t>Tipe</a:t>
            </a:r>
            <a:r>
              <a:rPr lang="en-US" sz="3000" dirty="0" smtClean="0">
                <a:effectLst/>
              </a:rPr>
              <a:t> Data Generic</a:t>
            </a:r>
            <a:endParaRPr lang="en-US"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4864291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 smtClean="0"/>
              <a:t>Keterbatasan</a:t>
            </a:r>
            <a:r>
              <a:rPr lang="en-GB" dirty="0" smtClean="0"/>
              <a:t> </a:t>
            </a:r>
            <a:r>
              <a:rPr lang="en-GB" dirty="0" err="1" smtClean="0"/>
              <a:t>instansiasi</a:t>
            </a:r>
            <a:r>
              <a:rPr lang="en-GB" dirty="0" smtClean="0"/>
              <a:t> </a:t>
            </a:r>
            <a:r>
              <a:rPr lang="en-GB" dirty="0" err="1" smtClean="0"/>
              <a:t>tipe-tipe</a:t>
            </a:r>
            <a:r>
              <a:rPr lang="en-GB" dirty="0" smtClean="0"/>
              <a:t> Generic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diatasi</a:t>
            </a:r>
            <a:r>
              <a:rPr lang="en-GB" dirty="0" smtClean="0"/>
              <a:t> </a:t>
            </a:r>
            <a:r>
              <a:rPr lang="en-GB" dirty="0" err="1" smtClean="0"/>
              <a:t>dengan</a:t>
            </a:r>
            <a:r>
              <a:rPr lang="en-GB" dirty="0" smtClean="0"/>
              <a:t> </a:t>
            </a:r>
            <a:r>
              <a:rPr lang="en-GB" dirty="0" err="1" smtClean="0"/>
              <a:t>menggunakan</a:t>
            </a:r>
            <a:r>
              <a:rPr lang="en-GB" dirty="0" smtClean="0"/>
              <a:t> keyword </a:t>
            </a:r>
            <a:r>
              <a:rPr lang="en-GB" i="1" dirty="0" smtClean="0"/>
              <a:t>extends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 parameter :</a:t>
            </a:r>
          </a:p>
          <a:p>
            <a:r>
              <a:rPr lang="en-GB" b="1" dirty="0" smtClean="0"/>
              <a:t>class </a:t>
            </a:r>
            <a:r>
              <a:rPr lang="en-GB" b="1" i="1" dirty="0" err="1" smtClean="0"/>
              <a:t>ClassName</a:t>
            </a:r>
            <a:r>
              <a:rPr lang="en-GB" b="1" dirty="0" smtClean="0"/>
              <a:t> &lt;</a:t>
            </a:r>
            <a:r>
              <a:rPr lang="en-GB" b="1" dirty="0" err="1" smtClean="0"/>
              <a:t>namaParameter</a:t>
            </a:r>
            <a:r>
              <a:rPr lang="en-GB" b="1" dirty="0" smtClean="0"/>
              <a:t> extends </a:t>
            </a:r>
            <a:r>
              <a:rPr lang="en-GB" b="1" dirty="0" err="1" smtClean="0"/>
              <a:t>SuperClass</a:t>
            </a:r>
            <a:r>
              <a:rPr lang="en-GB" b="1" dirty="0" smtClean="0"/>
              <a:t>&gt;</a:t>
            </a:r>
            <a:endParaRPr lang="en-US" b="1" dirty="0" smtClean="0"/>
          </a:p>
          <a:p>
            <a:r>
              <a:rPr lang="en-GB" dirty="0" err="1" smtClean="0"/>
              <a:t>Contoh</a:t>
            </a:r>
            <a:r>
              <a:rPr lang="en-GB" dirty="0" smtClean="0"/>
              <a:t> : class </a:t>
            </a:r>
            <a:r>
              <a:rPr lang="en-GB" dirty="0" err="1" smtClean="0"/>
              <a:t>ScrollPane</a:t>
            </a:r>
            <a:r>
              <a:rPr lang="en-GB" dirty="0" smtClean="0"/>
              <a:t> generic</a:t>
            </a:r>
            <a:endParaRPr lang="en-US" dirty="0" smtClean="0"/>
          </a:p>
          <a:p>
            <a:r>
              <a:rPr lang="en-GB" b="1" dirty="0" smtClean="0"/>
              <a:t>class </a:t>
            </a:r>
            <a:r>
              <a:rPr lang="en-GB" b="1" dirty="0" err="1" smtClean="0"/>
              <a:t>ScrollPane</a:t>
            </a:r>
            <a:r>
              <a:rPr lang="en-GB" b="1" dirty="0" smtClean="0"/>
              <a:t> &lt;</a:t>
            </a:r>
            <a:r>
              <a:rPr lang="en-GB" b="1" dirty="0" err="1" smtClean="0"/>
              <a:t>MyPane</a:t>
            </a:r>
            <a:r>
              <a:rPr lang="en-GB" b="1" dirty="0" smtClean="0"/>
              <a:t> extends Container&gt; {</a:t>
            </a:r>
            <a:endParaRPr lang="en-US" b="1" dirty="0" smtClean="0"/>
          </a:p>
          <a:p>
            <a:r>
              <a:rPr lang="en-GB" b="1" dirty="0" smtClean="0"/>
              <a:t>      ...</a:t>
            </a:r>
            <a:endParaRPr lang="en-US" b="1" dirty="0" smtClean="0"/>
          </a:p>
          <a:p>
            <a:r>
              <a:rPr lang="en-GB" b="1" dirty="0" smtClean="0"/>
              <a:t>}</a:t>
            </a:r>
          </a:p>
          <a:p>
            <a:endParaRPr lang="en-US" sz="1300" b="1" dirty="0" smtClean="0"/>
          </a:p>
          <a:p>
            <a:r>
              <a:rPr lang="en-GB" b="1" dirty="0" smtClean="0"/>
              <a:t>class </a:t>
            </a:r>
            <a:r>
              <a:rPr lang="en-GB" b="1" dirty="0" err="1" smtClean="0"/>
              <a:t>TestScrollPane</a:t>
            </a:r>
            <a:r>
              <a:rPr lang="en-GB" b="1" dirty="0" smtClean="0"/>
              <a:t> {</a:t>
            </a:r>
            <a:endParaRPr lang="en-US" b="1" dirty="0" smtClean="0"/>
          </a:p>
          <a:p>
            <a:r>
              <a:rPr lang="en-GB" b="1" dirty="0" smtClean="0"/>
              <a:t>    public static void main(String </a:t>
            </a:r>
            <a:r>
              <a:rPr lang="en-GB" b="1" dirty="0" err="1" smtClean="0"/>
              <a:t>args</a:t>
            </a:r>
            <a:r>
              <a:rPr lang="en-GB" b="1" dirty="0" smtClean="0"/>
              <a:t>[]) {</a:t>
            </a:r>
            <a:endParaRPr lang="en-US" b="1" dirty="0" smtClean="0"/>
          </a:p>
          <a:p>
            <a:r>
              <a:rPr lang="en-GB" b="1" dirty="0" smtClean="0"/>
              <a:t> 	</a:t>
            </a:r>
            <a:r>
              <a:rPr lang="en-GB" sz="2600" b="1" dirty="0" err="1" smtClean="0"/>
              <a:t>ScrollPane</a:t>
            </a:r>
            <a:r>
              <a:rPr lang="en-GB" sz="2600" b="1" dirty="0" smtClean="0"/>
              <a:t> &lt;Panel&gt; scrollPane1 = new </a:t>
            </a:r>
            <a:r>
              <a:rPr lang="en-GB" sz="2600" b="1" dirty="0" err="1" smtClean="0"/>
              <a:t>ScrollPane</a:t>
            </a:r>
            <a:r>
              <a:rPr lang="en-GB" sz="2600" b="1" dirty="0" smtClean="0"/>
              <a:t> &lt;Panel&gt;();</a:t>
            </a:r>
            <a:endParaRPr lang="en-US" sz="2600" b="1" dirty="0" smtClean="0"/>
          </a:p>
          <a:p>
            <a:r>
              <a:rPr lang="en-GB" b="1" dirty="0" smtClean="0"/>
              <a:t> 	</a:t>
            </a:r>
            <a:r>
              <a:rPr lang="en-GB" dirty="0" smtClean="0"/>
              <a:t>// statement </a:t>
            </a:r>
            <a:r>
              <a:rPr lang="en-GB" dirty="0" err="1" smtClean="0"/>
              <a:t>berikut</a:t>
            </a:r>
            <a:r>
              <a:rPr lang="en-GB" dirty="0" smtClean="0"/>
              <a:t> </a:t>
            </a:r>
            <a:r>
              <a:rPr lang="en-GB" dirty="0" err="1" smtClean="0"/>
              <a:t>ini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illegal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GB" b="1" dirty="0" smtClean="0"/>
              <a:t>       </a:t>
            </a:r>
            <a:r>
              <a:rPr lang="en-GB" sz="2600" b="1" dirty="0" err="1" smtClean="0"/>
              <a:t>ScrollPane</a:t>
            </a:r>
            <a:r>
              <a:rPr lang="en-GB" sz="2600" b="1" dirty="0" smtClean="0"/>
              <a:t> &lt;Button&gt; scrollPane2 = new </a:t>
            </a:r>
            <a:r>
              <a:rPr lang="en-GB" sz="2600" b="1" dirty="0" err="1" smtClean="0"/>
              <a:t>ScrollPane</a:t>
            </a:r>
            <a:r>
              <a:rPr lang="en-GB" sz="2600" b="1" dirty="0" smtClean="0"/>
              <a:t> &lt;Button&gt;();</a:t>
            </a:r>
            <a:endParaRPr lang="en-US" sz="2600" b="1" dirty="0" smtClean="0"/>
          </a:p>
          <a:p>
            <a:r>
              <a:rPr lang="en-GB" b="1" dirty="0" smtClean="0"/>
              <a:t>    }</a:t>
            </a:r>
            <a:endParaRPr lang="en-US" b="1" dirty="0" smtClean="0"/>
          </a:p>
          <a:p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effectLst/>
              </a:rPr>
              <a:t>Mengatasi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Keterbatasan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Instansiasi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Tipe</a:t>
            </a:r>
            <a:r>
              <a:rPr lang="en-US" sz="2800" dirty="0" smtClean="0">
                <a:effectLst/>
              </a:rPr>
              <a:t> Data Generic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diembed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melewatkan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dalamnya</a:t>
            </a:r>
            <a:r>
              <a:rPr lang="en-US" dirty="0" smtClean="0"/>
              <a:t>,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b="1" dirty="0" err="1" smtClean="0"/>
              <a:t>objek</a:t>
            </a:r>
            <a:r>
              <a:rPr lang="en-US" b="1" dirty="0" smtClean="0"/>
              <a:t> </a:t>
            </a:r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err="1" smtClean="0"/>
              <a:t>functor</a:t>
            </a:r>
            <a:r>
              <a:rPr lang="en-US" dirty="0" smtClean="0"/>
              <a:t>.</a:t>
            </a:r>
          </a:p>
          <a:p>
            <a:endParaRPr lang="en-US" sz="1100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program yang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Array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berkembang</a:t>
            </a:r>
            <a:r>
              <a:rPr lang="en-US" dirty="0" smtClean="0"/>
              <a:t>, insert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Array.</a:t>
            </a:r>
          </a:p>
          <a:p>
            <a:r>
              <a:rPr lang="en-US" b="1" dirty="0" smtClean="0"/>
              <a:t>GenericSimpleArrayList.java</a:t>
            </a:r>
          </a:p>
          <a:p>
            <a:r>
              <a:rPr lang="en-US" b="1" dirty="0" smtClean="0"/>
              <a:t>SimpleRectangle.java</a:t>
            </a:r>
          </a:p>
          <a:p>
            <a:r>
              <a:rPr lang="en-US" b="1" dirty="0" smtClean="0"/>
              <a:t>Comparator.java</a:t>
            </a:r>
          </a:p>
          <a:p>
            <a:r>
              <a:rPr lang="en-US" b="1" dirty="0" smtClean="0"/>
              <a:t>OrderRectByWidth.java</a:t>
            </a:r>
          </a:p>
          <a:p>
            <a:r>
              <a:rPr lang="en-US" b="1" dirty="0" smtClean="0"/>
              <a:t>CompareTest.java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effectLst/>
              </a:rPr>
              <a:t>Functor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940491"/>
          </a:xfrm>
        </p:spPr>
        <p:txBody>
          <a:bodyPr>
            <a:normAutofit lnSpcReduction="10000"/>
          </a:bodyPr>
          <a:lstStyle/>
          <a:p>
            <a:r>
              <a:rPr lang="en-GB" sz="2600" dirty="0" smtClean="0"/>
              <a:t>Generic </a:t>
            </a:r>
            <a:r>
              <a:rPr lang="en-GB" sz="2600" dirty="0" err="1" smtClean="0"/>
              <a:t>adalah</a:t>
            </a:r>
            <a:r>
              <a:rPr lang="en-GB" sz="2600" dirty="0" smtClean="0"/>
              <a:t> </a:t>
            </a:r>
            <a:r>
              <a:rPr lang="en-GB" sz="2600" b="1" dirty="0" err="1" smtClean="0"/>
              <a:t>tipe</a:t>
            </a:r>
            <a:r>
              <a:rPr lang="en-GB" sz="2600" b="1" dirty="0" smtClean="0"/>
              <a:t> data </a:t>
            </a:r>
            <a:r>
              <a:rPr lang="en-GB" sz="2600" b="1" dirty="0" err="1" smtClean="0"/>
              <a:t>umum</a:t>
            </a:r>
            <a:r>
              <a:rPr lang="en-GB" sz="2600" dirty="0" smtClean="0"/>
              <a:t> </a:t>
            </a:r>
            <a:r>
              <a:rPr lang="en-GB" sz="2600" dirty="0" err="1" smtClean="0"/>
              <a:t>berupa</a:t>
            </a:r>
            <a:r>
              <a:rPr lang="en-GB" sz="2600" dirty="0" smtClean="0"/>
              <a:t> class, </a:t>
            </a:r>
            <a:r>
              <a:rPr lang="en-GB" sz="2600" dirty="0" err="1" smtClean="0"/>
              <a:t>sehingga</a:t>
            </a:r>
            <a:r>
              <a:rPr lang="en-GB" sz="2600" dirty="0" smtClean="0"/>
              <a:t> </a:t>
            </a:r>
            <a:r>
              <a:rPr lang="en-GB" sz="2600" dirty="0" err="1" smtClean="0"/>
              <a:t>sebenarnya</a:t>
            </a:r>
            <a:r>
              <a:rPr lang="en-GB" sz="2600" dirty="0" smtClean="0"/>
              <a:t> </a:t>
            </a:r>
            <a:r>
              <a:rPr lang="en-GB" sz="2600" dirty="0" err="1" smtClean="0"/>
              <a:t>tipe</a:t>
            </a:r>
            <a:r>
              <a:rPr lang="en-GB" sz="2600" dirty="0" smtClean="0"/>
              <a:t> data </a:t>
            </a:r>
            <a:r>
              <a:rPr lang="en-GB" sz="2600" dirty="0" err="1" smtClean="0"/>
              <a:t>ini</a:t>
            </a:r>
            <a:r>
              <a:rPr lang="en-GB" sz="2600" dirty="0" smtClean="0"/>
              <a:t> </a:t>
            </a:r>
            <a:r>
              <a:rPr lang="en-GB" sz="2600" dirty="0" err="1" smtClean="0"/>
              <a:t>tidak</a:t>
            </a:r>
            <a:r>
              <a:rPr lang="en-GB" sz="2600" dirty="0" smtClean="0"/>
              <a:t> </a:t>
            </a:r>
            <a:r>
              <a:rPr lang="en-GB" sz="2600" dirty="0" err="1" smtClean="0"/>
              <a:t>bisa</a:t>
            </a:r>
            <a:r>
              <a:rPr lang="en-GB" sz="2600" dirty="0" smtClean="0"/>
              <a:t> </a:t>
            </a:r>
            <a:r>
              <a:rPr lang="en-GB" sz="2600" dirty="0" err="1" smtClean="0"/>
              <a:t>saling</a:t>
            </a:r>
            <a:r>
              <a:rPr lang="en-GB" sz="2600" dirty="0" smtClean="0"/>
              <a:t> </a:t>
            </a:r>
            <a:r>
              <a:rPr lang="en-GB" sz="2600" dirty="0" err="1" smtClean="0"/>
              <a:t>menggantikan</a:t>
            </a:r>
            <a:r>
              <a:rPr lang="en-GB" sz="2600" dirty="0" smtClean="0"/>
              <a:t> </a:t>
            </a:r>
            <a:r>
              <a:rPr lang="en-GB" sz="2600" dirty="0" err="1" smtClean="0"/>
              <a:t>dengan</a:t>
            </a:r>
            <a:r>
              <a:rPr lang="en-GB" sz="2600" dirty="0" smtClean="0"/>
              <a:t> </a:t>
            </a:r>
            <a:r>
              <a:rPr lang="en-GB" sz="2600" dirty="0" err="1" smtClean="0"/>
              <a:t>tipe</a:t>
            </a:r>
            <a:r>
              <a:rPr lang="en-GB" sz="2600" dirty="0" smtClean="0"/>
              <a:t> data primitive.</a:t>
            </a:r>
          </a:p>
          <a:p>
            <a:endParaRPr lang="en-GB" sz="1000" dirty="0" smtClean="0"/>
          </a:p>
          <a:p>
            <a:r>
              <a:rPr lang="en-GB" sz="2600" dirty="0" smtClean="0"/>
              <a:t>Generic </a:t>
            </a:r>
            <a:r>
              <a:rPr lang="en-GB" sz="2600" dirty="0" err="1" smtClean="0"/>
              <a:t>bermanfaat</a:t>
            </a:r>
            <a:r>
              <a:rPr lang="en-GB" sz="2600" dirty="0" smtClean="0"/>
              <a:t> agar </a:t>
            </a:r>
            <a:r>
              <a:rPr lang="en-GB" sz="2600" dirty="0" err="1" smtClean="0"/>
              <a:t>suatu</a:t>
            </a:r>
            <a:r>
              <a:rPr lang="en-GB" sz="2600" dirty="0" smtClean="0"/>
              <a:t> class </a:t>
            </a:r>
            <a:r>
              <a:rPr lang="en-GB" sz="2600" dirty="0" err="1" smtClean="0"/>
              <a:t>dapat</a:t>
            </a:r>
            <a:r>
              <a:rPr lang="en-GB" sz="2600" dirty="0" smtClean="0"/>
              <a:t> </a:t>
            </a:r>
            <a:r>
              <a:rPr lang="en-GB" sz="2600" dirty="0" err="1" smtClean="0"/>
              <a:t>bekerja</a:t>
            </a:r>
            <a:r>
              <a:rPr lang="en-GB" sz="2600" dirty="0" smtClean="0"/>
              <a:t> </a:t>
            </a:r>
            <a:r>
              <a:rPr lang="en-GB" sz="2600" dirty="0" err="1" smtClean="0"/>
              <a:t>dengan</a:t>
            </a:r>
            <a:r>
              <a:rPr lang="en-GB" sz="2600" dirty="0" smtClean="0"/>
              <a:t> </a:t>
            </a:r>
            <a:r>
              <a:rPr lang="en-GB" sz="2600" b="1" dirty="0" err="1" smtClean="0"/>
              <a:t>tipe</a:t>
            </a:r>
            <a:r>
              <a:rPr lang="en-GB" sz="2600" b="1" dirty="0" smtClean="0"/>
              <a:t> data yang </a:t>
            </a:r>
            <a:r>
              <a:rPr lang="en-GB" sz="2600" b="1" dirty="0" err="1" smtClean="0"/>
              <a:t>luas</a:t>
            </a:r>
            <a:r>
              <a:rPr lang="en-GB" sz="2600" dirty="0" smtClean="0"/>
              <a:t>, </a:t>
            </a:r>
            <a:r>
              <a:rPr lang="en-GB" sz="2600" dirty="0" err="1" smtClean="0"/>
              <a:t>sehingga</a:t>
            </a:r>
            <a:r>
              <a:rPr lang="en-GB" sz="2600" dirty="0" smtClean="0"/>
              <a:t> </a:t>
            </a:r>
            <a:r>
              <a:rPr lang="en-GB" sz="2600" b="1" dirty="0" err="1" smtClean="0"/>
              <a:t>mengeliminasi</a:t>
            </a:r>
            <a:r>
              <a:rPr lang="en-GB" sz="2600" dirty="0" smtClean="0"/>
              <a:t> </a:t>
            </a:r>
            <a:r>
              <a:rPr lang="en-GB" sz="2600" dirty="0" err="1" smtClean="0"/>
              <a:t>adanya</a:t>
            </a:r>
            <a:r>
              <a:rPr lang="en-GB" sz="2600" dirty="0" smtClean="0"/>
              <a:t> </a:t>
            </a:r>
            <a:r>
              <a:rPr lang="en-GB" sz="2600" dirty="0" err="1" smtClean="0"/>
              <a:t>kebutuhan</a:t>
            </a:r>
            <a:r>
              <a:rPr lang="en-GB" sz="2600" dirty="0" smtClean="0"/>
              <a:t> </a:t>
            </a:r>
            <a:r>
              <a:rPr lang="en-GB" sz="2600" b="1" i="1" dirty="0" smtClean="0"/>
              <a:t>casting</a:t>
            </a:r>
            <a:r>
              <a:rPr lang="en-GB" sz="2600" i="1" dirty="0" smtClean="0"/>
              <a:t> </a:t>
            </a:r>
            <a:r>
              <a:rPr lang="en-GB" sz="2600" i="1" dirty="0" err="1" smtClean="0"/>
              <a:t>tipe</a:t>
            </a:r>
            <a:r>
              <a:rPr lang="en-GB" sz="2600" i="1" dirty="0" smtClean="0"/>
              <a:t> data.</a:t>
            </a:r>
          </a:p>
          <a:p>
            <a:r>
              <a:rPr lang="en-GB" dirty="0" smtClean="0"/>
              <a:t>Contoh1:</a:t>
            </a:r>
            <a:r>
              <a:rPr lang="en-GB" b="1" dirty="0" smtClean="0"/>
              <a:t> </a:t>
            </a:r>
            <a:endParaRPr lang="en-US" b="1" dirty="0" smtClean="0"/>
          </a:p>
          <a:p>
            <a:r>
              <a:rPr lang="en-GB" b="1" dirty="0" smtClean="0"/>
              <a:t>String </a:t>
            </a:r>
            <a:r>
              <a:rPr lang="en-GB" b="1" dirty="0" err="1" smtClean="0"/>
              <a:t>myString</a:t>
            </a:r>
            <a:r>
              <a:rPr lang="en-GB" b="1" dirty="0" smtClean="0"/>
              <a:t> = (String) </a:t>
            </a:r>
            <a:r>
              <a:rPr lang="en-GB" b="1" dirty="0" err="1" smtClean="0"/>
              <a:t>myArrayList.get</a:t>
            </a:r>
            <a:r>
              <a:rPr lang="en-GB" b="1" dirty="0" smtClean="0"/>
              <a:t>(0);</a:t>
            </a:r>
            <a:endParaRPr lang="en-US" b="1" dirty="0" smtClean="0"/>
          </a:p>
          <a:p>
            <a:r>
              <a:rPr lang="en-GB" dirty="0" smtClean="0"/>
              <a:t>// </a:t>
            </a:r>
            <a:r>
              <a:rPr lang="en-GB" dirty="0" err="1" smtClean="0"/>
              <a:t>jika</a:t>
            </a:r>
            <a:r>
              <a:rPr lang="en-GB" dirty="0" smtClean="0"/>
              <a:t> </a:t>
            </a:r>
            <a:r>
              <a:rPr lang="en-GB" dirty="0" err="1" smtClean="0"/>
              <a:t>myArrayList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objek</a:t>
            </a:r>
            <a:r>
              <a:rPr lang="en-GB" dirty="0" smtClean="0"/>
              <a:t> generic </a:t>
            </a:r>
            <a:endParaRPr lang="en-US" dirty="0" smtClean="0"/>
          </a:p>
          <a:p>
            <a:r>
              <a:rPr lang="en-GB" sz="2600" dirty="0" smtClean="0"/>
              <a:t>// </a:t>
            </a:r>
            <a:r>
              <a:rPr lang="en-GB" sz="2600" dirty="0" err="1" smtClean="0"/>
              <a:t>maka</a:t>
            </a:r>
            <a:r>
              <a:rPr lang="en-GB" sz="2600" dirty="0" smtClean="0"/>
              <a:t> </a:t>
            </a:r>
            <a:r>
              <a:rPr lang="en-GB" sz="2600" dirty="0" err="1" smtClean="0"/>
              <a:t>downcasting</a:t>
            </a:r>
            <a:r>
              <a:rPr lang="en-GB" sz="2600" dirty="0" smtClean="0"/>
              <a:t> </a:t>
            </a:r>
            <a:r>
              <a:rPr lang="en-GB" sz="2600" dirty="0" err="1" smtClean="0"/>
              <a:t>dapat</a:t>
            </a:r>
            <a:r>
              <a:rPr lang="en-GB" sz="2600" dirty="0" smtClean="0"/>
              <a:t> </a:t>
            </a:r>
            <a:r>
              <a:rPr lang="en-GB" sz="2600" dirty="0" err="1" smtClean="0"/>
              <a:t>dihilangkan</a:t>
            </a:r>
            <a:r>
              <a:rPr lang="en-GB" sz="2600" dirty="0" smtClean="0"/>
              <a:t>, </a:t>
            </a:r>
            <a:r>
              <a:rPr lang="en-GB" sz="2600" dirty="0" err="1" smtClean="0"/>
              <a:t>menjadi</a:t>
            </a:r>
            <a:r>
              <a:rPr lang="en-GB" sz="2600" dirty="0" smtClean="0"/>
              <a:t>:</a:t>
            </a:r>
            <a:endParaRPr lang="en-US" sz="2600" dirty="0" smtClean="0"/>
          </a:p>
          <a:p>
            <a:r>
              <a:rPr lang="en-GB" b="1" dirty="0" smtClean="0"/>
              <a:t>String </a:t>
            </a:r>
            <a:r>
              <a:rPr lang="en-GB" b="1" dirty="0" err="1" smtClean="0"/>
              <a:t>myString</a:t>
            </a:r>
            <a:r>
              <a:rPr lang="en-GB" b="1" dirty="0" smtClean="0"/>
              <a:t> = </a:t>
            </a:r>
            <a:r>
              <a:rPr lang="en-GB" b="1" dirty="0" err="1" smtClean="0"/>
              <a:t>myArrayList.get</a:t>
            </a:r>
            <a:r>
              <a:rPr lang="en-GB" b="1" dirty="0" smtClean="0"/>
              <a:t>(0);</a:t>
            </a:r>
            <a:endParaRPr lang="en-GB" i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effectLst/>
              </a:rPr>
              <a:t>Tipe</a:t>
            </a:r>
            <a:r>
              <a:rPr lang="en-US" sz="3200" dirty="0" smtClean="0">
                <a:effectLst/>
              </a:rPr>
              <a:t> Data Generic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err="1" smtClean="0"/>
              <a:t>Penghapusan</a:t>
            </a:r>
            <a:r>
              <a:rPr lang="en-GB" b="1" dirty="0" smtClean="0"/>
              <a:t> </a:t>
            </a:r>
            <a:r>
              <a:rPr lang="en-GB" b="1" i="1" dirty="0" err="1" smtClean="0"/>
              <a:t>downcasting</a:t>
            </a:r>
            <a:r>
              <a:rPr lang="en-GB" b="1" dirty="0" smtClean="0"/>
              <a:t>  </a:t>
            </a:r>
            <a:r>
              <a:rPr lang="en-GB" b="1" dirty="0" err="1" smtClean="0"/>
              <a:t>tidak</a:t>
            </a:r>
            <a:r>
              <a:rPr lang="en-GB" b="1" dirty="0" smtClean="0"/>
              <a:t> </a:t>
            </a:r>
            <a:r>
              <a:rPr lang="en-GB" b="1" dirty="0" err="1" smtClean="0"/>
              <a:t>berarti</a:t>
            </a:r>
            <a:r>
              <a:rPr lang="en-GB" b="1" dirty="0" smtClean="0"/>
              <a:t> </a:t>
            </a:r>
            <a:r>
              <a:rPr lang="en-GB" b="1" dirty="0" err="1" smtClean="0"/>
              <a:t>dapat</a:t>
            </a:r>
            <a:r>
              <a:rPr lang="en-GB" b="1" dirty="0" smtClean="0"/>
              <a:t> </a:t>
            </a:r>
            <a:r>
              <a:rPr lang="en-GB" b="1" dirty="0" err="1" smtClean="0"/>
              <a:t>memberikan</a:t>
            </a:r>
            <a:r>
              <a:rPr lang="en-GB" b="1" dirty="0" smtClean="0"/>
              <a:t> </a:t>
            </a:r>
            <a:r>
              <a:rPr lang="en-GB" b="1" dirty="0" err="1" smtClean="0"/>
              <a:t>nilai</a:t>
            </a:r>
            <a:r>
              <a:rPr lang="en-GB" b="1" dirty="0" smtClean="0"/>
              <a:t> </a:t>
            </a:r>
            <a:r>
              <a:rPr lang="en-GB" b="1" dirty="0" err="1" smtClean="0"/>
              <a:t>kembalian</a:t>
            </a:r>
            <a:r>
              <a:rPr lang="en-GB" b="1" dirty="0" smtClean="0"/>
              <a:t> </a:t>
            </a:r>
            <a:r>
              <a:rPr lang="en-GB" b="1" dirty="0" err="1" smtClean="0"/>
              <a:t>apapun</a:t>
            </a:r>
            <a:r>
              <a:rPr lang="en-GB" b="1" dirty="0" smtClean="0"/>
              <a:t> </a:t>
            </a:r>
            <a:r>
              <a:rPr lang="en-GB" b="1" dirty="0" err="1" smtClean="0"/>
              <a:t>dari</a:t>
            </a:r>
            <a:r>
              <a:rPr lang="en-GB" b="1" dirty="0" smtClean="0"/>
              <a:t> method </a:t>
            </a:r>
            <a:r>
              <a:rPr lang="en-GB" b="1" i="1" dirty="0" smtClean="0"/>
              <a:t>get()</a:t>
            </a:r>
            <a:r>
              <a:rPr lang="en-GB" b="1" dirty="0" smtClean="0"/>
              <a:t>  </a:t>
            </a:r>
            <a:r>
              <a:rPr lang="en-GB" b="1" dirty="0" err="1" smtClean="0"/>
              <a:t>dan</a:t>
            </a:r>
            <a:r>
              <a:rPr lang="en-GB" b="1" dirty="0" smtClean="0"/>
              <a:t> </a:t>
            </a:r>
            <a:r>
              <a:rPr lang="en-GB" b="1" dirty="0" err="1" smtClean="0"/>
              <a:t>menghapus</a:t>
            </a:r>
            <a:r>
              <a:rPr lang="en-GB" b="1" dirty="0" smtClean="0"/>
              <a:t> </a:t>
            </a:r>
            <a:r>
              <a:rPr lang="en-GB" b="1" dirty="0" err="1" smtClean="0"/>
              <a:t>semua</a:t>
            </a:r>
            <a:r>
              <a:rPr lang="en-GB" b="1" dirty="0" smtClean="0"/>
              <a:t>  </a:t>
            </a:r>
            <a:r>
              <a:rPr lang="en-GB" b="1" i="1" dirty="0" smtClean="0"/>
              <a:t>typecasting</a:t>
            </a:r>
            <a:r>
              <a:rPr lang="en-GB" b="1" dirty="0" smtClean="0"/>
              <a:t>.</a:t>
            </a:r>
          </a:p>
          <a:p>
            <a:endParaRPr lang="en-US" b="1" dirty="0" smtClean="0"/>
          </a:p>
          <a:p>
            <a:r>
              <a:rPr lang="en-GB" dirty="0" smtClean="0"/>
              <a:t>Contoh2 : </a:t>
            </a:r>
            <a:endParaRPr lang="en-US" dirty="0" smtClean="0"/>
          </a:p>
          <a:p>
            <a:r>
              <a:rPr lang="en-GB" b="1" dirty="0" smtClean="0"/>
              <a:t>Integer data = </a:t>
            </a:r>
            <a:r>
              <a:rPr lang="en-GB" b="1" dirty="0" err="1" smtClean="0"/>
              <a:t>myArrayList.get</a:t>
            </a:r>
            <a:r>
              <a:rPr lang="en-GB" b="1" dirty="0" smtClean="0"/>
              <a:t>(0);</a:t>
            </a:r>
          </a:p>
          <a:p>
            <a:endParaRPr lang="en-US" sz="1100" b="1" dirty="0" smtClean="0"/>
          </a:p>
          <a:p>
            <a:r>
              <a:rPr lang="en-GB" dirty="0" smtClean="0"/>
              <a:t>Contoh3 </a:t>
            </a:r>
            <a:r>
              <a:rPr lang="en-GB" dirty="0" err="1" smtClean="0"/>
              <a:t>fragmen</a:t>
            </a:r>
            <a:r>
              <a:rPr lang="en-GB" dirty="0" smtClean="0"/>
              <a:t> Code :</a:t>
            </a:r>
            <a:endParaRPr lang="en-US" dirty="0" smtClean="0"/>
          </a:p>
          <a:p>
            <a:r>
              <a:rPr lang="en-GB" sz="2400" b="1" dirty="0" err="1" smtClean="0"/>
              <a:t>ArrayList</a:t>
            </a:r>
            <a:r>
              <a:rPr lang="en-GB" sz="2400" b="1" dirty="0" smtClean="0"/>
              <a:t> &lt;String&gt; </a:t>
            </a:r>
            <a:r>
              <a:rPr lang="en-GB" sz="2400" b="1" dirty="0" err="1" smtClean="0"/>
              <a:t>genArrList</a:t>
            </a:r>
            <a:r>
              <a:rPr lang="en-GB" sz="2400" b="1" dirty="0" smtClean="0"/>
              <a:t> = new </a:t>
            </a:r>
            <a:r>
              <a:rPr lang="en-GB" sz="2400" b="1" dirty="0" err="1" smtClean="0"/>
              <a:t>ArrayList</a:t>
            </a:r>
            <a:r>
              <a:rPr lang="en-GB" sz="2400" b="1" dirty="0" smtClean="0"/>
              <a:t> &lt;String&gt; ();</a:t>
            </a:r>
            <a:endParaRPr lang="en-US" sz="2400" b="1" dirty="0" smtClean="0"/>
          </a:p>
          <a:p>
            <a:r>
              <a:rPr lang="en-GB" b="1" dirty="0" err="1" smtClean="0"/>
              <a:t>genArrList.add</a:t>
            </a:r>
            <a:r>
              <a:rPr lang="en-GB" b="1" dirty="0" smtClean="0"/>
              <a:t>("A generic string");</a:t>
            </a:r>
            <a:endParaRPr lang="en-US" b="1" dirty="0" smtClean="0"/>
          </a:p>
          <a:p>
            <a:r>
              <a:rPr lang="en-GB" b="1" dirty="0" smtClean="0"/>
              <a:t>String </a:t>
            </a:r>
            <a:r>
              <a:rPr lang="en-GB" b="1" dirty="0" err="1" smtClean="0"/>
              <a:t>myString</a:t>
            </a:r>
            <a:r>
              <a:rPr lang="en-GB" b="1" dirty="0" smtClean="0"/>
              <a:t> = </a:t>
            </a:r>
            <a:r>
              <a:rPr lang="en-GB" b="1" dirty="0" err="1" smtClean="0"/>
              <a:t>genArrList.get</a:t>
            </a:r>
            <a:r>
              <a:rPr lang="en-GB" b="1" dirty="0" smtClean="0"/>
              <a:t>(0);</a:t>
            </a:r>
            <a:endParaRPr lang="en-US" b="1" dirty="0" smtClean="0"/>
          </a:p>
          <a:p>
            <a:r>
              <a:rPr lang="en-GB" dirty="0" smtClean="0"/>
              <a:t>//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myInt</a:t>
            </a:r>
            <a:r>
              <a:rPr lang="en-GB" dirty="0" smtClean="0"/>
              <a:t> = </a:t>
            </a:r>
            <a:r>
              <a:rPr lang="en-GB" dirty="0" err="1" smtClean="0"/>
              <a:t>genArrList.get</a:t>
            </a:r>
            <a:r>
              <a:rPr lang="en-GB" dirty="0" smtClean="0"/>
              <a:t>();</a:t>
            </a:r>
            <a:endParaRPr lang="en-US" dirty="0" smtClean="0"/>
          </a:p>
          <a:p>
            <a:r>
              <a:rPr lang="en-GB" b="1" dirty="0" err="1" smtClean="0"/>
              <a:t>JoptionPane.showMessageDialog</a:t>
            </a:r>
            <a:r>
              <a:rPr lang="en-GB" b="1" dirty="0" smtClean="0"/>
              <a:t>(this, </a:t>
            </a:r>
            <a:r>
              <a:rPr lang="en-GB" b="1" dirty="0" err="1" smtClean="0"/>
              <a:t>myString</a:t>
            </a:r>
            <a:r>
              <a:rPr lang="en-GB" b="1" dirty="0" smtClean="0"/>
              <a:t>);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effectLst/>
              </a:rPr>
              <a:t>Tipe</a:t>
            </a:r>
            <a:r>
              <a:rPr lang="en-US" sz="3200" dirty="0" smtClean="0">
                <a:effectLst/>
              </a:rPr>
              <a:t> Data Generic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2578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Agar </a:t>
            </a:r>
            <a:r>
              <a:rPr lang="en-GB" dirty="0" err="1" smtClean="0"/>
              <a:t>fragmen</a:t>
            </a:r>
            <a:r>
              <a:rPr lang="en-GB" dirty="0" smtClean="0"/>
              <a:t> </a:t>
            </a:r>
            <a:r>
              <a:rPr lang="en-GB" dirty="0" err="1" smtClean="0"/>
              <a:t>kode</a:t>
            </a:r>
            <a:r>
              <a:rPr lang="en-GB" dirty="0" smtClean="0"/>
              <a:t> yang </a:t>
            </a:r>
            <a:r>
              <a:rPr lang="en-GB" dirty="0" err="1" smtClean="0"/>
              <a:t>sebelumnya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bekerja</a:t>
            </a:r>
            <a:r>
              <a:rPr lang="en-GB" dirty="0" smtClean="0"/>
              <a:t>, </a:t>
            </a:r>
            <a:r>
              <a:rPr lang="en-GB" dirty="0" err="1" smtClean="0"/>
              <a:t>harus</a:t>
            </a:r>
            <a:r>
              <a:rPr lang="en-GB" dirty="0" smtClean="0"/>
              <a:t> </a:t>
            </a:r>
            <a:r>
              <a:rPr lang="en-GB" dirty="0" err="1" smtClean="0"/>
              <a:t>didefinisikan</a:t>
            </a:r>
            <a:r>
              <a:rPr lang="en-GB" dirty="0" smtClean="0"/>
              <a:t> </a:t>
            </a:r>
            <a:r>
              <a:rPr lang="en-GB" dirty="0" err="1" smtClean="0"/>
              <a:t>sebuah</a:t>
            </a:r>
            <a:r>
              <a:rPr lang="en-GB" dirty="0" smtClean="0"/>
              <a:t> </a:t>
            </a:r>
            <a:r>
              <a:rPr lang="en-GB" dirty="0" err="1" smtClean="0"/>
              <a:t>versi</a:t>
            </a:r>
            <a:r>
              <a:rPr lang="en-GB" dirty="0" smtClean="0"/>
              <a:t> generic </a:t>
            </a:r>
            <a:r>
              <a:rPr lang="en-GB" dirty="0" err="1" smtClean="0"/>
              <a:t>dari</a:t>
            </a:r>
            <a:r>
              <a:rPr lang="en-GB" dirty="0" smtClean="0"/>
              <a:t> class </a:t>
            </a:r>
            <a:r>
              <a:rPr lang="en-GB" i="1" dirty="0" err="1" smtClean="0"/>
              <a:t>ArrayList</a:t>
            </a:r>
            <a:r>
              <a:rPr lang="en-GB" i="1" dirty="0" smtClean="0"/>
              <a:t>. </a:t>
            </a:r>
          </a:p>
          <a:p>
            <a:endParaRPr lang="en-GB" sz="1300" i="1" dirty="0" smtClean="0"/>
          </a:p>
          <a:p>
            <a:r>
              <a:rPr lang="en-GB" dirty="0" smtClean="0"/>
              <a:t>Java </a:t>
            </a:r>
            <a:r>
              <a:rPr lang="en-GB" dirty="0" err="1" smtClean="0"/>
              <a:t>telah</a:t>
            </a:r>
            <a:r>
              <a:rPr lang="en-GB" dirty="0" smtClean="0"/>
              <a:t> </a:t>
            </a:r>
            <a:r>
              <a:rPr lang="en-GB" dirty="0" err="1" smtClean="0"/>
              <a:t>menyediakan</a:t>
            </a:r>
            <a:r>
              <a:rPr lang="en-GB" dirty="0" smtClean="0"/>
              <a:t> </a:t>
            </a:r>
            <a:r>
              <a:rPr lang="en-GB" dirty="0" err="1" smtClean="0"/>
              <a:t>versi</a:t>
            </a:r>
            <a:r>
              <a:rPr lang="en-GB" dirty="0" smtClean="0"/>
              <a:t> generic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semua</a:t>
            </a:r>
            <a:r>
              <a:rPr lang="en-GB" dirty="0" smtClean="0"/>
              <a:t> class-class Java</a:t>
            </a:r>
            <a:r>
              <a:rPr lang="en-GB" i="1" dirty="0" smtClean="0"/>
              <a:t>.</a:t>
            </a:r>
          </a:p>
          <a:p>
            <a:endParaRPr lang="en-GB" sz="1300" i="1" dirty="0" smtClean="0"/>
          </a:p>
          <a:p>
            <a:pPr>
              <a:buNone/>
            </a:pPr>
            <a:r>
              <a:rPr lang="en-GB" dirty="0" smtClean="0"/>
              <a:t>Cara </a:t>
            </a:r>
            <a:r>
              <a:rPr lang="en-GB" dirty="0" err="1" smtClean="0"/>
              <a:t>membuat</a:t>
            </a:r>
            <a:r>
              <a:rPr lang="en-GB" dirty="0" smtClean="0"/>
              <a:t> class yang Generic:</a:t>
            </a:r>
          </a:p>
          <a:p>
            <a:pPr>
              <a:buNone/>
            </a:pPr>
            <a:r>
              <a:rPr lang="en-GB" b="1" dirty="0" smtClean="0"/>
              <a:t>class </a:t>
            </a:r>
            <a:r>
              <a:rPr lang="en-GB" b="1" dirty="0" err="1" smtClean="0"/>
              <a:t>KelasGen</a:t>
            </a:r>
            <a:r>
              <a:rPr lang="en-GB" b="1" dirty="0" smtClean="0"/>
              <a:t> </a:t>
            </a:r>
            <a:r>
              <a:rPr lang="en-GB" b="1" i="1" dirty="0" smtClean="0"/>
              <a:t>&lt;A&gt;</a:t>
            </a:r>
            <a:r>
              <a:rPr lang="en-GB" b="1" dirty="0" smtClean="0"/>
              <a:t> {  // &lt;A&gt; </a:t>
            </a:r>
            <a:r>
              <a:rPr lang="en-GB" b="1" dirty="0" err="1" smtClean="0"/>
              <a:t>adalah</a:t>
            </a:r>
            <a:r>
              <a:rPr lang="en-GB" b="1" dirty="0" smtClean="0"/>
              <a:t> </a:t>
            </a:r>
            <a:r>
              <a:rPr lang="en-GB" b="1" dirty="0" err="1" smtClean="0"/>
              <a:t>tipe</a:t>
            </a:r>
            <a:r>
              <a:rPr lang="en-GB" b="1" dirty="0" smtClean="0"/>
              <a:t> parameter</a:t>
            </a:r>
            <a:endParaRPr lang="en-US" b="1" dirty="0" smtClean="0"/>
          </a:p>
          <a:p>
            <a:pPr>
              <a:buNone/>
            </a:pPr>
            <a:r>
              <a:rPr lang="en-GB" b="1" dirty="0" smtClean="0"/>
              <a:t> 	  private A data;</a:t>
            </a:r>
            <a:endParaRPr lang="en-US" b="1" dirty="0" smtClean="0"/>
          </a:p>
          <a:p>
            <a:pPr>
              <a:buNone/>
            </a:pPr>
            <a:r>
              <a:rPr lang="en-GB" b="1" dirty="0" smtClean="0"/>
              <a:t> 	  public </a:t>
            </a:r>
            <a:r>
              <a:rPr lang="en-GB" b="1" dirty="0" err="1" smtClean="0"/>
              <a:t>KelasGen</a:t>
            </a:r>
            <a:r>
              <a:rPr lang="en-GB" b="1" dirty="0" smtClean="0"/>
              <a:t>(A data) {  //constructor()</a:t>
            </a:r>
            <a:endParaRPr lang="en-US" b="1" dirty="0" smtClean="0"/>
          </a:p>
          <a:p>
            <a:pPr>
              <a:buNone/>
            </a:pPr>
            <a:r>
              <a:rPr lang="en-GB" b="1" dirty="0" smtClean="0"/>
              <a:t>   	 </a:t>
            </a:r>
            <a:r>
              <a:rPr lang="en-GB" b="1" dirty="0" err="1" smtClean="0"/>
              <a:t>this.data</a:t>
            </a:r>
            <a:r>
              <a:rPr lang="en-GB" b="1" dirty="0" smtClean="0"/>
              <a:t> = data;</a:t>
            </a:r>
            <a:endParaRPr lang="en-US" b="1" dirty="0" smtClean="0"/>
          </a:p>
          <a:p>
            <a:pPr>
              <a:buNone/>
            </a:pPr>
            <a:r>
              <a:rPr lang="en-GB" b="1" dirty="0" smtClean="0"/>
              <a:t> 	  }</a:t>
            </a:r>
            <a:endParaRPr lang="en-US" b="1" dirty="0" smtClean="0"/>
          </a:p>
          <a:p>
            <a:pPr>
              <a:buNone/>
            </a:pPr>
            <a:r>
              <a:rPr lang="en-GB" b="1" dirty="0" smtClean="0"/>
              <a:t> 	  public A </a:t>
            </a:r>
            <a:r>
              <a:rPr lang="en-GB" b="1" dirty="0" err="1" smtClean="0"/>
              <a:t>getData</a:t>
            </a:r>
            <a:r>
              <a:rPr lang="en-GB" b="1" dirty="0" smtClean="0"/>
              <a:t>() {  //getter()</a:t>
            </a:r>
            <a:endParaRPr lang="en-US" b="1" dirty="0" smtClean="0"/>
          </a:p>
          <a:p>
            <a:pPr>
              <a:buNone/>
            </a:pPr>
            <a:r>
              <a:rPr lang="en-GB" b="1" dirty="0" smtClean="0"/>
              <a:t>   	 return data;</a:t>
            </a:r>
            <a:endParaRPr lang="en-US" b="1" dirty="0" smtClean="0"/>
          </a:p>
          <a:p>
            <a:pPr>
              <a:buNone/>
            </a:pPr>
            <a:r>
              <a:rPr lang="nb-NO" b="1" dirty="0" smtClean="0"/>
              <a:t> 	 }</a:t>
            </a:r>
            <a:endParaRPr lang="en-US" b="1" dirty="0" smtClean="0"/>
          </a:p>
          <a:p>
            <a:pPr>
              <a:buNone/>
            </a:pPr>
            <a:r>
              <a:rPr lang="pt-BR" dirty="0" smtClean="0"/>
              <a:t>}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Membuat</a:t>
            </a:r>
            <a:r>
              <a:rPr lang="en-US" sz="3200" dirty="0" smtClean="0">
                <a:effectLst/>
              </a:rPr>
              <a:t> Class </a:t>
            </a:r>
            <a:r>
              <a:rPr lang="en-US" sz="3200" dirty="0" err="1" smtClean="0">
                <a:effectLst/>
              </a:rPr>
              <a:t>bertipe</a:t>
            </a:r>
            <a:r>
              <a:rPr lang="en-US" sz="3200" dirty="0" smtClean="0">
                <a:effectLst/>
              </a:rPr>
              <a:t> Generic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7630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Penggunaan</a:t>
            </a:r>
            <a:r>
              <a:rPr lang="en-US" dirty="0" smtClean="0"/>
              <a:t> class yang </a:t>
            </a:r>
            <a:r>
              <a:rPr lang="en-US" dirty="0" err="1" smtClean="0"/>
              <a:t>bertipe</a:t>
            </a:r>
            <a:r>
              <a:rPr lang="en-US" dirty="0" smtClean="0"/>
              <a:t> generic:</a:t>
            </a:r>
          </a:p>
          <a:p>
            <a:r>
              <a:rPr lang="en-US" b="1" dirty="0" smtClean="0"/>
              <a:t>ContohGen.java</a:t>
            </a:r>
          </a:p>
          <a:p>
            <a:endParaRPr lang="en-US" sz="1100" dirty="0" smtClean="0"/>
          </a:p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generic </a:t>
            </a:r>
            <a:r>
              <a:rPr lang="en-US" dirty="0" err="1" smtClean="0"/>
              <a:t>dengan</a:t>
            </a:r>
            <a:r>
              <a:rPr lang="en-US" dirty="0" smtClean="0"/>
              <a:t> inheritance:</a:t>
            </a:r>
          </a:p>
          <a:p>
            <a:r>
              <a:rPr lang="en-US" b="1" dirty="0" smtClean="0"/>
              <a:t>MemoryCell.java</a:t>
            </a:r>
          </a:p>
          <a:p>
            <a:r>
              <a:rPr lang="en-US" b="1" dirty="0" smtClean="0"/>
              <a:t>StorageCell.java</a:t>
            </a:r>
          </a:p>
          <a:p>
            <a:r>
              <a:rPr lang="en-US" b="1" dirty="0" smtClean="0"/>
              <a:t>TesStorageCell.java</a:t>
            </a:r>
          </a:p>
          <a:p>
            <a:endParaRPr lang="en-US" sz="1000" dirty="0" smtClean="0"/>
          </a:p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generic:</a:t>
            </a:r>
          </a:p>
          <a:p>
            <a:r>
              <a:rPr lang="en-US" b="1" dirty="0" smtClean="0"/>
              <a:t>GenericMemoryCell.java</a:t>
            </a:r>
          </a:p>
          <a:p>
            <a:r>
              <a:rPr lang="en-US" b="1" dirty="0" smtClean="0"/>
              <a:t>Comparable.java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Mengimplementasikan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err="1" smtClean="0">
                <a:effectLst/>
              </a:rPr>
              <a:t>Komponen-komponen</a:t>
            </a:r>
            <a:r>
              <a:rPr lang="en-US" sz="2800" dirty="0" smtClean="0">
                <a:effectLst/>
              </a:rPr>
              <a:t> Generic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9404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dua</a:t>
            </a:r>
            <a:r>
              <a:rPr lang="en-GB" dirty="0" smtClean="0"/>
              <a:t> </a:t>
            </a:r>
            <a:r>
              <a:rPr lang="en-GB" dirty="0" err="1" smtClean="0"/>
              <a:t>macam</a:t>
            </a:r>
            <a:r>
              <a:rPr lang="en-GB" dirty="0" smtClean="0"/>
              <a:t> method yang Generic </a:t>
            </a:r>
            <a:r>
              <a:rPr lang="en-GB" dirty="0" err="1" smtClean="0"/>
              <a:t>yaitu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  method Polymorphic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  method yang </a:t>
            </a:r>
            <a:r>
              <a:rPr lang="en-GB" dirty="0" err="1" smtClean="0"/>
              <a:t>diparameterisasi</a:t>
            </a:r>
            <a:r>
              <a:rPr lang="en-GB" dirty="0" smtClean="0"/>
              <a:t> </a:t>
            </a:r>
            <a:r>
              <a:rPr lang="en-GB" dirty="0" err="1" smtClean="0"/>
              <a:t>oleh</a:t>
            </a:r>
            <a:r>
              <a:rPr lang="en-GB" dirty="0" smtClean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Contoh1 (format method yang Generic) :</a:t>
            </a:r>
            <a:endParaRPr lang="en-US" dirty="0" smtClean="0"/>
          </a:p>
          <a:p>
            <a:pPr>
              <a:buNone/>
            </a:pPr>
            <a:r>
              <a:rPr lang="en-GB" sz="2400" b="1" dirty="0" smtClean="0"/>
              <a:t>Import </a:t>
            </a:r>
            <a:r>
              <a:rPr lang="en-GB" sz="2400" b="1" dirty="0" err="1" smtClean="0"/>
              <a:t>java.util</a:t>
            </a:r>
            <a:r>
              <a:rPr lang="en-GB" sz="2400" b="1" dirty="0" smtClean="0"/>
              <a:t>.*;</a:t>
            </a:r>
            <a:endParaRPr lang="en-US" sz="2400" b="1" dirty="0" smtClean="0"/>
          </a:p>
          <a:p>
            <a:pPr>
              <a:buNone/>
            </a:pPr>
            <a:r>
              <a:rPr lang="en-GB" sz="2400" b="1" dirty="0" smtClean="0"/>
              <a:t>class Utilities {</a:t>
            </a:r>
            <a:endParaRPr lang="en-US" sz="2400" b="1" dirty="0" smtClean="0"/>
          </a:p>
          <a:p>
            <a:pPr>
              <a:buNone/>
            </a:pPr>
            <a:r>
              <a:rPr lang="en-GB" sz="2400" b="1" dirty="0" smtClean="0"/>
              <a:t> 	  // T </a:t>
            </a:r>
            <a:r>
              <a:rPr lang="en-GB" sz="2400" b="1" dirty="0" err="1" smtClean="0"/>
              <a:t>secara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implisit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merupakan</a:t>
            </a:r>
            <a:r>
              <a:rPr lang="en-GB" sz="2400" b="1" dirty="0" smtClean="0"/>
              <a:t> extends </a:t>
            </a:r>
            <a:r>
              <a:rPr lang="en-GB" sz="2400" b="1" dirty="0" err="1" smtClean="0"/>
              <a:t>Objek</a:t>
            </a:r>
            <a:endParaRPr lang="en-US" sz="2400" b="1" dirty="0" smtClean="0"/>
          </a:p>
          <a:p>
            <a:pPr>
              <a:buNone/>
            </a:pPr>
            <a:r>
              <a:rPr lang="en-GB" sz="2400" b="1" dirty="0" smtClean="0"/>
              <a:t> 	  public static &lt;T&gt; </a:t>
            </a:r>
            <a:r>
              <a:rPr lang="en-GB" sz="2400" b="1" dirty="0" err="1" smtClean="0"/>
              <a:t>ArrayList</a:t>
            </a:r>
            <a:r>
              <a:rPr lang="en-GB" sz="2400" b="1" dirty="0" smtClean="0"/>
              <a:t> &lt;T&gt; make(Integer first) {</a:t>
            </a:r>
            <a:endParaRPr lang="en-US" sz="2400" b="1" dirty="0" smtClean="0"/>
          </a:p>
          <a:p>
            <a:pPr>
              <a:buNone/>
            </a:pPr>
            <a:r>
              <a:rPr lang="en-GB" sz="2400" b="1" dirty="0" smtClean="0"/>
              <a:t>      	return new </a:t>
            </a:r>
            <a:r>
              <a:rPr lang="en-GB" sz="2400" b="1" dirty="0" err="1" smtClean="0"/>
              <a:t>ArrayList</a:t>
            </a:r>
            <a:r>
              <a:rPr lang="en-GB" sz="2400" b="1" dirty="0" smtClean="0"/>
              <a:t> &lt;T&gt; (first);</a:t>
            </a:r>
            <a:endParaRPr lang="en-US" sz="2400" b="1" dirty="0" smtClean="0"/>
          </a:p>
          <a:p>
            <a:pPr>
              <a:buNone/>
            </a:pPr>
            <a:r>
              <a:rPr lang="en-GB" sz="2400" b="1" dirty="0" smtClean="0"/>
              <a:t> 	  }</a:t>
            </a:r>
            <a:endParaRPr lang="en-US" sz="2400" b="1" dirty="0" smtClean="0"/>
          </a:p>
          <a:p>
            <a:pPr>
              <a:buNone/>
            </a:pP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membuat</a:t>
            </a:r>
            <a:r>
              <a:rPr lang="en-GB" sz="2400" dirty="0" smtClean="0"/>
              <a:t> </a:t>
            </a:r>
            <a:r>
              <a:rPr lang="en-GB" sz="2400" dirty="0" err="1" smtClean="0"/>
              <a:t>sebuah</a:t>
            </a:r>
            <a:r>
              <a:rPr lang="en-GB" sz="2400" dirty="0" smtClean="0"/>
              <a:t> instance </a:t>
            </a:r>
            <a:r>
              <a:rPr lang="en-GB" sz="2400" dirty="0" err="1" smtClean="0"/>
              <a:t>baru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</a:p>
          <a:p>
            <a:pPr>
              <a:buNone/>
            </a:pPr>
            <a:r>
              <a:rPr lang="en-GB" sz="2400" b="1" dirty="0" err="1" smtClean="0"/>
              <a:t>ArrayList</a:t>
            </a:r>
            <a:r>
              <a:rPr lang="en-GB" sz="2400" b="1" dirty="0" smtClean="0"/>
              <a:t> &lt;Integer&gt;</a:t>
            </a:r>
            <a:r>
              <a:rPr lang="en-GB" sz="2400" dirty="0" smtClean="0"/>
              <a:t>,  </a:t>
            </a:r>
          </a:p>
          <a:p>
            <a:pPr>
              <a:buNone/>
            </a:pPr>
            <a:r>
              <a:rPr lang="en-GB" sz="2400" dirty="0" err="1" smtClean="0"/>
              <a:t>hanya</a:t>
            </a:r>
            <a:r>
              <a:rPr lang="en-GB" sz="2400" dirty="0" smtClean="0"/>
              <a:t> </a:t>
            </a:r>
            <a:r>
              <a:rPr lang="en-GB" sz="2400" dirty="0" err="1" smtClean="0"/>
              <a:t>diperlukan</a:t>
            </a:r>
            <a:r>
              <a:rPr lang="en-GB" sz="2400" dirty="0" smtClean="0"/>
              <a:t> statement : </a:t>
            </a:r>
            <a:r>
              <a:rPr lang="en-GB" sz="2400" b="1" dirty="0" err="1" smtClean="0"/>
              <a:t>Utilities.make</a:t>
            </a:r>
            <a:r>
              <a:rPr lang="en-GB" sz="2400" b="1" dirty="0" smtClean="0"/>
              <a:t>(Integer(0));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effectLst/>
              </a:rPr>
              <a:t>Method-method Static </a:t>
            </a:r>
            <a:r>
              <a:rPr lang="en-US" sz="3000" dirty="0" err="1" smtClean="0">
                <a:effectLst/>
              </a:rPr>
              <a:t>bertipe</a:t>
            </a:r>
            <a:r>
              <a:rPr lang="en-US" sz="3000" dirty="0" smtClean="0">
                <a:effectLst/>
              </a:rPr>
              <a:t> Generic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// </a:t>
            </a:r>
            <a:r>
              <a:rPr lang="en-GB" dirty="0" err="1" smtClean="0"/>
              <a:t>Tipe</a:t>
            </a:r>
            <a:r>
              <a:rPr lang="en-GB" dirty="0" smtClean="0"/>
              <a:t> generic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return value</a:t>
            </a:r>
          </a:p>
          <a:p>
            <a:r>
              <a:rPr lang="en-GB" dirty="0" smtClean="0"/>
              <a:t>public class </a:t>
            </a:r>
            <a:r>
              <a:rPr lang="en-GB" dirty="0" err="1" smtClean="0"/>
              <a:t>GenericStaticMethods</a:t>
            </a:r>
            <a:r>
              <a:rPr lang="en-GB" dirty="0" smtClean="0"/>
              <a:t> {</a:t>
            </a:r>
            <a:endParaRPr lang="en-US" dirty="0" smtClean="0"/>
          </a:p>
          <a:p>
            <a:r>
              <a:rPr lang="en-GB" dirty="0" smtClean="0"/>
              <a:t>     public static &lt;</a:t>
            </a:r>
            <a:r>
              <a:rPr lang="en-GB" dirty="0" err="1" smtClean="0"/>
              <a:t>AnyType</a:t>
            </a:r>
            <a:r>
              <a:rPr lang="en-GB" dirty="0" smtClean="0"/>
              <a:t>&gt;</a:t>
            </a:r>
            <a:endParaRPr lang="en-US" dirty="0" smtClean="0"/>
          </a:p>
          <a:p>
            <a:r>
              <a:rPr lang="en-GB" dirty="0" smtClean="0"/>
              <a:t>     </a:t>
            </a:r>
            <a:r>
              <a:rPr lang="en-GB" dirty="0" err="1" smtClean="0"/>
              <a:t>boolean</a:t>
            </a:r>
            <a:r>
              <a:rPr lang="en-GB" dirty="0" smtClean="0"/>
              <a:t> contains(</a:t>
            </a:r>
            <a:r>
              <a:rPr lang="en-GB" dirty="0" err="1" smtClean="0"/>
              <a:t>AnyType</a:t>
            </a:r>
            <a:r>
              <a:rPr lang="en-GB" dirty="0" smtClean="0"/>
              <a:t> </a:t>
            </a:r>
            <a:r>
              <a:rPr lang="en-GB" dirty="0" err="1" smtClean="0"/>
              <a:t>arr</a:t>
            </a:r>
            <a:r>
              <a:rPr lang="en-GB" dirty="0" smtClean="0"/>
              <a:t>[], </a:t>
            </a:r>
            <a:r>
              <a:rPr lang="en-GB" dirty="0" err="1" smtClean="0"/>
              <a:t>AnyType</a:t>
            </a:r>
            <a:r>
              <a:rPr lang="en-GB" dirty="0" smtClean="0"/>
              <a:t> x) {</a:t>
            </a:r>
            <a:endParaRPr lang="en-US" dirty="0" smtClean="0"/>
          </a:p>
          <a:p>
            <a:r>
              <a:rPr lang="en-GB" dirty="0" smtClean="0"/>
              <a:t>    	   for(</a:t>
            </a:r>
            <a:r>
              <a:rPr lang="en-GB" dirty="0" err="1" smtClean="0"/>
              <a:t>AnyType</a:t>
            </a:r>
            <a:r>
              <a:rPr lang="en-GB" dirty="0" smtClean="0"/>
              <a:t> </a:t>
            </a:r>
            <a:r>
              <a:rPr lang="en-GB" dirty="0" err="1" smtClean="0"/>
              <a:t>val</a:t>
            </a:r>
            <a:r>
              <a:rPr lang="en-GB" dirty="0" smtClean="0"/>
              <a:t> : </a:t>
            </a:r>
            <a:r>
              <a:rPr lang="en-GB" dirty="0" err="1" smtClean="0"/>
              <a:t>arr</a:t>
            </a:r>
            <a:r>
              <a:rPr lang="en-GB" dirty="0" smtClean="0"/>
              <a:t>) {</a:t>
            </a:r>
            <a:endParaRPr lang="en-US" dirty="0" smtClean="0"/>
          </a:p>
          <a:p>
            <a:r>
              <a:rPr lang="en-GB" dirty="0" smtClean="0"/>
              <a:t>     	       if(</a:t>
            </a:r>
            <a:r>
              <a:rPr lang="en-GB" dirty="0" err="1" smtClean="0"/>
              <a:t>x.equals</a:t>
            </a:r>
            <a:r>
              <a:rPr lang="en-GB" dirty="0" smtClean="0"/>
              <a:t>(</a:t>
            </a:r>
            <a:r>
              <a:rPr lang="en-GB" dirty="0" err="1" smtClean="0"/>
              <a:t>val</a:t>
            </a:r>
            <a:r>
              <a:rPr lang="en-GB" dirty="0" smtClean="0"/>
              <a:t>)) {</a:t>
            </a:r>
            <a:endParaRPr lang="en-US" dirty="0" smtClean="0"/>
          </a:p>
          <a:p>
            <a:r>
              <a:rPr lang="en-GB" dirty="0" smtClean="0"/>
              <a:t>        	return true;  </a:t>
            </a:r>
            <a:endParaRPr lang="en-US" dirty="0" smtClean="0"/>
          </a:p>
          <a:p>
            <a:r>
              <a:rPr lang="en-GB" dirty="0" smtClean="0"/>
              <a:t>              } </a:t>
            </a:r>
            <a:endParaRPr lang="en-US" dirty="0" smtClean="0"/>
          </a:p>
          <a:p>
            <a:r>
              <a:rPr lang="en-GB" dirty="0" smtClean="0"/>
              <a:t>    	    } </a:t>
            </a:r>
            <a:endParaRPr lang="en-US" dirty="0" smtClean="0"/>
          </a:p>
          <a:p>
            <a:r>
              <a:rPr lang="en-GB" dirty="0" smtClean="0"/>
              <a:t>   	    return false;</a:t>
            </a:r>
            <a:endParaRPr lang="en-US" dirty="0" smtClean="0"/>
          </a:p>
          <a:p>
            <a:r>
              <a:rPr lang="en-GB" dirty="0" smtClean="0"/>
              <a:t> 	}        </a:t>
            </a:r>
            <a:endParaRPr lang="en-US" dirty="0" smtClean="0"/>
          </a:p>
          <a:p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1820" y="274638"/>
            <a:ext cx="8683580" cy="715962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effectLst/>
              </a:rPr>
              <a:t>Method-method Static </a:t>
            </a:r>
            <a:r>
              <a:rPr lang="en-US" sz="3000" dirty="0" err="1" smtClean="0">
                <a:effectLst/>
              </a:rPr>
              <a:t>bertipe</a:t>
            </a:r>
            <a:r>
              <a:rPr lang="en-US" sz="3000" dirty="0" smtClean="0">
                <a:effectLst/>
              </a:rPr>
              <a:t> Generic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// </a:t>
            </a:r>
            <a:r>
              <a:rPr lang="en-GB" dirty="0" err="1" smtClean="0"/>
              <a:t>Tipe</a:t>
            </a:r>
            <a:r>
              <a:rPr lang="en-GB" dirty="0" smtClean="0"/>
              <a:t> generic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 parameter</a:t>
            </a:r>
          </a:p>
          <a:p>
            <a:r>
              <a:rPr lang="en-GB" dirty="0" smtClean="0"/>
              <a:t>public class </a:t>
            </a:r>
            <a:r>
              <a:rPr lang="en-GB" dirty="0" err="1" smtClean="0"/>
              <a:t>TypeErasure</a:t>
            </a:r>
            <a:r>
              <a:rPr lang="en-GB" dirty="0" smtClean="0"/>
              <a:t> {</a:t>
            </a:r>
            <a:endParaRPr lang="en-US" dirty="0" smtClean="0"/>
          </a:p>
          <a:p>
            <a:r>
              <a:rPr lang="en-GB" dirty="0" smtClean="0"/>
              <a:t>   </a:t>
            </a:r>
            <a:r>
              <a:rPr lang="en-GB" sz="2100" dirty="0" smtClean="0"/>
              <a:t>public static &lt;</a:t>
            </a:r>
            <a:r>
              <a:rPr lang="en-GB" sz="2100" dirty="0" err="1" smtClean="0"/>
              <a:t>AnyType</a:t>
            </a:r>
            <a:r>
              <a:rPr lang="en-GB" sz="2100" dirty="0" smtClean="0"/>
              <a:t> extends Comparable &lt;? super </a:t>
            </a:r>
            <a:r>
              <a:rPr lang="en-GB" sz="2100" dirty="0" err="1" smtClean="0"/>
              <a:t>AnyType</a:t>
            </a:r>
            <a:r>
              <a:rPr lang="en-GB" sz="2100" dirty="0" smtClean="0"/>
              <a:t>&gt;&gt;</a:t>
            </a:r>
            <a:endParaRPr lang="en-US" sz="2100" dirty="0" smtClean="0"/>
          </a:p>
          <a:p>
            <a:r>
              <a:rPr lang="en-GB" dirty="0" smtClean="0"/>
              <a:t>   </a:t>
            </a:r>
            <a:r>
              <a:rPr lang="en-GB" dirty="0" err="1" smtClean="0"/>
              <a:t>AnyType</a:t>
            </a:r>
            <a:r>
              <a:rPr lang="en-GB" dirty="0" smtClean="0"/>
              <a:t> </a:t>
            </a:r>
            <a:r>
              <a:rPr lang="en-GB" dirty="0" err="1" smtClean="0"/>
              <a:t>findMax</a:t>
            </a:r>
            <a:r>
              <a:rPr lang="en-GB" dirty="0" smtClean="0"/>
              <a:t>(</a:t>
            </a:r>
            <a:r>
              <a:rPr lang="en-GB" dirty="0" err="1" smtClean="0"/>
              <a:t>AnyType</a:t>
            </a:r>
            <a:r>
              <a:rPr lang="en-GB" dirty="0" smtClean="0"/>
              <a:t> a[]) {</a:t>
            </a:r>
            <a:endParaRPr lang="en-US" dirty="0" smtClean="0"/>
          </a:p>
          <a:p>
            <a:r>
              <a:rPr lang="en-GB" dirty="0" smtClean="0"/>
              <a:t>      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maxIndex</a:t>
            </a:r>
            <a:r>
              <a:rPr lang="en-GB" dirty="0" smtClean="0"/>
              <a:t> = 0;</a:t>
            </a:r>
            <a:endParaRPr lang="en-US" dirty="0" smtClean="0"/>
          </a:p>
          <a:p>
            <a:r>
              <a:rPr lang="en-GB" dirty="0" smtClean="0"/>
              <a:t>       for(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=1; </a:t>
            </a:r>
            <a:r>
              <a:rPr lang="en-GB" dirty="0" err="1" smtClean="0"/>
              <a:t>i</a:t>
            </a:r>
            <a:r>
              <a:rPr lang="en-GB" dirty="0" smtClean="0"/>
              <a:t> &lt; </a:t>
            </a:r>
            <a:r>
              <a:rPr lang="en-GB" dirty="0" err="1" smtClean="0"/>
              <a:t>a.length</a:t>
            </a:r>
            <a:r>
              <a:rPr lang="en-GB" dirty="0" smtClean="0"/>
              <a:t>; </a:t>
            </a:r>
            <a:r>
              <a:rPr lang="en-GB" dirty="0" err="1" smtClean="0"/>
              <a:t>i</a:t>
            </a:r>
            <a:r>
              <a:rPr lang="en-GB" dirty="0" smtClean="0"/>
              <a:t>++) {</a:t>
            </a:r>
            <a:endParaRPr lang="en-US" dirty="0" smtClean="0"/>
          </a:p>
          <a:p>
            <a:r>
              <a:rPr lang="en-GB" dirty="0" smtClean="0"/>
              <a:t>          if(a[</a:t>
            </a:r>
            <a:r>
              <a:rPr lang="en-GB" dirty="0" err="1" smtClean="0"/>
              <a:t>i</a:t>
            </a:r>
            <a:r>
              <a:rPr lang="en-GB" dirty="0" smtClean="0"/>
              <a:t>].</a:t>
            </a:r>
            <a:r>
              <a:rPr lang="en-GB" dirty="0" err="1" smtClean="0"/>
              <a:t>compareTo</a:t>
            </a:r>
            <a:r>
              <a:rPr lang="en-GB" dirty="0" smtClean="0"/>
              <a:t>(a[</a:t>
            </a:r>
            <a:r>
              <a:rPr lang="en-GB" dirty="0" err="1" smtClean="0"/>
              <a:t>maxIndex</a:t>
            </a:r>
            <a:r>
              <a:rPr lang="en-GB" dirty="0" smtClean="0"/>
              <a:t>])&gt;0) {</a:t>
            </a:r>
            <a:endParaRPr lang="en-US" dirty="0" smtClean="0"/>
          </a:p>
          <a:p>
            <a:r>
              <a:rPr lang="en-GB" dirty="0" smtClean="0"/>
              <a:t>             </a:t>
            </a:r>
            <a:r>
              <a:rPr lang="en-GB" dirty="0" err="1" smtClean="0"/>
              <a:t>maxIndex</a:t>
            </a:r>
            <a:r>
              <a:rPr lang="en-GB" dirty="0" smtClean="0"/>
              <a:t>=</a:t>
            </a:r>
            <a:r>
              <a:rPr lang="en-GB" dirty="0" err="1" smtClean="0"/>
              <a:t>i</a:t>
            </a:r>
            <a:r>
              <a:rPr lang="en-GB" dirty="0" smtClean="0"/>
              <a:t>;  </a:t>
            </a:r>
            <a:endParaRPr lang="en-US" dirty="0" smtClean="0"/>
          </a:p>
          <a:p>
            <a:r>
              <a:rPr lang="en-GB" dirty="0" smtClean="0"/>
              <a:t>          } </a:t>
            </a:r>
            <a:endParaRPr lang="en-US" dirty="0" smtClean="0"/>
          </a:p>
          <a:p>
            <a:r>
              <a:rPr lang="en-GB" dirty="0" smtClean="0"/>
              <a:t>       }</a:t>
            </a:r>
            <a:endParaRPr lang="en-US" dirty="0" smtClean="0"/>
          </a:p>
          <a:p>
            <a:r>
              <a:rPr lang="en-GB" dirty="0" smtClean="0"/>
              <a:t>       return a[</a:t>
            </a:r>
            <a:r>
              <a:rPr lang="en-GB" dirty="0" err="1" smtClean="0"/>
              <a:t>maxIndex</a:t>
            </a:r>
            <a:r>
              <a:rPr lang="en-GB" dirty="0" smtClean="0"/>
              <a:t>];    </a:t>
            </a:r>
            <a:endParaRPr lang="en-US" dirty="0" smtClean="0"/>
          </a:p>
          <a:p>
            <a:r>
              <a:rPr lang="en-GB" dirty="0" smtClean="0"/>
              <a:t>   }    </a:t>
            </a:r>
            <a:endParaRPr lang="en-US" dirty="0" smtClean="0"/>
          </a:p>
          <a:p>
            <a:r>
              <a:rPr lang="en-GB" dirty="0" smtClean="0"/>
              <a:t>}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1820" y="274638"/>
            <a:ext cx="8683580" cy="715962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effectLst/>
              </a:rPr>
              <a:t>Method-method Static </a:t>
            </a:r>
            <a:r>
              <a:rPr lang="en-US" sz="3000" dirty="0" err="1" smtClean="0">
                <a:effectLst/>
              </a:rPr>
              <a:t>bertipe</a:t>
            </a:r>
            <a:r>
              <a:rPr lang="en-US" sz="3000" dirty="0" smtClean="0">
                <a:effectLst/>
              </a:rPr>
              <a:t> Generic</a:t>
            </a:r>
            <a:endParaRPr lang="en-US" sz="3000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/>
          </a:bodyPr>
          <a:lstStyle/>
          <a:p>
            <a:pPr marL="624078" lvl="0" indent="-514350">
              <a:buNone/>
            </a:pPr>
            <a:r>
              <a:rPr lang="en-GB" dirty="0" smtClean="0"/>
              <a:t>1. </a:t>
            </a:r>
            <a:r>
              <a:rPr lang="en-GB" dirty="0" err="1" smtClean="0"/>
              <a:t>Tipe-tipe</a:t>
            </a:r>
            <a:r>
              <a:rPr lang="en-GB" dirty="0" smtClean="0"/>
              <a:t> primitive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digunakan</a:t>
            </a:r>
            <a:r>
              <a:rPr lang="en-GB" dirty="0" smtClean="0"/>
              <a:t> </a:t>
            </a:r>
            <a:r>
              <a:rPr lang="en-GB" dirty="0" err="1" smtClean="0"/>
              <a:t>sebagai</a:t>
            </a:r>
            <a:r>
              <a:rPr lang="en-GB" dirty="0" smtClean="0"/>
              <a:t> </a:t>
            </a:r>
            <a:r>
              <a:rPr lang="en-GB" dirty="0" err="1" smtClean="0"/>
              <a:t>tipe</a:t>
            </a:r>
            <a:r>
              <a:rPr lang="en-GB" dirty="0" smtClean="0"/>
              <a:t> parameter, 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Contoh</a:t>
            </a:r>
            <a:r>
              <a:rPr lang="en-GB" dirty="0" smtClean="0"/>
              <a:t>:  </a:t>
            </a:r>
            <a:r>
              <a:rPr lang="en-GB" b="1" dirty="0" err="1" smtClean="0"/>
              <a:t>ArrayList</a:t>
            </a:r>
            <a:r>
              <a:rPr lang="en-GB" b="1" dirty="0" smtClean="0"/>
              <a:t> &lt;</a:t>
            </a:r>
            <a:r>
              <a:rPr lang="en-GB" b="1" dirty="0" err="1" smtClean="0"/>
              <a:t>int</a:t>
            </a:r>
            <a:r>
              <a:rPr lang="en-GB" b="1" dirty="0" smtClean="0"/>
              <a:t>&gt;;</a:t>
            </a:r>
            <a:r>
              <a:rPr lang="en-GB" dirty="0" smtClean="0"/>
              <a:t>   //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b="1" dirty="0" err="1" smtClean="0">
                <a:solidFill>
                  <a:srgbClr val="FF0000"/>
                </a:solidFill>
              </a:rPr>
              <a:t>ilegal</a:t>
            </a:r>
            <a:r>
              <a:rPr lang="en-GB" dirty="0" smtClean="0"/>
              <a:t>.</a:t>
            </a:r>
          </a:p>
          <a:p>
            <a:pPr>
              <a:buNone/>
            </a:pPr>
            <a:endParaRPr lang="en-US" sz="1000" dirty="0" smtClean="0"/>
          </a:p>
          <a:p>
            <a:pPr lvl="0">
              <a:buNone/>
            </a:pPr>
            <a:r>
              <a:rPr lang="en-GB" dirty="0" smtClean="0"/>
              <a:t>2. </a:t>
            </a:r>
            <a:r>
              <a:rPr lang="en-GB" dirty="0" err="1" smtClean="0"/>
              <a:t>Instanceof</a:t>
            </a:r>
            <a:r>
              <a:rPr lang="en-GB" dirty="0" smtClean="0"/>
              <a:t> Test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dirty="0" err="1" smtClean="0"/>
              <a:t>Contoh</a:t>
            </a:r>
            <a:r>
              <a:rPr lang="en-GB" dirty="0" smtClean="0"/>
              <a:t>:</a:t>
            </a:r>
            <a:endParaRPr lang="en-US" dirty="0" smtClean="0"/>
          </a:p>
          <a:p>
            <a:pPr>
              <a:buNone/>
            </a:pPr>
            <a:r>
              <a:rPr lang="en-GB" sz="2400" dirty="0" smtClean="0"/>
              <a:t>     </a:t>
            </a:r>
            <a:r>
              <a:rPr lang="en-GB" sz="2300" b="1" dirty="0" err="1" smtClean="0"/>
              <a:t>ArrayList</a:t>
            </a:r>
            <a:r>
              <a:rPr lang="en-GB" sz="2300" b="1" dirty="0" smtClean="0"/>
              <a:t> &lt;Integer&gt; list1 = new </a:t>
            </a:r>
            <a:r>
              <a:rPr lang="en-GB" sz="2300" b="1" dirty="0" err="1" smtClean="0"/>
              <a:t>ArrayList</a:t>
            </a:r>
            <a:r>
              <a:rPr lang="en-GB" sz="2300" b="1" dirty="0" smtClean="0"/>
              <a:t> &lt;Integer&gt; ();</a:t>
            </a:r>
            <a:endParaRPr lang="en-US" sz="2300" b="1" dirty="0" smtClean="0"/>
          </a:p>
          <a:p>
            <a:pPr>
              <a:buNone/>
            </a:pPr>
            <a:r>
              <a:rPr lang="en-GB" dirty="0" smtClean="0"/>
              <a:t>    </a:t>
            </a:r>
            <a:r>
              <a:rPr lang="en-GB" sz="2400" b="1" dirty="0" smtClean="0"/>
              <a:t>list1.add(4);</a:t>
            </a:r>
            <a:endParaRPr lang="en-US" sz="2400" b="1" dirty="0" smtClean="0"/>
          </a:p>
          <a:p>
            <a:pPr>
              <a:buNone/>
            </a:pPr>
            <a:r>
              <a:rPr lang="en-GB" sz="2400" b="1" dirty="0" smtClean="0"/>
              <a:t>    Object list2 = list1;</a:t>
            </a:r>
            <a:endParaRPr lang="en-US" sz="2400" b="1" dirty="0" smtClean="0"/>
          </a:p>
          <a:p>
            <a:pPr>
              <a:buNone/>
            </a:pPr>
            <a:r>
              <a:rPr lang="en-GB" sz="2400" b="1" dirty="0" smtClean="0"/>
              <a:t>    </a:t>
            </a:r>
            <a:r>
              <a:rPr lang="en-GB" sz="2400" b="1" dirty="0" err="1" smtClean="0"/>
              <a:t>ArrayList</a:t>
            </a:r>
            <a:r>
              <a:rPr lang="en-GB" sz="2400" b="1" dirty="0" smtClean="0"/>
              <a:t> &lt;String&gt; list2 = (</a:t>
            </a:r>
            <a:r>
              <a:rPr lang="en-GB" sz="2400" b="1" dirty="0" err="1" smtClean="0"/>
              <a:t>ArrayList</a:t>
            </a:r>
            <a:r>
              <a:rPr lang="en-GB" sz="2400" b="1" dirty="0" smtClean="0"/>
              <a:t> &lt;String&gt;) list;</a:t>
            </a:r>
            <a:endParaRPr lang="en-US" sz="2400" b="1" dirty="0" smtClean="0"/>
          </a:p>
          <a:p>
            <a:pPr>
              <a:buNone/>
            </a:pPr>
            <a:r>
              <a:rPr lang="en-GB" sz="2400" b="1" dirty="0" smtClean="0"/>
              <a:t>    String s = list2.get(0); // </a:t>
            </a:r>
            <a:r>
              <a:rPr lang="en-GB" sz="2400" b="1" dirty="0" smtClean="0">
                <a:solidFill>
                  <a:srgbClr val="FF0000"/>
                </a:solidFill>
              </a:rPr>
              <a:t>run time error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effectLst/>
              </a:rPr>
              <a:t>Keterbatasan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Tipe</a:t>
            </a:r>
            <a:r>
              <a:rPr lang="en-US" sz="3200" dirty="0" smtClean="0">
                <a:effectLst/>
              </a:rPr>
              <a:t> Data Generic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18567</TotalTime>
  <Words>678</Words>
  <Application>Microsoft Office PowerPoint</Application>
  <PresentationFormat>On-screen Show (4:3)</PresentationFormat>
  <Paragraphs>161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Generic dan Functor</vt:lpstr>
      <vt:lpstr>Tipe Data Generic</vt:lpstr>
      <vt:lpstr>Tipe Data Generic</vt:lpstr>
      <vt:lpstr>Membuat Class bertipe Generic</vt:lpstr>
      <vt:lpstr>Mengimplementasikan  Komponen-komponen Generic</vt:lpstr>
      <vt:lpstr>Method-method Static bertipe Generic</vt:lpstr>
      <vt:lpstr>Method-method Static bertipe Generic</vt:lpstr>
      <vt:lpstr>Method-method Static bertipe Generic</vt:lpstr>
      <vt:lpstr>Keterbatasan Tipe Data Generic</vt:lpstr>
      <vt:lpstr>Keterbatasan Tipe Data Generic</vt:lpstr>
      <vt:lpstr>Keterbatasan Tipe Data Generic</vt:lpstr>
      <vt:lpstr>Mengatasi Keterbatasan Instansiasi  Tipe Data Generic</vt:lpstr>
      <vt:lpstr>Functor</vt:lpstr>
    </vt:vector>
  </TitlesOfParts>
  <Company>Columbia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COMPAQ</cp:lastModifiedBy>
  <cp:revision>329</cp:revision>
  <dcterms:created xsi:type="dcterms:W3CDTF">2001-04-26T04:38:43Z</dcterms:created>
  <dcterms:modified xsi:type="dcterms:W3CDTF">2020-03-16T17:07:33Z</dcterms:modified>
</cp:coreProperties>
</file>