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9"/>
  </p:notesMasterIdLst>
  <p:handoutMasterIdLst>
    <p:handoutMasterId r:id="rId40"/>
  </p:handoutMasterIdLst>
  <p:sldIdLst>
    <p:sldId id="437" r:id="rId2"/>
    <p:sldId id="444" r:id="rId3"/>
    <p:sldId id="445" r:id="rId4"/>
    <p:sldId id="446" r:id="rId5"/>
    <p:sldId id="447" r:id="rId6"/>
    <p:sldId id="448" r:id="rId7"/>
    <p:sldId id="449" r:id="rId8"/>
    <p:sldId id="438" r:id="rId9"/>
    <p:sldId id="451" r:id="rId10"/>
    <p:sldId id="452" r:id="rId11"/>
    <p:sldId id="454" r:id="rId12"/>
    <p:sldId id="456" r:id="rId13"/>
    <p:sldId id="458" r:id="rId14"/>
    <p:sldId id="460" r:id="rId15"/>
    <p:sldId id="461" r:id="rId16"/>
    <p:sldId id="462" r:id="rId17"/>
    <p:sldId id="439" r:id="rId18"/>
    <p:sldId id="464" r:id="rId19"/>
    <p:sldId id="466" r:id="rId20"/>
    <p:sldId id="440" r:id="rId21"/>
    <p:sldId id="471" r:id="rId22"/>
    <p:sldId id="474" r:id="rId23"/>
    <p:sldId id="475" r:id="rId24"/>
    <p:sldId id="441" r:id="rId25"/>
    <p:sldId id="472" r:id="rId26"/>
    <p:sldId id="442" r:id="rId27"/>
    <p:sldId id="469" r:id="rId28"/>
    <p:sldId id="482" r:id="rId29"/>
    <p:sldId id="443" r:id="rId30"/>
    <p:sldId id="470" r:id="rId31"/>
    <p:sldId id="483" r:id="rId32"/>
    <p:sldId id="484" r:id="rId33"/>
    <p:sldId id="485" r:id="rId34"/>
    <p:sldId id="486" r:id="rId35"/>
    <p:sldId id="487" r:id="rId36"/>
    <p:sldId id="490" r:id="rId37"/>
    <p:sldId id="493" r:id="rId38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D60093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1. Interface Collection dan Class Collection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Class Set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Class List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Class Queue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5. Class Map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6. Class Collection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>
                <a:effectLst/>
              </a:rPr>
              <a:t>Menangani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solidFill>
                  <a:srgbClr val="FF0000"/>
                </a:solidFill>
                <a:effectLst/>
              </a:rPr>
              <a:t>Struktur</a:t>
            </a:r>
            <a:r>
              <a:rPr lang="en-US" sz="3400" dirty="0">
                <a:solidFill>
                  <a:srgbClr val="FF0000"/>
                </a:solidFill>
                <a:effectLst/>
              </a:rPr>
              <a:t> Data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dengan</a:t>
            </a:r>
            <a:r>
              <a:rPr lang="en-US" sz="3400" dirty="0">
                <a:effectLst/>
              </a:rPr>
              <a:t> </a:t>
            </a:r>
            <a:br>
              <a:rPr lang="en-US" sz="3400" dirty="0">
                <a:effectLst/>
              </a:rPr>
            </a:br>
            <a:r>
              <a:rPr lang="en-US" sz="3400" dirty="0">
                <a:effectLst/>
              </a:rPr>
              <a:t>Java Collection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731944"/>
              </p:ext>
            </p:extLst>
          </p:nvPr>
        </p:nvGraphicFramePr>
        <p:xfrm>
          <a:off x="228600" y="1066800"/>
          <a:ext cx="87630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add</a:t>
                      </a:r>
                      <a:r>
                        <a:rPr lang="en-US" dirty="0"/>
                        <a:t>(Object </a:t>
                      </a:r>
                      <a:r>
                        <a:rPr lang="en-US" dirty="0" err="1"/>
                        <a:t>obj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 </a:t>
                      </a:r>
                    </a:p>
                    <a:p>
                      <a:pPr algn="l"/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 sukses ditambahkan ke dalam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milik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obj)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 single instance dari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 collection. 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60247"/>
              </p:ext>
            </p:extLst>
          </p:nvPr>
        </p:nvGraphicFramePr>
        <p:xfrm>
          <a:off x="228600" y="1066800"/>
          <a:ext cx="8763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apapun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menunjuk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true jika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 dengan yang ada pada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 code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Objects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collections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 code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99377"/>
              </p:ext>
            </p:extLst>
          </p:nvPr>
        </p:nvGraphicFramePr>
        <p:xfrm>
          <a:off x="228600" y="1066800"/>
          <a:ext cx="87630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&lt;? extends </a:t>
                      </a:r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 </a:t>
                      </a:r>
                    </a:p>
                    <a:p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kumimoji="0" lang="pt-B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 elemen c 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 ditambahkan ke dalam collection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containsAll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Mengecek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347"/>
              </p:ext>
            </p:extLst>
          </p:nvPr>
        </p:nvGraphicFramePr>
        <p:xfrm>
          <a:off x="228600" y="1066800"/>
          <a:ext cx="87630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27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1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retainAll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&lt;?&gt; c.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&lt;?&gt; c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dihapus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455960"/>
              </p:ext>
            </p:extLst>
          </p:nvPr>
        </p:nvGraphicFramePr>
        <p:xfrm>
          <a:off x="228600" y="1066800"/>
          <a:ext cx="8763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5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Object[]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61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T[]  </a:t>
                      </a:r>
                      <a:r>
                        <a:rPr kumimoji="0" lang="en-US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(T[] 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bentuk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dimana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array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16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public interface Collection &lt;</a:t>
            </a:r>
            <a:r>
              <a:rPr lang="en-US" sz="2400" dirty="0" err="1"/>
              <a:t>tipeElmGeneric</a:t>
            </a:r>
            <a:r>
              <a:rPr lang="en-US" sz="2400" dirty="0"/>
              <a:t>&gt; extends  </a:t>
            </a:r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err="1"/>
              <a:t>Iterable</a:t>
            </a:r>
            <a:r>
              <a:rPr lang="en-US" sz="2400" dirty="0"/>
              <a:t> &lt;</a:t>
            </a:r>
            <a:r>
              <a:rPr lang="en-US" sz="2400" dirty="0" err="1"/>
              <a:t>tipeElmGeneric</a:t>
            </a:r>
            <a:r>
              <a:rPr lang="en-US" sz="2400" dirty="0"/>
              <a:t>&gt;, </a:t>
            </a:r>
            <a:r>
              <a:rPr lang="en-US" sz="2400" dirty="0" err="1"/>
              <a:t>java.io.Serializable</a:t>
            </a:r>
            <a:r>
              <a:rPr lang="en-US" sz="2400" dirty="0"/>
              <a:t> {</a:t>
            </a:r>
          </a:p>
          <a:p>
            <a:pPr>
              <a:buNone/>
            </a:pPr>
            <a:r>
              <a:rPr lang="en-US" sz="2400" dirty="0"/>
              <a:t>	 </a:t>
            </a:r>
            <a:r>
              <a:rPr lang="en-US" sz="2200" dirty="0" err="1"/>
              <a:t>int</a:t>
            </a:r>
            <a:r>
              <a:rPr lang="en-US" sz="2200" dirty="0"/>
              <a:t> size(); //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koleksi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  	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isEmpty</a:t>
            </a:r>
            <a:r>
              <a:rPr lang="en-US" sz="2200" dirty="0"/>
              <a:t>(); // </a:t>
            </a: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koleksi</a:t>
            </a:r>
            <a:r>
              <a:rPr lang="en-US" sz="2200" dirty="0"/>
              <a:t> </a:t>
            </a:r>
            <a:r>
              <a:rPr lang="en-US" sz="2200" dirty="0" err="1"/>
              <a:t>kosong</a:t>
            </a:r>
            <a:r>
              <a:rPr lang="en-US" sz="2200" dirty="0"/>
              <a:t>/</a:t>
            </a:r>
            <a:r>
              <a:rPr lang="en-US" sz="2200" dirty="0" err="1"/>
              <a:t>tidak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  	 </a:t>
            </a:r>
            <a:r>
              <a:rPr lang="en-US" sz="2200" dirty="0" err="1"/>
              <a:t>boolean</a:t>
            </a:r>
            <a:r>
              <a:rPr lang="en-US" sz="2200" dirty="0"/>
              <a:t> contains(Object x); // </a:t>
            </a:r>
            <a:r>
              <a:rPr lang="en-US" sz="2200" dirty="0" err="1"/>
              <a:t>tes</a:t>
            </a:r>
            <a:r>
              <a:rPr lang="en-US" sz="2200" dirty="0"/>
              <a:t> </a:t>
            </a:r>
            <a:r>
              <a:rPr lang="en-US" sz="2200" dirty="0" err="1"/>
              <a:t>keberadaan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x</a:t>
            </a:r>
          </a:p>
          <a:p>
            <a:pPr>
              <a:buNone/>
            </a:pPr>
            <a:r>
              <a:rPr lang="en-US" sz="2200" dirty="0"/>
              <a:t>  	 </a:t>
            </a:r>
            <a:r>
              <a:rPr lang="en-US" sz="2200" dirty="0" err="1"/>
              <a:t>boolean</a:t>
            </a:r>
            <a:r>
              <a:rPr lang="en-US" sz="2200" dirty="0"/>
              <a:t> add(</a:t>
            </a:r>
            <a:r>
              <a:rPr lang="en-US" sz="2200" dirty="0" err="1"/>
              <a:t>AnyType</a:t>
            </a:r>
            <a:r>
              <a:rPr lang="en-US" sz="2200" dirty="0"/>
              <a:t> x); // </a:t>
            </a:r>
            <a:r>
              <a:rPr lang="en-US" sz="2200" dirty="0" err="1"/>
              <a:t>nambah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x</a:t>
            </a:r>
          </a:p>
          <a:p>
            <a:pPr>
              <a:buNone/>
            </a:pPr>
            <a:r>
              <a:rPr lang="en-US" sz="2200" dirty="0"/>
              <a:t>  	 </a:t>
            </a:r>
            <a:r>
              <a:rPr lang="en-US" sz="2200" dirty="0" err="1"/>
              <a:t>boolean</a:t>
            </a:r>
            <a:r>
              <a:rPr lang="en-US" sz="2200" dirty="0"/>
              <a:t> remove(Object x); //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x</a:t>
            </a:r>
          </a:p>
          <a:p>
            <a:pPr>
              <a:buNone/>
            </a:pPr>
            <a:r>
              <a:rPr lang="en-US" sz="2200" dirty="0"/>
              <a:t>  	 void clear(); // </a:t>
            </a:r>
            <a:r>
              <a:rPr lang="en-US" sz="2200" dirty="0" err="1"/>
              <a:t>ubah</a:t>
            </a:r>
            <a:r>
              <a:rPr lang="en-US" sz="2200" dirty="0"/>
              <a:t> </a:t>
            </a:r>
            <a:r>
              <a:rPr lang="en-US" sz="2200" dirty="0" err="1"/>
              <a:t>ukuran</a:t>
            </a:r>
            <a:r>
              <a:rPr lang="en-US" sz="2200" dirty="0"/>
              <a:t> </a:t>
            </a:r>
            <a:r>
              <a:rPr lang="en-US" sz="2200" dirty="0" err="1"/>
              <a:t>koleksi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zero</a:t>
            </a:r>
          </a:p>
          <a:p>
            <a:pPr>
              <a:buNone/>
            </a:pPr>
            <a:r>
              <a:rPr lang="en-US" sz="2400" dirty="0"/>
              <a:t>  	 </a:t>
            </a:r>
            <a:r>
              <a:rPr lang="en-US" sz="2200" dirty="0"/>
              <a:t>Object[] </a:t>
            </a:r>
            <a:r>
              <a:rPr lang="en-US" sz="2200" dirty="0" err="1"/>
              <a:t>toArray</a:t>
            </a:r>
            <a:r>
              <a:rPr lang="en-US" sz="2200" dirty="0"/>
              <a:t>(); </a:t>
            </a:r>
            <a:r>
              <a:rPr lang="en-US" sz="1800" dirty="0"/>
              <a:t>//</a:t>
            </a:r>
            <a:r>
              <a:rPr lang="en-US" sz="1800" dirty="0" err="1">
                <a:solidFill>
                  <a:schemeClr val="dk1"/>
                </a:solidFill>
              </a:rPr>
              <a:t>kembalikan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semua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elemen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koleksi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menjadi</a:t>
            </a:r>
            <a:r>
              <a:rPr lang="en-US" sz="1800" dirty="0">
                <a:solidFill>
                  <a:schemeClr val="dk1"/>
                </a:solidFill>
              </a:rPr>
              <a:t> array</a:t>
            </a:r>
            <a:endParaRPr lang="en-US" sz="1800" dirty="0"/>
          </a:p>
          <a:p>
            <a:pPr>
              <a:buNone/>
            </a:pPr>
            <a:r>
              <a:rPr lang="en-US" sz="2400" dirty="0"/>
              <a:t>  	 </a:t>
            </a:r>
            <a:r>
              <a:rPr lang="en-US" sz="2200" dirty="0"/>
              <a:t>&lt;</a:t>
            </a:r>
            <a:r>
              <a:rPr lang="en-US" sz="2200" dirty="0" err="1"/>
              <a:t>OtherType</a:t>
            </a:r>
            <a:r>
              <a:rPr lang="en-US" sz="2200" dirty="0"/>
              <a:t>&gt; </a:t>
            </a:r>
            <a:r>
              <a:rPr lang="en-US" sz="2200" dirty="0" err="1"/>
              <a:t>OtherType</a:t>
            </a:r>
            <a:r>
              <a:rPr lang="en-US" sz="2200" dirty="0"/>
              <a:t>[] </a:t>
            </a:r>
            <a:r>
              <a:rPr lang="en-US" sz="2200" dirty="0" err="1"/>
              <a:t>toArray</a:t>
            </a:r>
            <a:r>
              <a:rPr lang="en-US" sz="2200" dirty="0"/>
              <a:t>(</a:t>
            </a:r>
            <a:r>
              <a:rPr lang="en-US" sz="2200" dirty="0" err="1"/>
              <a:t>OtherType</a:t>
            </a:r>
            <a:r>
              <a:rPr lang="en-US" sz="2200" dirty="0"/>
              <a:t>[] </a:t>
            </a:r>
            <a:r>
              <a:rPr lang="en-US" sz="2200" dirty="0" err="1"/>
              <a:t>arr</a:t>
            </a:r>
            <a:r>
              <a:rPr lang="en-US" sz="2200" dirty="0"/>
              <a:t>);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Bentuk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umum</a:t>
            </a:r>
            <a:r>
              <a:rPr lang="en-US" sz="3000" dirty="0">
                <a:effectLst/>
              </a:rPr>
              <a:t> interface Collection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4049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namaObjek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>
                <a:solidFill>
                  <a:srgbClr val="0070C0"/>
                </a:solidFill>
              </a:rPr>
              <a:t>NamaConstructor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r>
              <a:rPr lang="en-US" sz="1700" b="1" dirty="0" err="1">
                <a:solidFill>
                  <a:srgbClr val="FF0000"/>
                </a:solidFill>
              </a:rPr>
              <a:t>SuperClass</a:t>
            </a:r>
            <a:r>
              <a:rPr lang="en-US" sz="1700" b="1" dirty="0">
                <a:solidFill>
                  <a:srgbClr val="FF0000"/>
                </a:solidFill>
              </a:rPr>
              <a:t> &lt;</a:t>
            </a:r>
            <a:r>
              <a:rPr lang="en-US" sz="1700" b="1" dirty="0" err="1">
                <a:solidFill>
                  <a:srgbClr val="FF0000"/>
                </a:solidFill>
              </a:rPr>
              <a:t>tipe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objek</a:t>
            </a:r>
            <a:r>
              <a:rPr lang="en-US" sz="1700" b="1" dirty="0">
                <a:solidFill>
                  <a:srgbClr val="FF0000"/>
                </a:solidFill>
              </a:rPr>
              <a:t>&gt; </a:t>
            </a:r>
            <a:r>
              <a:rPr lang="en-US" sz="1700" b="1" dirty="0" err="1">
                <a:solidFill>
                  <a:srgbClr val="FF0000"/>
                </a:solidFill>
              </a:rPr>
              <a:t>namaObjek</a:t>
            </a:r>
            <a:r>
              <a:rPr lang="en-US" sz="1700" b="1" dirty="0">
                <a:solidFill>
                  <a:srgbClr val="FF0000"/>
                </a:solidFill>
              </a:rPr>
              <a:t> = new </a:t>
            </a:r>
            <a:r>
              <a:rPr lang="en-US" sz="1700" b="1" dirty="0" err="1">
                <a:solidFill>
                  <a:srgbClr val="FF0000"/>
                </a:solidFill>
              </a:rPr>
              <a:t>NamaConstructor</a:t>
            </a:r>
            <a:r>
              <a:rPr lang="en-US" sz="1700" b="1" dirty="0">
                <a:solidFill>
                  <a:srgbClr val="FF0000"/>
                </a:solidFill>
              </a:rPr>
              <a:t> &lt;</a:t>
            </a:r>
            <a:r>
              <a:rPr lang="en-US" sz="1700" b="1" dirty="0" err="1">
                <a:solidFill>
                  <a:srgbClr val="FF0000"/>
                </a:solidFill>
              </a:rPr>
              <a:t>tipe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objek</a:t>
            </a:r>
            <a:r>
              <a:rPr lang="en-US" sz="1700" b="1" dirty="0">
                <a:solidFill>
                  <a:srgbClr val="FF0000"/>
                </a:solidFill>
              </a:rPr>
              <a:t>&gt; ();</a:t>
            </a:r>
            <a:endParaRPr lang="en-US" sz="1700" dirty="0"/>
          </a:p>
          <a:p>
            <a:r>
              <a:rPr lang="en-US" dirty="0"/>
              <a:t>Pada </a:t>
            </a:r>
            <a:r>
              <a:rPr lang="en-US" b="1" i="1" dirty="0"/>
              <a:t>CobaCollection.java</a:t>
            </a:r>
          </a:p>
          <a:p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class Collection: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Collection &lt;String&gt; c = new </a:t>
            </a:r>
            <a:r>
              <a:rPr lang="en-US" sz="2400" b="1" i="1" dirty="0" err="1">
                <a:solidFill>
                  <a:srgbClr val="FF0000"/>
                </a:solidFill>
              </a:rPr>
              <a:t>ArrayList</a:t>
            </a:r>
            <a:r>
              <a:rPr lang="en-US" sz="2400" b="1" i="1" dirty="0">
                <a:solidFill>
                  <a:srgbClr val="FF0000"/>
                </a:solidFill>
              </a:rPr>
              <a:t> &lt;String&gt; ();</a:t>
            </a:r>
          </a:p>
          <a:p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Collection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dimasuki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String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statement: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Collection c = new </a:t>
            </a:r>
            <a:r>
              <a:rPr lang="en-US" sz="2400" b="1" i="1" dirty="0" err="1">
                <a:solidFill>
                  <a:srgbClr val="FF0000"/>
                </a:solidFill>
              </a:rPr>
              <a:t>ArrayList</a:t>
            </a:r>
            <a:r>
              <a:rPr lang="en-US" sz="2400" b="1" i="1" dirty="0">
                <a:solidFill>
                  <a:srgbClr val="FF0000"/>
                </a:solidFill>
              </a:rPr>
              <a:t> ();</a:t>
            </a:r>
          </a:p>
          <a:p>
            <a:r>
              <a:rPr lang="en-US" sz="2400" dirty="0" err="1"/>
              <a:t>Maka</a:t>
            </a:r>
            <a:r>
              <a:rPr lang="en-US" sz="2400" dirty="0"/>
              <a:t> Collection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defaultnya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Object.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primitif</a:t>
            </a:r>
            <a:r>
              <a:rPr lang="en-US" sz="2400" dirty="0"/>
              <a:t>.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data, </a:t>
            </a:r>
            <a:r>
              <a:rPr lang="en-US" sz="2400" dirty="0" err="1"/>
              <a:t>misal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c.add</a:t>
            </a:r>
            <a:r>
              <a:rPr lang="en-US" sz="2400" dirty="0"/>
              <a:t>(’c’); </a:t>
            </a:r>
            <a:r>
              <a:rPr lang="en-US" sz="2400" dirty="0" err="1"/>
              <a:t>c.add</a:t>
            </a:r>
            <a:r>
              <a:rPr lang="en-US" sz="2400" dirty="0"/>
              <a:t>(10); </a:t>
            </a:r>
            <a:r>
              <a:rPr lang="en-US" sz="2400" dirty="0" err="1"/>
              <a:t>c.add</a:t>
            </a:r>
            <a:r>
              <a:rPr lang="en-US" sz="2400" dirty="0"/>
              <a:t>(0.89); </a:t>
            </a:r>
            <a:r>
              <a:rPr lang="en-US" sz="2400" dirty="0" err="1"/>
              <a:t>c.add</a:t>
            </a:r>
            <a:r>
              <a:rPr lang="en-US" sz="2400" dirty="0"/>
              <a:t>(”</a:t>
            </a:r>
            <a:r>
              <a:rPr lang="en-US" sz="2400" dirty="0" err="1"/>
              <a:t>saya</a:t>
            </a:r>
            <a:r>
              <a:rPr lang="en-US" sz="2400" dirty="0"/>
              <a:t>”);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penggunan</a:t>
            </a:r>
            <a:r>
              <a:rPr lang="en-US" sz="3000" dirty="0">
                <a:effectLst/>
              </a:rPr>
              <a:t> Collection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collection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mementingkan</a:t>
            </a:r>
            <a:r>
              <a:rPr lang="en-US" dirty="0"/>
              <a:t> 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. </a:t>
            </a:r>
          </a:p>
          <a:p>
            <a:r>
              <a:rPr lang="en-US" dirty="0"/>
              <a:t>Set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Set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/>
              <a:t>Class-class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Set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HashSet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class 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i="1" dirty="0"/>
              <a:t>CobaHashSet.java</a:t>
            </a:r>
          </a:p>
          <a:p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set </a:t>
            </a:r>
            <a:r>
              <a:rPr lang="en-US" dirty="0" err="1"/>
              <a:t>dari</a:t>
            </a:r>
            <a:r>
              <a:rPr lang="en-US" dirty="0"/>
              <a:t> class Set: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Set &lt;String&gt; set = new </a:t>
            </a:r>
            <a:r>
              <a:rPr lang="en-US" sz="2400" b="1" i="1" dirty="0" err="1">
                <a:solidFill>
                  <a:srgbClr val="FF0000"/>
                </a:solidFill>
              </a:rPr>
              <a:t>HashSet</a:t>
            </a:r>
            <a:r>
              <a:rPr lang="en-US" sz="2400" b="1" i="1" dirty="0">
                <a:solidFill>
                  <a:srgbClr val="FF0000"/>
                </a:solidFill>
              </a:rPr>
              <a:t> &lt;String&gt; ();</a:t>
            </a:r>
          </a:p>
          <a:p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Set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dimasuki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String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statement: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Set </a:t>
            </a:r>
            <a:r>
              <a:rPr lang="en-US" sz="2400" b="1" i="1" dirty="0" err="1">
                <a:solidFill>
                  <a:srgbClr val="FF0000"/>
                </a:solidFill>
              </a:rPr>
              <a:t>set</a:t>
            </a:r>
            <a:r>
              <a:rPr lang="en-US" sz="2400" b="1" i="1" dirty="0">
                <a:solidFill>
                  <a:srgbClr val="FF0000"/>
                </a:solidFill>
              </a:rPr>
              <a:t> = new </a:t>
            </a:r>
            <a:r>
              <a:rPr lang="en-US" sz="2400" b="1" i="1" dirty="0" err="1">
                <a:solidFill>
                  <a:srgbClr val="FF0000"/>
                </a:solidFill>
              </a:rPr>
              <a:t>HashSet</a:t>
            </a:r>
            <a:r>
              <a:rPr lang="en-US" sz="24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 err="1"/>
              <a:t>Tipe</a:t>
            </a:r>
            <a:r>
              <a:rPr lang="en-US" sz="2400" dirty="0"/>
              <a:t> data Object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primitif</a:t>
            </a:r>
            <a:r>
              <a:rPr lang="en-US" sz="2400" dirty="0"/>
              <a:t>.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penggunan</a:t>
            </a:r>
            <a:r>
              <a:rPr lang="en-US" sz="3000" dirty="0">
                <a:effectLst/>
              </a:rPr>
              <a:t> 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0928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String input = "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nasi</a:t>
            </a:r>
            <a:r>
              <a:rPr lang="en-US" sz="2400" dirty="0"/>
              <a:t> </a:t>
            </a:r>
            <a:r>
              <a:rPr lang="en-US" sz="2400" dirty="0" err="1"/>
              <a:t>nasi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";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pisahkan</a:t>
            </a:r>
            <a:r>
              <a:rPr lang="en-US" sz="2400" dirty="0"/>
              <a:t> input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spasi</a:t>
            </a:r>
            <a:r>
              <a:rPr lang="en-US" sz="2400" dirty="0"/>
              <a:t> 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dan</a:t>
            </a:r>
            <a:r>
              <a:rPr lang="en-US" sz="2400" dirty="0"/>
              <a:t> input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array </a:t>
            </a:r>
            <a:r>
              <a:rPr lang="en-US" sz="2400" dirty="0" err="1"/>
              <a:t>cekKata</a:t>
            </a:r>
            <a:endParaRPr lang="en-US" sz="2400" dirty="0"/>
          </a:p>
          <a:p>
            <a:r>
              <a:rPr lang="en-US" sz="2400" dirty="0"/>
              <a:t>String[] </a:t>
            </a:r>
            <a:r>
              <a:rPr lang="en-US" sz="2400" dirty="0" err="1"/>
              <a:t>cekKata</a:t>
            </a:r>
            <a:r>
              <a:rPr lang="en-US" sz="2400" dirty="0"/>
              <a:t> = </a:t>
            </a:r>
            <a:r>
              <a:rPr lang="en-US" sz="2400" dirty="0" err="1"/>
              <a:t>input.split</a:t>
            </a:r>
            <a:r>
              <a:rPr lang="en-US" sz="2400" dirty="0"/>
              <a:t>(" ");</a:t>
            </a:r>
          </a:p>
          <a:p>
            <a:r>
              <a:rPr lang="en-US" sz="2400" b="1" dirty="0"/>
              <a:t>Set&lt;String&gt; set = new </a:t>
            </a:r>
            <a:r>
              <a:rPr lang="en-US" sz="2400" b="1" dirty="0" err="1"/>
              <a:t>HashSet</a:t>
            </a:r>
            <a:r>
              <a:rPr lang="en-US" sz="2400" b="1" dirty="0"/>
              <a:t>&lt;String&gt;();</a:t>
            </a:r>
          </a:p>
          <a:p>
            <a:r>
              <a:rPr lang="en-US" sz="2400" dirty="0"/>
              <a:t>for (String data : </a:t>
            </a:r>
            <a:r>
              <a:rPr lang="en-US" sz="2400" dirty="0" err="1"/>
              <a:t>cekKata</a:t>
            </a:r>
            <a:r>
              <a:rPr lang="en-US" sz="2400" dirty="0"/>
              <a:t>) {</a:t>
            </a:r>
          </a:p>
          <a:p>
            <a:r>
              <a:rPr lang="en-US" sz="2400" dirty="0"/>
              <a:t>     //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set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  <a:p>
            <a:r>
              <a:rPr lang="en-US" sz="2400" dirty="0"/>
              <a:t>     //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endParaRPr lang="en-US" sz="2400" dirty="0"/>
          </a:p>
          <a:p>
            <a:r>
              <a:rPr lang="en-US" sz="2400" dirty="0"/>
              <a:t>     if (!</a:t>
            </a:r>
            <a:r>
              <a:rPr lang="en-US" sz="2400" dirty="0" err="1"/>
              <a:t>set.add</a:t>
            </a:r>
            <a:r>
              <a:rPr lang="en-US" sz="2400" dirty="0"/>
              <a:t>(data))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duplikasi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: " + data);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}</a:t>
            </a:r>
          </a:p>
          <a:p>
            <a:endParaRPr lang="en-US" sz="1200" dirty="0"/>
          </a:p>
          <a:p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i="1" dirty="0"/>
              <a:t>CobaHashSet.java</a:t>
            </a:r>
            <a:r>
              <a:rPr lang="en-US" sz="2400" dirty="0"/>
              <a:t>  </a:t>
            </a:r>
            <a:r>
              <a:rPr lang="en-US" sz="2400" dirty="0" err="1"/>
              <a:t>ternyata</a:t>
            </a:r>
            <a:r>
              <a:rPr lang="en-US" sz="2400" dirty="0"/>
              <a:t> 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Simak</a:t>
            </a:r>
            <a:r>
              <a:rPr lang="en-US" sz="2400" dirty="0"/>
              <a:t> pula </a:t>
            </a:r>
            <a:r>
              <a:rPr lang="en-US" sz="2400" dirty="0" err="1"/>
              <a:t>jika</a:t>
            </a:r>
            <a:r>
              <a:rPr lang="en-US" sz="2400" dirty="0"/>
              <a:t> input </a:t>
            </a:r>
            <a:r>
              <a:rPr lang="en-US" sz="2400" dirty="0" err="1"/>
              <a:t>elemen</a:t>
            </a:r>
            <a:r>
              <a:rPr lang="en-US" sz="2400" dirty="0"/>
              <a:t> Set </a:t>
            </a:r>
            <a:r>
              <a:rPr lang="en-US" sz="2400" dirty="0" err="1"/>
              <a:t>melalui</a:t>
            </a:r>
            <a:r>
              <a:rPr lang="en-US" sz="2400" dirty="0"/>
              <a:t> keyboard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program </a:t>
            </a:r>
            <a:r>
              <a:rPr lang="en-US" sz="2400" b="1" i="1" dirty="0"/>
              <a:t>DetectionWordWithSet.java</a:t>
            </a:r>
            <a:r>
              <a:rPr lang="en-US" sz="24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penggunan</a:t>
            </a:r>
            <a:r>
              <a:rPr lang="en-US" sz="3000" dirty="0">
                <a:effectLst/>
              </a:rPr>
              <a:t>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Collection Framework (JCF)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interface </a:t>
            </a:r>
            <a:r>
              <a:rPr lang="en-US" dirty="0" err="1"/>
              <a:t>dan</a:t>
            </a:r>
            <a:r>
              <a:rPr lang="en-US" dirty="0"/>
              <a:t> class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package </a:t>
            </a:r>
            <a:r>
              <a:rPr lang="en-US" dirty="0" err="1"/>
              <a:t>java.util</a:t>
            </a:r>
            <a:r>
              <a:rPr lang="en-US" dirty="0"/>
              <a:t>.</a:t>
            </a:r>
          </a:p>
          <a:p>
            <a:r>
              <a:rPr lang="en-US" sz="1100" dirty="0"/>
              <a:t> </a:t>
            </a:r>
          </a:p>
          <a:p>
            <a:r>
              <a:rPr lang="en-US" dirty="0"/>
              <a:t>JCF </a:t>
            </a:r>
            <a:r>
              <a:rPr lang="en-US" dirty="0" err="1"/>
              <a:t>adalah</a:t>
            </a:r>
            <a:r>
              <a:rPr lang="en-US" dirty="0"/>
              <a:t> framework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data. </a:t>
            </a:r>
          </a:p>
          <a:p>
            <a:endParaRPr lang="en-US" sz="1100" dirty="0"/>
          </a:p>
          <a:p>
            <a:r>
              <a:rPr lang="en-US" dirty="0"/>
              <a:t>JCF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JCF </a:t>
            </a:r>
            <a:r>
              <a:rPr lang="en-US" dirty="0" err="1"/>
              <a:t>semua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interface </a:t>
            </a:r>
            <a:r>
              <a:rPr lang="en-US" dirty="0" err="1"/>
              <a:t>beserta</a:t>
            </a:r>
            <a:r>
              <a:rPr lang="en-US" dirty="0"/>
              <a:t> method-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/</a:t>
            </a:r>
            <a:r>
              <a:rPr lang="en-US" dirty="0" err="1">
                <a:solidFill>
                  <a:srgbClr val="FF0000"/>
                </a:solidFill>
              </a:rPr>
              <a:t>diinstansiasi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JCF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9289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List </a:t>
            </a:r>
            <a:r>
              <a:rPr lang="en-US" sz="2800" dirty="0" err="1"/>
              <a:t>merupakan</a:t>
            </a:r>
            <a:r>
              <a:rPr lang="en-US" sz="2800" dirty="0"/>
              <a:t> class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anggotanya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Set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elemennya</a:t>
            </a:r>
            <a:r>
              <a:rPr lang="en-US" sz="2800" dirty="0"/>
              <a:t>. </a:t>
            </a:r>
          </a:p>
          <a:p>
            <a:endParaRPr lang="en-US" sz="1400" dirty="0"/>
          </a:p>
          <a:p>
            <a:r>
              <a:rPr lang="en-US" sz="2800" dirty="0"/>
              <a:t>List </a:t>
            </a:r>
            <a:r>
              <a:rPr lang="en-US" sz="2800" dirty="0" err="1"/>
              <a:t>mengijinkan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duplikasi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.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List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menerimanya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kata</a:t>
            </a:r>
            <a:r>
              <a:rPr lang="en-US" sz="2800" dirty="0"/>
              <a:t> lain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anggotanya</a:t>
            </a:r>
            <a:r>
              <a:rPr lang="en-US" sz="2800" dirty="0"/>
              <a:t>.</a:t>
            </a:r>
          </a:p>
          <a:p>
            <a:endParaRPr lang="en-US" sz="1400" dirty="0"/>
          </a:p>
          <a:p>
            <a:r>
              <a:rPr lang="en-US" sz="2800" dirty="0"/>
              <a:t>List </a:t>
            </a:r>
            <a:r>
              <a:rPr lang="en-US" sz="2800" dirty="0" err="1"/>
              <a:t>menggunakan</a:t>
            </a:r>
            <a:r>
              <a:rPr lang="en-US" sz="2800" dirty="0"/>
              <a:t> index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meletakkan</a:t>
            </a:r>
            <a:r>
              <a:rPr lang="en-US" sz="2800" dirty="0"/>
              <a:t> </a:t>
            </a:r>
            <a:r>
              <a:rPr lang="en-US" sz="2800" dirty="0" err="1"/>
              <a:t>anggotanya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index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diperbolehkan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meletakkan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List </a:t>
            </a:r>
            <a:r>
              <a:rPr lang="en-US" sz="2800" dirty="0" err="1"/>
              <a:t>dengan</a:t>
            </a:r>
            <a:r>
              <a:rPr lang="en-US" sz="2800" dirty="0"/>
              <a:t> index yang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 </a:t>
            </a:r>
          </a:p>
          <a:p>
            <a:endParaRPr lang="en-US" sz="1400" dirty="0"/>
          </a:p>
          <a:p>
            <a:r>
              <a:rPr lang="en-US" sz="2800" dirty="0"/>
              <a:t>Kita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mengurutkan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List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  <a:p>
            <a:endParaRPr lang="en-US" sz="1400" dirty="0"/>
          </a:p>
          <a:p>
            <a:r>
              <a:rPr lang="en-US" sz="2800" dirty="0"/>
              <a:t>Class-class standard yang </a:t>
            </a:r>
            <a:r>
              <a:rPr lang="en-US" sz="2800" dirty="0" err="1"/>
              <a:t>termasuk</a:t>
            </a:r>
            <a:r>
              <a:rPr lang="en-US" sz="2800" dirty="0"/>
              <a:t> subclass List </a:t>
            </a:r>
            <a:r>
              <a:rPr lang="en-US" sz="2800" dirty="0" err="1"/>
              <a:t>adalah</a:t>
            </a:r>
            <a:r>
              <a:rPr lang="en-US" sz="2800" dirty="0"/>
              <a:t> Vector, </a:t>
            </a:r>
            <a:r>
              <a:rPr lang="en-US" sz="2800" dirty="0" err="1"/>
              <a:t>LinkedList</a:t>
            </a:r>
            <a:r>
              <a:rPr lang="en-US" sz="2800" dirty="0"/>
              <a:t>, </a:t>
            </a:r>
            <a:r>
              <a:rPr lang="en-US" sz="2800" dirty="0" err="1"/>
              <a:t>ArrayList</a:t>
            </a:r>
            <a:r>
              <a:rPr lang="en-US" sz="2800" dirty="0"/>
              <a:t>, Stack, </a:t>
            </a:r>
            <a:r>
              <a:rPr lang="en-US" sz="2800" dirty="0" err="1"/>
              <a:t>ListCollection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class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java.util.Arrays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java.util.Collections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java.util.List</a:t>
            </a:r>
            <a:r>
              <a:rPr lang="en-US" b="1" dirty="0"/>
              <a:t>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CobaList</a:t>
            </a:r>
            <a:r>
              <a:rPr lang="en-US" b="1" dirty="0"/>
              <a:t> {</a:t>
            </a:r>
          </a:p>
          <a:p>
            <a:r>
              <a:rPr lang="en-US" b="1" dirty="0"/>
              <a:t>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/>
              <a:t>   	 String </a:t>
            </a:r>
            <a:r>
              <a:rPr lang="en-US" b="1" dirty="0" err="1"/>
              <a:t>nama</a:t>
            </a:r>
            <a:r>
              <a:rPr lang="en-US" b="1" dirty="0"/>
              <a:t> = "</a:t>
            </a:r>
            <a:r>
              <a:rPr lang="en-US" b="1" dirty="0" err="1"/>
              <a:t>iesa</a:t>
            </a:r>
            <a:r>
              <a:rPr lang="en-US" b="1" dirty="0"/>
              <a:t> </a:t>
            </a:r>
            <a:r>
              <a:rPr lang="en-US" b="1" dirty="0" err="1"/>
              <a:t>rudy</a:t>
            </a:r>
            <a:r>
              <a:rPr lang="en-US" b="1" dirty="0"/>
              <a:t> </a:t>
            </a:r>
            <a:r>
              <a:rPr lang="en-US" b="1" dirty="0" err="1"/>
              <a:t>novrido</a:t>
            </a:r>
            <a:r>
              <a:rPr lang="en-US" b="1" dirty="0"/>
              <a:t>"; </a:t>
            </a:r>
            <a:r>
              <a:rPr lang="en-US" dirty="0"/>
              <a:t>//input </a:t>
            </a:r>
            <a:r>
              <a:rPr lang="en-US" dirty="0" err="1"/>
              <a:t>nama</a:t>
            </a:r>
            <a:endParaRPr lang="en-US" dirty="0"/>
          </a:p>
          <a:p>
            <a:r>
              <a:rPr lang="en-US" b="1" dirty="0"/>
              <a:t>     	 String[] </a:t>
            </a:r>
            <a:r>
              <a:rPr lang="en-US" b="1" dirty="0" err="1"/>
              <a:t>cekKata</a:t>
            </a:r>
            <a:r>
              <a:rPr lang="en-US" b="1" dirty="0"/>
              <a:t> = </a:t>
            </a:r>
            <a:r>
              <a:rPr lang="en-US" b="1" dirty="0" err="1"/>
              <a:t>nama.split</a:t>
            </a:r>
            <a:r>
              <a:rPr lang="en-US" b="1" dirty="0"/>
              <a:t>(" "); </a:t>
            </a:r>
            <a:r>
              <a:rPr lang="en-US" dirty="0"/>
              <a:t>//string </a:t>
            </a:r>
            <a:r>
              <a:rPr lang="en-US" dirty="0" err="1"/>
              <a:t>dipisah</a:t>
            </a:r>
            <a:r>
              <a:rPr lang="en-US" dirty="0"/>
              <a:t> per </a:t>
            </a:r>
            <a:r>
              <a:rPr lang="en-US" dirty="0" err="1"/>
              <a:t>kata</a:t>
            </a:r>
            <a:endParaRPr lang="en-US" dirty="0"/>
          </a:p>
          <a:p>
            <a:r>
              <a:rPr lang="en-US" b="1" dirty="0"/>
              <a:t>    	 </a:t>
            </a:r>
            <a:r>
              <a:rPr lang="en-US" b="1" dirty="0">
                <a:solidFill>
                  <a:srgbClr val="FF0000"/>
                </a:solidFill>
              </a:rPr>
              <a:t>List &lt;String&gt; list = </a:t>
            </a:r>
            <a:r>
              <a:rPr lang="en-US" b="1" dirty="0" err="1">
                <a:solidFill>
                  <a:srgbClr val="FF0000"/>
                </a:solidFill>
              </a:rPr>
              <a:t>Arrays.asList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cekKata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/>
              <a:t>    	 </a:t>
            </a:r>
            <a:r>
              <a:rPr lang="en-US" b="1" dirty="0" err="1"/>
              <a:t>Collections.sort</a:t>
            </a:r>
            <a:r>
              <a:rPr lang="en-US" b="1" dirty="0"/>
              <a:t>(list); </a:t>
            </a:r>
            <a:r>
              <a:rPr lang="en-US" dirty="0"/>
              <a:t>//</a:t>
            </a:r>
            <a:r>
              <a:rPr lang="en-US" dirty="0" err="1"/>
              <a:t>elemen</a:t>
            </a:r>
            <a:r>
              <a:rPr lang="en-US" dirty="0"/>
              <a:t> list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alphabetis</a:t>
            </a:r>
            <a:endParaRPr lang="en-US" dirty="0"/>
          </a:p>
          <a:p>
            <a:r>
              <a:rPr lang="en-US" b="1" dirty="0"/>
              <a:t>    	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en-US" b="1" dirty="0" err="1"/>
              <a:t>Nama-nama</a:t>
            </a:r>
            <a:r>
              <a:rPr lang="en-US" b="1" dirty="0"/>
              <a:t> yang </a:t>
            </a:r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urut</a:t>
            </a:r>
            <a:r>
              <a:rPr lang="en-US" b="1" dirty="0"/>
              <a:t>");</a:t>
            </a:r>
          </a:p>
          <a:p>
            <a:r>
              <a:rPr lang="en-US" b="1" dirty="0"/>
              <a:t>    	 </a:t>
            </a: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nama</a:t>
            </a:r>
            <a:r>
              <a:rPr lang="en-US" b="1" dirty="0"/>
              <a:t>);</a:t>
            </a:r>
          </a:p>
          <a:p>
            <a:r>
              <a:rPr lang="en-US" b="1" dirty="0"/>
              <a:t>     	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en-US" b="1" dirty="0" err="1"/>
              <a:t>Nama-nama</a:t>
            </a:r>
            <a:r>
              <a:rPr lang="en-US" b="1" dirty="0"/>
              <a:t>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urut</a:t>
            </a:r>
            <a:r>
              <a:rPr lang="en-US" b="1" dirty="0"/>
              <a:t>");</a:t>
            </a:r>
          </a:p>
          <a:p>
            <a:r>
              <a:rPr lang="en-US" b="1" dirty="0"/>
              <a:t>    	 </a:t>
            </a:r>
            <a:r>
              <a:rPr lang="en-US" b="1" dirty="0" err="1"/>
              <a:t>System.out.println</a:t>
            </a:r>
            <a:r>
              <a:rPr lang="en-US" b="1" dirty="0"/>
              <a:t>(list);</a:t>
            </a:r>
          </a:p>
          <a:p>
            <a:r>
              <a:rPr lang="en-US" b="1" dirty="0"/>
              <a:t>    }</a:t>
            </a:r>
          </a:p>
          <a:p>
            <a:r>
              <a:rPr lang="pt-BR" b="1" dirty="0"/>
              <a:t>}</a:t>
            </a:r>
          </a:p>
          <a:p>
            <a:endParaRPr lang="pt-BR" sz="1400" b="1" dirty="0"/>
          </a:p>
          <a:p>
            <a:r>
              <a:rPr lang="pt-BR" dirty="0"/>
              <a:t>Program di atas mengurutkan secara alphabetis elemen-elemen yang ada pada string nama sebagai inputnya.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List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input cara1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java.util.Arrays</a:t>
            </a:r>
            <a:r>
              <a:rPr lang="en-US" sz="1400" b="1" dirty="0"/>
              <a:t>; import </a:t>
            </a:r>
            <a:r>
              <a:rPr lang="en-US" sz="1400" b="1" dirty="0" err="1"/>
              <a:t>java.util.Collections</a:t>
            </a:r>
            <a:r>
              <a:rPr lang="en-US" sz="1400" b="1" dirty="0"/>
              <a:t>; import </a:t>
            </a:r>
            <a:r>
              <a:rPr lang="en-US" sz="1400" b="1" dirty="0" err="1"/>
              <a:t>java.util.List</a:t>
            </a:r>
            <a:r>
              <a:rPr lang="en-US" sz="1400" b="1" dirty="0"/>
              <a:t>; 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pPr>
              <a:buNone/>
            </a:pPr>
            <a:r>
              <a:rPr lang="en-US" sz="1600" b="1" dirty="0"/>
              <a:t>public class </a:t>
            </a:r>
            <a:r>
              <a:rPr lang="en-US" sz="1600" b="1" dirty="0" err="1"/>
              <a:t>SortWithList</a:t>
            </a:r>
            <a:r>
              <a:rPr lang="en-US" sz="1600" b="1" dirty="0"/>
              <a:t> {</a:t>
            </a:r>
          </a:p>
          <a:p>
            <a:pPr>
              <a:buNone/>
            </a:pPr>
            <a:r>
              <a:rPr lang="en-US" sz="1600" b="1" dirty="0"/>
              <a:t>    public </a:t>
            </a:r>
            <a:r>
              <a:rPr lang="en-US" sz="1600" b="1" dirty="0" err="1"/>
              <a:t>SortWithList</a:t>
            </a:r>
            <a:r>
              <a:rPr lang="en-US" sz="1600" b="1" dirty="0"/>
              <a:t>() {</a:t>
            </a:r>
          </a:p>
          <a:p>
            <a:pPr>
              <a:buNone/>
            </a:pPr>
            <a:r>
              <a:rPr lang="en-US" sz="1600" b="1" dirty="0"/>
              <a:t>          Scanner </a:t>
            </a:r>
            <a:r>
              <a:rPr lang="en-US" sz="1600" b="1" dirty="0" err="1"/>
              <a:t>scanner</a:t>
            </a:r>
            <a:r>
              <a:rPr lang="en-US" sz="1600" b="1" dirty="0"/>
              <a:t> = new Scanner(</a:t>
            </a:r>
            <a:r>
              <a:rPr lang="en-US" sz="1600" b="1" dirty="0" err="1"/>
              <a:t>System.in</a:t>
            </a:r>
            <a:r>
              <a:rPr lang="en-US" sz="1600" b="1" dirty="0"/>
              <a:t>);</a:t>
            </a:r>
          </a:p>
          <a:p>
            <a:pPr>
              <a:buNone/>
            </a:pPr>
            <a:r>
              <a:rPr lang="en-US" sz="1600" b="1" dirty="0"/>
              <a:t>          try {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     	  </a:t>
            </a:r>
            <a:r>
              <a:rPr lang="en-US" sz="1600" b="1" dirty="0" err="1"/>
              <a:t>System.out.println</a:t>
            </a:r>
            <a:r>
              <a:rPr lang="en-US" sz="1600" b="1" dirty="0"/>
              <a:t>(“</a:t>
            </a:r>
            <a:r>
              <a:rPr lang="en-US" sz="1600" b="1" dirty="0" err="1"/>
              <a:t>Masukkan</a:t>
            </a:r>
            <a:r>
              <a:rPr lang="en-US" sz="1600" b="1" dirty="0"/>
              <a:t> </a:t>
            </a:r>
            <a:r>
              <a:rPr lang="en-US" sz="1600" b="1" dirty="0" err="1"/>
              <a:t>nama-nama</a:t>
            </a:r>
            <a:r>
              <a:rPr lang="en-US" sz="1600" b="1" dirty="0"/>
              <a:t>: ”);</a:t>
            </a:r>
          </a:p>
          <a:p>
            <a:pPr>
              <a:buNone/>
            </a:pPr>
            <a:r>
              <a:rPr lang="en-US" sz="1600" b="1" dirty="0"/>
              <a:t>              String </a:t>
            </a:r>
            <a:r>
              <a:rPr lang="en-US" sz="1600" b="1" dirty="0" err="1"/>
              <a:t>nama</a:t>
            </a:r>
            <a:r>
              <a:rPr lang="en-US" sz="1600" b="1" dirty="0"/>
              <a:t> = </a:t>
            </a:r>
            <a:r>
              <a:rPr lang="en-US" sz="1600" b="1" dirty="0" err="1"/>
              <a:t>scanner.nextline</a:t>
            </a:r>
            <a:r>
              <a:rPr lang="en-US" sz="1600" b="1" dirty="0"/>
              <a:t>(); </a:t>
            </a:r>
            <a:r>
              <a:rPr lang="en-US" sz="1600" dirty="0"/>
              <a:t>//input </a:t>
            </a:r>
            <a:r>
              <a:rPr lang="en-US" sz="1600" dirty="0" err="1"/>
              <a:t>dari</a:t>
            </a:r>
            <a:r>
              <a:rPr lang="en-US" sz="1600" dirty="0"/>
              <a:t> keyboard</a:t>
            </a:r>
          </a:p>
          <a:p>
            <a:pPr>
              <a:buNone/>
            </a:pPr>
            <a:r>
              <a:rPr lang="en-US" sz="1600" b="1" dirty="0"/>
              <a:t>              String[] </a:t>
            </a:r>
            <a:r>
              <a:rPr lang="en-US" sz="1600" b="1" dirty="0" err="1"/>
              <a:t>cekkata</a:t>
            </a:r>
            <a:r>
              <a:rPr lang="en-US" sz="1600" b="1" dirty="0"/>
              <a:t> = </a:t>
            </a:r>
            <a:r>
              <a:rPr lang="en-US" sz="1600" b="1" dirty="0" err="1"/>
              <a:t>nama.split</a:t>
            </a:r>
            <a:r>
              <a:rPr lang="en-US" sz="1600" b="1" dirty="0"/>
              <a:t>(“ ”);  </a:t>
            </a:r>
            <a:r>
              <a:rPr lang="en-US" sz="1600" dirty="0"/>
              <a:t>//</a:t>
            </a:r>
            <a:r>
              <a:rPr lang="en-US" sz="1600" dirty="0" err="1"/>
              <a:t>ditampung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 of String</a:t>
            </a:r>
          </a:p>
          <a:p>
            <a:pPr>
              <a:buNone/>
            </a:pPr>
            <a:r>
              <a:rPr lang="en-US" sz="1600" b="1" dirty="0"/>
              <a:t>    	  </a:t>
            </a:r>
            <a:r>
              <a:rPr lang="en-US" sz="1600" b="1" dirty="0">
                <a:solidFill>
                  <a:srgbClr val="FF0000"/>
                </a:solidFill>
              </a:rPr>
              <a:t>List &lt;String&gt; list = </a:t>
            </a:r>
            <a:r>
              <a:rPr lang="en-US" sz="1600" b="1" dirty="0" err="1">
                <a:solidFill>
                  <a:srgbClr val="FF0000"/>
                </a:solidFill>
              </a:rPr>
              <a:t>Arrays.asList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cekKata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  <a:r>
              <a:rPr lang="en-US" sz="1600" b="1" dirty="0"/>
              <a:t> </a:t>
            </a:r>
            <a:r>
              <a:rPr lang="en-US" sz="1400" dirty="0"/>
              <a:t>//</a:t>
            </a:r>
            <a:r>
              <a:rPr lang="en-US" sz="1400" dirty="0" err="1"/>
              <a:t>dari</a:t>
            </a:r>
            <a:r>
              <a:rPr lang="en-US" sz="1400" dirty="0"/>
              <a:t> array of String </a:t>
            </a:r>
            <a:r>
              <a:rPr lang="en-US" sz="1400" dirty="0" err="1"/>
              <a:t>dipindah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List</a:t>
            </a:r>
          </a:p>
          <a:p>
            <a:pPr>
              <a:buNone/>
            </a:pPr>
            <a:r>
              <a:rPr lang="en-US" sz="1600" b="1" dirty="0"/>
              <a:t>    	  </a:t>
            </a:r>
            <a:r>
              <a:rPr lang="en-US" sz="1600" b="1" dirty="0" err="1"/>
              <a:t>Collections.sort</a:t>
            </a:r>
            <a:r>
              <a:rPr lang="en-US" sz="1600" b="1" dirty="0"/>
              <a:t>(list); </a:t>
            </a:r>
            <a:r>
              <a:rPr lang="en-US" sz="1600" dirty="0"/>
              <a:t>//</a:t>
            </a:r>
            <a:r>
              <a:rPr lang="en-US" sz="1600" dirty="0" err="1"/>
              <a:t>elemen</a:t>
            </a:r>
            <a:r>
              <a:rPr lang="en-US" sz="1600" dirty="0"/>
              <a:t> list </a:t>
            </a:r>
            <a:r>
              <a:rPr lang="en-US" sz="1600" dirty="0" err="1"/>
              <a:t>diurutkan</a:t>
            </a:r>
            <a:r>
              <a:rPr lang="en-US" sz="1600" dirty="0"/>
              <a:t> </a:t>
            </a:r>
            <a:r>
              <a:rPr lang="en-US" sz="1600" dirty="0" err="1"/>
              <a:t>alphabetis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    	  </a:t>
            </a:r>
            <a:r>
              <a:rPr lang="en-US" sz="1600" b="1" dirty="0" err="1"/>
              <a:t>System.out.println</a:t>
            </a:r>
            <a:r>
              <a:rPr lang="en-US" sz="1600" b="1" dirty="0"/>
              <a:t>("</a:t>
            </a:r>
            <a:r>
              <a:rPr lang="en-US" sz="1600" b="1" dirty="0" err="1"/>
              <a:t>Nama-nama</a:t>
            </a:r>
            <a:r>
              <a:rPr lang="en-US" sz="1600" b="1" dirty="0"/>
              <a:t> yang </a:t>
            </a:r>
            <a:r>
              <a:rPr lang="en-US" sz="1600" b="1" dirty="0" err="1"/>
              <a:t>belum</a:t>
            </a:r>
            <a:r>
              <a:rPr lang="en-US" sz="1600" b="1" dirty="0"/>
              <a:t> </a:t>
            </a:r>
            <a:r>
              <a:rPr lang="en-US" sz="1600" b="1" dirty="0" err="1"/>
              <a:t>urut</a:t>
            </a:r>
            <a:r>
              <a:rPr lang="en-US" sz="1600" b="1" dirty="0"/>
              <a:t>");</a:t>
            </a:r>
          </a:p>
          <a:p>
            <a:pPr>
              <a:buNone/>
            </a:pPr>
            <a:r>
              <a:rPr lang="en-US" sz="1600" b="1" dirty="0"/>
              <a:t>    	  </a:t>
            </a: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nama</a:t>
            </a:r>
            <a:r>
              <a:rPr lang="en-US" sz="1600" b="1" dirty="0"/>
              <a:t>);</a:t>
            </a:r>
          </a:p>
          <a:p>
            <a:pPr>
              <a:buNone/>
            </a:pPr>
            <a:r>
              <a:rPr lang="en-US" sz="1600" b="1" dirty="0"/>
              <a:t>     	  </a:t>
            </a:r>
            <a:r>
              <a:rPr lang="en-US" sz="1600" b="1" dirty="0" err="1"/>
              <a:t>System.out.println</a:t>
            </a:r>
            <a:r>
              <a:rPr lang="en-US" sz="1600" b="1" dirty="0"/>
              <a:t>("</a:t>
            </a:r>
            <a:r>
              <a:rPr lang="en-US" sz="1600" b="1" dirty="0" err="1"/>
              <a:t>Nama-nama</a:t>
            </a:r>
            <a:r>
              <a:rPr lang="en-US" sz="1600" b="1" dirty="0"/>
              <a:t> yang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urut</a:t>
            </a:r>
            <a:r>
              <a:rPr lang="en-US" sz="1600" b="1" dirty="0"/>
              <a:t>");</a:t>
            </a:r>
          </a:p>
          <a:p>
            <a:pPr>
              <a:buNone/>
            </a:pPr>
            <a:r>
              <a:rPr lang="en-US" sz="1600" b="1" dirty="0"/>
              <a:t>    	  </a:t>
            </a:r>
            <a:r>
              <a:rPr lang="en-US" sz="1600" b="1" dirty="0" err="1"/>
              <a:t>System.out.println</a:t>
            </a:r>
            <a:r>
              <a:rPr lang="en-US" sz="1600" b="1" dirty="0"/>
              <a:t>(list);</a:t>
            </a:r>
          </a:p>
          <a:p>
            <a:pPr>
              <a:buNone/>
            </a:pPr>
            <a:r>
              <a:rPr lang="en-US" sz="1600" b="1" dirty="0"/>
              <a:t>          }</a:t>
            </a:r>
          </a:p>
          <a:p>
            <a:pPr>
              <a:buNone/>
            </a:pPr>
            <a:r>
              <a:rPr lang="en-US" sz="1600" b="1" dirty="0"/>
              <a:t>          catch (Exception </a:t>
            </a:r>
            <a:r>
              <a:rPr lang="en-US" sz="1600" b="1" dirty="0" err="1"/>
              <a:t>exception</a:t>
            </a:r>
            <a:r>
              <a:rPr lang="en-US" sz="1600" b="1" dirty="0"/>
              <a:t>) {</a:t>
            </a:r>
          </a:p>
          <a:p>
            <a:pPr>
              <a:buNone/>
            </a:pPr>
            <a:r>
              <a:rPr lang="en-US" sz="1600" b="1" dirty="0"/>
              <a:t>              </a:t>
            </a:r>
            <a:r>
              <a:rPr lang="en-US" sz="1600" b="1" dirty="0" err="1"/>
              <a:t>exception.printStackTrace</a:t>
            </a:r>
            <a:r>
              <a:rPr lang="en-US" sz="1600" b="1" dirty="0"/>
              <a:t>();</a:t>
            </a:r>
          </a:p>
          <a:p>
            <a:pPr>
              <a:buNone/>
            </a:pPr>
            <a:r>
              <a:rPr lang="en-US" sz="1600" b="1" dirty="0"/>
              <a:t>          }</a:t>
            </a:r>
          </a:p>
          <a:p>
            <a:pPr>
              <a:buNone/>
            </a:pPr>
            <a:r>
              <a:rPr lang="en-US" sz="1600" b="1" dirty="0"/>
              <a:t>    </a:t>
            </a:r>
            <a:r>
              <a:rPr lang="en-US" sz="1600" b="1" dirty="0">
                <a:solidFill>
                  <a:srgbClr val="FF0707"/>
                </a:solidFill>
              </a:rPr>
              <a:t>}</a:t>
            </a:r>
          </a:p>
          <a:p>
            <a:pPr>
              <a:buNone/>
            </a:pPr>
            <a:r>
              <a:rPr lang="pt-BR" sz="16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List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input cara2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Setelah constructor SortWithList() dari class tersebut, harus ditambahkan method main() untuk menjalankan class tersebut:</a:t>
            </a:r>
          </a:p>
          <a:p>
            <a:r>
              <a:rPr lang="en-US" sz="2900" b="1" dirty="0"/>
              <a:t>public static void main(String[] </a:t>
            </a:r>
            <a:r>
              <a:rPr lang="en-US" sz="2900" b="1" dirty="0" err="1"/>
              <a:t>args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    	new </a:t>
            </a:r>
            <a:r>
              <a:rPr lang="en-US" sz="2900" b="1" dirty="0" err="1"/>
              <a:t>SortWithList</a:t>
            </a:r>
            <a:r>
              <a:rPr lang="en-US" sz="2900" b="1" dirty="0"/>
              <a:t>();</a:t>
            </a:r>
          </a:p>
          <a:p>
            <a:r>
              <a:rPr lang="en-US" sz="2900" b="1" dirty="0"/>
              <a:t>}</a:t>
            </a:r>
          </a:p>
          <a:p>
            <a:endParaRPr lang="en-US" sz="1600" b="1" dirty="0"/>
          </a:p>
          <a:p>
            <a:r>
              <a:rPr lang="en-US" dirty="0" err="1"/>
              <a:t>Contoh</a:t>
            </a:r>
            <a:r>
              <a:rPr lang="en-US" dirty="0"/>
              <a:t> cara3 (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b="1" dirty="0">
                <a:solidFill>
                  <a:srgbClr val="FF0707"/>
                </a:solidFill>
              </a:rPr>
              <a:t>add()</a:t>
            </a:r>
            <a:r>
              <a:rPr lang="en-US" dirty="0"/>
              <a:t>):</a:t>
            </a:r>
            <a:endParaRPr lang="pt-BR" dirty="0"/>
          </a:p>
          <a:p>
            <a:r>
              <a:rPr lang="en-US" sz="2900" b="1" dirty="0"/>
              <a:t>import </a:t>
            </a:r>
            <a:r>
              <a:rPr lang="en-US" sz="2900" b="1" dirty="0" err="1"/>
              <a:t>java.util.ArrayList</a:t>
            </a:r>
            <a:r>
              <a:rPr lang="en-US" sz="2900" b="1" dirty="0"/>
              <a:t>;</a:t>
            </a:r>
          </a:p>
          <a:p>
            <a:r>
              <a:rPr lang="en-US" sz="2900" b="1" dirty="0"/>
              <a:t>import </a:t>
            </a:r>
            <a:r>
              <a:rPr lang="en-US" sz="2900" b="1" dirty="0" err="1"/>
              <a:t>java.util.Collection</a:t>
            </a:r>
            <a:r>
              <a:rPr lang="en-US" sz="2900" b="1" dirty="0"/>
              <a:t>;</a:t>
            </a:r>
          </a:p>
          <a:p>
            <a:r>
              <a:rPr lang="en-US" sz="2900" b="1" dirty="0"/>
              <a:t>public class </a:t>
            </a:r>
            <a:r>
              <a:rPr lang="en-US" sz="2900" b="1" dirty="0" err="1"/>
              <a:t>CollectionWithArrayList</a:t>
            </a:r>
            <a:r>
              <a:rPr lang="en-US" sz="2900" b="1" dirty="0"/>
              <a:t> {</a:t>
            </a:r>
          </a:p>
          <a:p>
            <a:r>
              <a:rPr lang="en-US" sz="2900" b="1" dirty="0"/>
              <a:t>     public static void main(String[] </a:t>
            </a:r>
            <a:r>
              <a:rPr lang="en-US" sz="2900" b="1" dirty="0" err="1"/>
              <a:t>args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          </a:t>
            </a:r>
            <a:r>
              <a:rPr lang="en-US" sz="2900" b="1" dirty="0">
                <a:solidFill>
                  <a:srgbClr val="FF0000"/>
                </a:solidFill>
              </a:rPr>
              <a:t>Collection &lt;String&gt; </a:t>
            </a:r>
            <a:r>
              <a:rPr lang="en-US" sz="2900" b="1" dirty="0" err="1">
                <a:solidFill>
                  <a:srgbClr val="FF0000"/>
                </a:solidFill>
              </a:rPr>
              <a:t>dafNama</a:t>
            </a:r>
            <a:r>
              <a:rPr lang="en-US" sz="2900" b="1" dirty="0">
                <a:solidFill>
                  <a:srgbClr val="FF0000"/>
                </a:solidFill>
              </a:rPr>
              <a:t> = new </a:t>
            </a:r>
            <a:r>
              <a:rPr lang="en-US" sz="2900" b="1" dirty="0" err="1">
                <a:solidFill>
                  <a:srgbClr val="FF0000"/>
                </a:solidFill>
              </a:rPr>
              <a:t>ArrayList</a:t>
            </a:r>
            <a:r>
              <a:rPr lang="en-US" sz="29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dafNama.add</a:t>
            </a:r>
            <a:r>
              <a:rPr lang="en-US" sz="2900" b="1" dirty="0"/>
              <a:t>("Rudy");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dafNama.add</a:t>
            </a:r>
            <a:r>
              <a:rPr lang="en-US" sz="2900" b="1" dirty="0"/>
              <a:t>("</a:t>
            </a:r>
            <a:r>
              <a:rPr lang="en-US" sz="2900" b="1" dirty="0" err="1"/>
              <a:t>Anin</a:t>
            </a:r>
            <a:r>
              <a:rPr lang="en-US" sz="2900" b="1" dirty="0"/>
              <a:t>");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dafNama.add</a:t>
            </a:r>
            <a:r>
              <a:rPr lang="en-US" sz="2900" b="1" dirty="0"/>
              <a:t>("</a:t>
            </a:r>
            <a:r>
              <a:rPr lang="en-US" sz="2900" b="1" dirty="0" err="1"/>
              <a:t>Vivi</a:t>
            </a:r>
            <a:r>
              <a:rPr lang="en-US" sz="2900" b="1" dirty="0"/>
              <a:t>");</a:t>
            </a:r>
          </a:p>
          <a:p>
            <a:r>
              <a:rPr lang="en-US" sz="2900" b="1" dirty="0"/>
              <a:t>          for (String </a:t>
            </a:r>
            <a:r>
              <a:rPr lang="en-US" sz="2900" b="1" dirty="0" err="1"/>
              <a:t>nama</a:t>
            </a:r>
            <a:r>
              <a:rPr lang="en-US" sz="2900" b="1" dirty="0"/>
              <a:t> : </a:t>
            </a:r>
            <a:r>
              <a:rPr lang="en-US" sz="2900" b="1" dirty="0" err="1"/>
              <a:t>dafNama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      	   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("</a:t>
            </a:r>
            <a:r>
              <a:rPr lang="en-US" sz="2900" b="1" dirty="0" err="1"/>
              <a:t>nama</a:t>
            </a:r>
            <a:r>
              <a:rPr lang="en-US" sz="2900" b="1" dirty="0"/>
              <a:t> = " + </a:t>
            </a:r>
            <a:r>
              <a:rPr lang="en-US" sz="2900" b="1" dirty="0" err="1"/>
              <a:t>dafNama</a:t>
            </a:r>
            <a:r>
              <a:rPr lang="en-US" sz="2900" b="1" dirty="0"/>
              <a:t>);</a:t>
            </a:r>
          </a:p>
          <a:p>
            <a:r>
              <a:rPr lang="en-US" sz="2900" b="1" dirty="0"/>
              <a:t>          }</a:t>
            </a:r>
          </a:p>
          <a:p>
            <a:r>
              <a:rPr lang="en-US" sz="2900" b="1" dirty="0"/>
              <a:t>     }</a:t>
            </a:r>
          </a:p>
          <a:p>
            <a:r>
              <a:rPr lang="en-US" sz="2900" b="1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List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input cara3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711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anggota</a:t>
            </a:r>
            <a:r>
              <a:rPr lang="en-US" dirty="0"/>
              <a:t> JCF yang </a:t>
            </a:r>
            <a:r>
              <a:rPr lang="en-US" dirty="0" err="1"/>
              <a:t>unik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Queue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depan</a:t>
            </a:r>
            <a:r>
              <a:rPr lang="en-US" dirty="0"/>
              <a:t>. </a:t>
            </a:r>
          </a:p>
          <a:p>
            <a:endParaRPr lang="en-US" sz="1100" dirty="0"/>
          </a:p>
          <a:p>
            <a:r>
              <a:rPr lang="en-US" dirty="0"/>
              <a:t>Queue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insert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FIFO (first in first out),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dialah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keluar</a:t>
            </a:r>
            <a:r>
              <a:rPr lang="en-US" dirty="0"/>
              <a:t>. </a:t>
            </a:r>
          </a:p>
          <a:p>
            <a:endParaRPr lang="en-US" sz="1100" dirty="0"/>
          </a:p>
          <a:p>
            <a:r>
              <a:rPr lang="en-US" dirty="0" err="1"/>
              <a:t>SubClass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Queue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class Queue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import </a:t>
            </a:r>
            <a:r>
              <a:rPr lang="en-US" sz="2900" b="1" dirty="0" err="1"/>
              <a:t>java.util.PriorityQueue</a:t>
            </a:r>
            <a:r>
              <a:rPr lang="en-US" sz="2900" b="1" dirty="0"/>
              <a:t>;</a:t>
            </a:r>
          </a:p>
          <a:p>
            <a:r>
              <a:rPr lang="en-US" sz="2900" b="1" dirty="0"/>
              <a:t>public class </a:t>
            </a:r>
            <a:r>
              <a:rPr lang="en-US" sz="2900" b="1" dirty="0" err="1"/>
              <a:t>CobaQueue</a:t>
            </a:r>
            <a:r>
              <a:rPr lang="en-US" sz="2900" b="1" dirty="0"/>
              <a:t> {</a:t>
            </a:r>
          </a:p>
          <a:p>
            <a:r>
              <a:rPr lang="en-US" sz="2900" b="1" dirty="0"/>
              <a:t>     public static void main(String[] </a:t>
            </a:r>
            <a:r>
              <a:rPr lang="en-US" sz="2900" b="1" dirty="0" err="1"/>
              <a:t>args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          </a:t>
            </a:r>
            <a:r>
              <a:rPr lang="en-US" sz="2600" b="1" dirty="0" err="1">
                <a:solidFill>
                  <a:srgbClr val="FF0000"/>
                </a:solidFill>
              </a:rPr>
              <a:t>PriorityQueue</a:t>
            </a:r>
            <a:r>
              <a:rPr lang="en-US" sz="2600" b="1" dirty="0">
                <a:solidFill>
                  <a:srgbClr val="FF0000"/>
                </a:solidFill>
              </a:rPr>
              <a:t> &lt;Double&gt; </a:t>
            </a:r>
            <a:r>
              <a:rPr lang="en-US" sz="2600" b="1" dirty="0" err="1">
                <a:solidFill>
                  <a:srgbClr val="FF0000"/>
                </a:solidFill>
              </a:rPr>
              <a:t>pQueue</a:t>
            </a:r>
            <a:r>
              <a:rPr lang="en-US" sz="2600" b="1" dirty="0">
                <a:solidFill>
                  <a:srgbClr val="FF0000"/>
                </a:solidFill>
              </a:rPr>
              <a:t> = new </a:t>
            </a:r>
            <a:r>
              <a:rPr lang="en-US" sz="2600" b="1" dirty="0" err="1">
                <a:solidFill>
                  <a:srgbClr val="FF0000"/>
                </a:solidFill>
              </a:rPr>
              <a:t>PriorityQueue</a:t>
            </a:r>
            <a:r>
              <a:rPr lang="en-US" sz="2600" b="1" dirty="0">
                <a:solidFill>
                  <a:srgbClr val="FF0000"/>
                </a:solidFill>
              </a:rPr>
              <a:t> &lt;Double&gt;();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pQueue.offer</a:t>
            </a:r>
            <a:r>
              <a:rPr lang="en-US" sz="2900" b="1" dirty="0"/>
              <a:t>(4.1);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pQueue.offer</a:t>
            </a:r>
            <a:r>
              <a:rPr lang="en-US" sz="2900" b="1" dirty="0"/>
              <a:t>(9.7);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pQueue.offer</a:t>
            </a:r>
            <a:r>
              <a:rPr lang="en-US" sz="2900" b="1" dirty="0"/>
              <a:t>(2.3);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pQueue.offer</a:t>
            </a:r>
            <a:r>
              <a:rPr lang="en-US" sz="2900" b="1" dirty="0"/>
              <a:t>(7.5);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pQueue.offer</a:t>
            </a:r>
            <a:r>
              <a:rPr lang="en-US" sz="2900" b="1" dirty="0"/>
              <a:t>(5.2);</a:t>
            </a:r>
          </a:p>
          <a:p>
            <a:r>
              <a:rPr lang="en-US" sz="2900" b="1" dirty="0"/>
              <a:t>          </a:t>
            </a:r>
            <a:r>
              <a:rPr lang="en-US" sz="2900" b="1" dirty="0" err="1"/>
              <a:t>System.out.print</a:t>
            </a:r>
            <a:r>
              <a:rPr lang="en-US" sz="2900" b="1" dirty="0"/>
              <a:t>("</a:t>
            </a:r>
            <a:r>
              <a:rPr lang="en-US" sz="2900" b="1" dirty="0" err="1"/>
              <a:t>Setelah</a:t>
            </a:r>
            <a:r>
              <a:rPr lang="en-US" sz="2900" b="1" dirty="0"/>
              <a:t> </a:t>
            </a:r>
            <a:r>
              <a:rPr lang="en-US" sz="2900" b="1" dirty="0" err="1"/>
              <a:t>proses</a:t>
            </a:r>
            <a:r>
              <a:rPr lang="en-US" sz="2900" b="1" dirty="0"/>
              <a:t> queue: ");</a:t>
            </a:r>
          </a:p>
          <a:p>
            <a:r>
              <a:rPr lang="en-US" sz="2900" b="1" dirty="0"/>
              <a:t>          while (</a:t>
            </a:r>
            <a:r>
              <a:rPr lang="en-US" sz="2900" b="1" dirty="0" err="1"/>
              <a:t>pQueue.size</a:t>
            </a:r>
            <a:r>
              <a:rPr lang="en-US" sz="2900" b="1" dirty="0"/>
              <a:t>() &gt; 0) {</a:t>
            </a:r>
          </a:p>
          <a:p>
            <a:r>
              <a:rPr lang="en-US" sz="2900" b="1" dirty="0"/>
              <a:t>                </a:t>
            </a:r>
            <a:r>
              <a:rPr lang="en-US" sz="2900" dirty="0"/>
              <a:t>// </a:t>
            </a:r>
            <a:r>
              <a:rPr lang="en-US" sz="2900" dirty="0" err="1"/>
              <a:t>mengambil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mencetak</a:t>
            </a:r>
            <a:r>
              <a:rPr lang="en-US" sz="2900" dirty="0"/>
              <a:t> </a:t>
            </a:r>
            <a:r>
              <a:rPr lang="en-US" sz="2900" dirty="0" err="1"/>
              <a:t>elemen</a:t>
            </a:r>
            <a:r>
              <a:rPr lang="en-US" sz="2900" dirty="0"/>
              <a:t> </a:t>
            </a:r>
            <a:r>
              <a:rPr lang="en-US" sz="2900" dirty="0" err="1"/>
              <a:t>terdepan</a:t>
            </a:r>
            <a:r>
              <a:rPr lang="en-US" sz="2900" b="1" dirty="0"/>
              <a:t> </a:t>
            </a:r>
          </a:p>
          <a:p>
            <a:r>
              <a:rPr lang="en-US" sz="2900" b="1" dirty="0"/>
              <a:t>                </a:t>
            </a:r>
            <a:r>
              <a:rPr lang="en-US" sz="2900" b="1" dirty="0" err="1"/>
              <a:t>System.out.print</a:t>
            </a:r>
            <a:r>
              <a:rPr lang="en-US" sz="2900" b="1" dirty="0"/>
              <a:t>(</a:t>
            </a:r>
            <a:r>
              <a:rPr lang="en-US" sz="2900" b="1" dirty="0" err="1"/>
              <a:t>pQueue.peek</a:t>
            </a:r>
            <a:r>
              <a:rPr lang="en-US" sz="2900" b="1" dirty="0"/>
              <a:t>()+" "); </a:t>
            </a:r>
          </a:p>
          <a:p>
            <a:r>
              <a:rPr lang="en-US" sz="2900" b="1" dirty="0"/>
              <a:t>      	         </a:t>
            </a:r>
            <a:r>
              <a:rPr lang="en-US" sz="2900" b="1" dirty="0" err="1"/>
              <a:t>pQueue.poll</a:t>
            </a:r>
            <a:r>
              <a:rPr lang="en-US" sz="2900" b="1" dirty="0"/>
              <a:t>(); </a:t>
            </a:r>
            <a:r>
              <a:rPr lang="en-US" sz="2900" dirty="0"/>
              <a:t>// </a:t>
            </a:r>
            <a:r>
              <a:rPr lang="en-US" sz="2900" dirty="0" err="1"/>
              <a:t>menghapus</a:t>
            </a:r>
            <a:r>
              <a:rPr lang="en-US" sz="2900" dirty="0"/>
              <a:t> </a:t>
            </a:r>
            <a:r>
              <a:rPr lang="en-US" sz="2900" dirty="0" err="1"/>
              <a:t>elemen</a:t>
            </a:r>
            <a:r>
              <a:rPr lang="en-US" sz="2900" dirty="0"/>
              <a:t> </a:t>
            </a:r>
            <a:r>
              <a:rPr lang="en-US" sz="2900" dirty="0" err="1"/>
              <a:t>terdepan</a:t>
            </a:r>
            <a:endParaRPr lang="en-US" sz="2900" dirty="0"/>
          </a:p>
          <a:p>
            <a:r>
              <a:rPr lang="en-US" sz="2900" b="1" dirty="0"/>
              <a:t>   	   }</a:t>
            </a:r>
          </a:p>
          <a:p>
            <a:r>
              <a:rPr lang="en-US" sz="2900" b="1" dirty="0"/>
              <a:t>     }</a:t>
            </a:r>
          </a:p>
          <a:p>
            <a:r>
              <a:rPr lang="en-US" sz="2900" b="1" dirty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class </a:t>
            </a:r>
            <a:r>
              <a:rPr lang="en-US" sz="3000" dirty="0" err="1">
                <a:effectLst/>
              </a:rPr>
              <a:t>menggunakan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Antrian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collection yang </a:t>
            </a:r>
            <a:r>
              <a:rPr lang="en-US" dirty="0" err="1"/>
              <a:t>memiliki</a:t>
            </a:r>
            <a:r>
              <a:rPr lang="en-US" dirty="0"/>
              <a:t> key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Map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sepasang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key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Dari key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</a:p>
          <a:p>
            <a:endParaRPr lang="en-US" sz="1000" dirty="0"/>
          </a:p>
          <a:p>
            <a:r>
              <a:rPr lang="en-US" dirty="0"/>
              <a:t>Class-class </a:t>
            </a:r>
            <a:r>
              <a:rPr lang="en-US" dirty="0" err="1"/>
              <a:t>anggota</a:t>
            </a:r>
            <a:r>
              <a:rPr lang="en-US" dirty="0"/>
              <a:t> Map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001"/>
            <a:ext cx="8229600" cy="7545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class Map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import </a:t>
            </a:r>
            <a:r>
              <a:rPr lang="en-US" sz="2000" b="1" dirty="0" err="1"/>
              <a:t>java.util</a:t>
            </a:r>
            <a:r>
              <a:rPr lang="en-US" sz="2000" b="1" dirty="0"/>
              <a:t>.*;</a:t>
            </a:r>
          </a:p>
          <a:p>
            <a:pPr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FrequencyWordWithMap</a:t>
            </a:r>
            <a:r>
              <a:rPr lang="en-US" sz="2000" b="1" dirty="0"/>
              <a:t> {</a:t>
            </a:r>
          </a:p>
          <a:p>
            <a:pPr>
              <a:buNone/>
            </a:pPr>
            <a:r>
              <a:rPr lang="en-US" sz="2000" b="1" dirty="0"/>
              <a:t>     public </a:t>
            </a:r>
            <a:r>
              <a:rPr lang="en-US" sz="2000" b="1" dirty="0" err="1"/>
              <a:t>FrequencyWordWithMap</a:t>
            </a:r>
            <a:r>
              <a:rPr lang="en-US" sz="2000" b="1" dirty="0"/>
              <a:t>() {</a:t>
            </a:r>
          </a:p>
          <a:p>
            <a:pPr>
              <a:buNone/>
            </a:pPr>
            <a:r>
              <a:rPr lang="en-US" sz="2000" b="1" dirty="0"/>
              <a:t>         Scanner </a:t>
            </a:r>
            <a:r>
              <a:rPr lang="en-US" sz="2000" b="1" dirty="0" err="1"/>
              <a:t>scanner</a:t>
            </a:r>
            <a:r>
              <a:rPr lang="en-US" sz="2000" b="1" dirty="0"/>
              <a:t> = new Scanner(</a:t>
            </a:r>
            <a:r>
              <a:rPr lang="en-US" sz="2000" b="1" dirty="0" err="1"/>
              <a:t>System.in</a:t>
            </a:r>
            <a:r>
              <a:rPr lang="en-US" sz="2000" b="1" dirty="0"/>
              <a:t>);</a:t>
            </a:r>
          </a:p>
          <a:p>
            <a:pPr>
              <a:buNone/>
            </a:pPr>
            <a:r>
              <a:rPr lang="en-US" sz="2000" b="1" dirty="0"/>
              <a:t>         </a:t>
            </a:r>
            <a:r>
              <a:rPr lang="nb-NO" sz="2000" b="1" dirty="0"/>
              <a:t>try {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System.out.print("Masukan Kalimat: " );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String input = scanner.nextLine();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</a:t>
            </a:r>
            <a:r>
              <a:rPr lang="nb-NO" sz="1800" b="1" dirty="0">
                <a:solidFill>
                  <a:srgbClr val="FF0000"/>
                </a:solidFill>
              </a:rPr>
              <a:t>Map &lt;String, Integer&gt; map = new HashMap &lt;String, Integer&gt;();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nb-NO" sz="2000" b="1" dirty="0"/>
              <a:t>             String[] cekKata = input.split(" ");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             </a:t>
            </a:r>
            <a:r>
              <a:rPr lang="nb-NO" sz="2000" b="1" dirty="0"/>
              <a:t>for(String data : cekKata) {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    Integer freqKata = map.get(data);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    map.put(data, (freqKata == null) ? 1 : freqKata + 1);</a:t>
            </a:r>
            <a:endParaRPr lang="en-US" sz="2000" b="1" dirty="0"/>
          </a:p>
          <a:p>
            <a:pPr>
              <a:buNone/>
            </a:pPr>
            <a:r>
              <a:rPr lang="nb-NO" sz="2000" b="1" dirty="0"/>
              <a:t>             }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533400"/>
          </a:xfrm>
        </p:spPr>
        <p:txBody>
          <a:bodyPr>
            <a:noAutofit/>
          </a:bodyPr>
          <a:lstStyle/>
          <a:p>
            <a:pPr algn="ctr"/>
            <a:r>
              <a:rPr lang="en-US" sz="2600" dirty="0" err="1">
                <a:effectLst/>
              </a:rPr>
              <a:t>Contoh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penggunaan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struktur</a:t>
            </a:r>
            <a:r>
              <a:rPr lang="en-US" sz="2600" dirty="0">
                <a:effectLst/>
              </a:rPr>
              <a:t> data Map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4864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b-NO" sz="2200" b="1" dirty="0"/>
              <a:t>             </a:t>
            </a:r>
            <a:r>
              <a:rPr lang="nb-NO" sz="2000" b="1" dirty="0"/>
              <a:t>System.out.println("Ada "+map.size()+" kata yang berbeda");</a:t>
            </a:r>
          </a:p>
          <a:p>
            <a:pPr>
              <a:buNone/>
            </a:pPr>
            <a:r>
              <a:rPr lang="nb-NO" sz="2000" b="1" dirty="0"/>
              <a:t> </a:t>
            </a:r>
            <a:r>
              <a:rPr lang="nb-NO" sz="22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(map);</a:t>
            </a:r>
          </a:p>
          <a:p>
            <a:pPr>
              <a:buNone/>
            </a:pPr>
            <a:r>
              <a:rPr lang="en-US" sz="2000" b="1" dirty="0"/>
              <a:t>   	    } </a:t>
            </a:r>
            <a:r>
              <a:rPr lang="en-US" sz="2000" dirty="0"/>
              <a:t>//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try</a:t>
            </a:r>
          </a:p>
          <a:p>
            <a:pPr>
              <a:buNone/>
            </a:pPr>
            <a:r>
              <a:rPr lang="en-US" sz="2000" b="1" dirty="0"/>
              <a:t>	    catch (Exception </a:t>
            </a:r>
            <a:r>
              <a:rPr lang="en-US" sz="2000" b="1" dirty="0" err="1"/>
              <a:t>exception</a:t>
            </a:r>
            <a:r>
              <a:rPr lang="en-US" sz="2000" b="1" dirty="0"/>
              <a:t>) {</a:t>
            </a:r>
          </a:p>
          <a:p>
            <a:pPr>
              <a:buNone/>
            </a:pPr>
            <a:r>
              <a:rPr lang="en-US" sz="2000" b="1" dirty="0"/>
              <a:t>   	         </a:t>
            </a:r>
            <a:r>
              <a:rPr lang="en-US" sz="2000" b="1" dirty="0" err="1"/>
              <a:t>exception.printStackTrace</a:t>
            </a:r>
            <a:r>
              <a:rPr lang="en-US" sz="2000" b="1" dirty="0"/>
              <a:t>();</a:t>
            </a:r>
          </a:p>
          <a:p>
            <a:pPr>
              <a:buNone/>
            </a:pPr>
            <a:r>
              <a:rPr lang="en-US" sz="2000" b="1" dirty="0"/>
              <a:t>   	    }</a:t>
            </a:r>
          </a:p>
          <a:p>
            <a:pPr>
              <a:buNone/>
            </a:pPr>
            <a:r>
              <a:rPr lang="en-US" sz="2000" b="1" dirty="0"/>
              <a:t> 	} </a:t>
            </a:r>
            <a:r>
              <a:rPr lang="en-US" sz="2000" dirty="0"/>
              <a:t>//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method </a:t>
            </a:r>
            <a:r>
              <a:rPr lang="en-US" sz="2000" dirty="0" err="1"/>
              <a:t>FrequencyWordWithMap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b="1" dirty="0"/>
              <a:t> 	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pPr>
              <a:buNone/>
            </a:pPr>
            <a:r>
              <a:rPr lang="en-US" sz="2000" b="1" dirty="0"/>
              <a:t>  	    new </a:t>
            </a:r>
            <a:r>
              <a:rPr lang="en-US" sz="2000" b="1" dirty="0" err="1"/>
              <a:t>FrequencyWordWithMap</a:t>
            </a:r>
            <a:r>
              <a:rPr lang="en-US" sz="2000" b="1" dirty="0"/>
              <a:t>();</a:t>
            </a:r>
          </a:p>
          <a:p>
            <a:pPr>
              <a:buNone/>
            </a:pPr>
            <a:r>
              <a:rPr lang="en-US" sz="2000" b="1" dirty="0"/>
              <a:t> 	}</a:t>
            </a:r>
          </a:p>
          <a:p>
            <a:pPr>
              <a:buNone/>
            </a:pPr>
            <a:r>
              <a:rPr lang="en-US" sz="2000" b="1" dirty="0"/>
              <a:t>}</a:t>
            </a:r>
          </a:p>
          <a:p>
            <a:endParaRPr lang="en-US" sz="1100" dirty="0"/>
          </a:p>
          <a:p>
            <a:r>
              <a:rPr lang="en-US" sz="2200" dirty="0" err="1"/>
              <a:t>Kode</a:t>
            </a:r>
            <a:r>
              <a:rPr lang="en-US" sz="2200" dirty="0"/>
              <a:t> class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frequency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kata</a:t>
            </a:r>
            <a:r>
              <a:rPr lang="en-US" sz="2200" dirty="0"/>
              <a:t> yang </a:t>
            </a:r>
            <a:r>
              <a:rPr lang="en-US" sz="2200" dirty="0" err="1"/>
              <a:t>terulang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>
                <a:effectLst/>
              </a:rPr>
              <a:t>Contoh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penggunaan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struktur</a:t>
            </a:r>
            <a:r>
              <a:rPr lang="en-US" sz="2800" b="0" dirty="0">
                <a:effectLst/>
              </a:rPr>
              <a:t> data Map</a:t>
            </a:r>
            <a:endParaRPr lang="en-US" sz="2800" b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err="1"/>
              <a:t>Prinsipnya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interface Collection. </a:t>
            </a:r>
          </a:p>
          <a:p>
            <a:endParaRPr lang="en-US" sz="1000" dirty="0"/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JCF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pengimplementasian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proses-proses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sorting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binarySearch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collection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method-method </a:t>
            </a:r>
            <a:r>
              <a:rPr lang="en-US" dirty="0" err="1"/>
              <a:t>milik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, yang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modifier static.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class Collections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Struktur</a:t>
            </a:r>
            <a:r>
              <a:rPr lang="en-US" sz="3200" dirty="0">
                <a:effectLst/>
              </a:rPr>
              <a:t> Interface </a:t>
            </a:r>
            <a:r>
              <a:rPr lang="en-US" sz="3200" dirty="0" err="1">
                <a:effectLst/>
              </a:rPr>
              <a:t>Iterable</a:t>
            </a:r>
            <a:endParaRPr lang="en-US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5029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02453"/>
              </p:ext>
            </p:extLst>
          </p:nvPr>
        </p:nvGraphicFramePr>
        <p:xfrm>
          <a:off x="228600" y="1058228"/>
          <a:ext cx="8763000" cy="465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Nama</a:t>
                      </a:r>
                      <a:r>
                        <a:rPr lang="en-US" sz="24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Boolean</a:t>
                      </a:r>
                      <a:r>
                        <a:rPr kumimoji="0" lang="en-US" sz="16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1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 Super T&gt; c, T... elements)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(List&lt;? extends Comparable&lt;? Super T&gt;&gt;  list, T key)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 objek di dalam suatu list.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(List&lt;? extends T&gt; list, T key, Comparator&lt;? super T&gt; c)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 objek di dalam suatu list.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void copy(List&lt;? super T&gt;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List&lt;? extends T&gt;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yang lain.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365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Nama</a:t>
                      </a:r>
                      <a:r>
                        <a:rPr lang="en-US" sz="24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void fill(List&lt;? super T&gt; list, T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frequency(Collection&lt;?&gt; c, Object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sejumlah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c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obj.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&lt;T&gt; list(Enumeration&lt;T&gt; 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dikembalikan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628168"/>
              </p:ext>
            </p:extLst>
          </p:nvPr>
        </p:nvGraphicFramePr>
        <p:xfrm>
          <a:off x="0" y="1295400"/>
          <a:ext cx="91440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Nama</a:t>
                      </a:r>
                      <a:r>
                        <a:rPr lang="en-US" sz="18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Deskripsi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Object &amp; Comparable&lt;? super T&gt;&gt; T</a:t>
                      </a:r>
                      <a:r>
                        <a:rPr kumimoji="0" lang="en-US" sz="14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max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(Collection&lt; ? Extends T&gt; 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maksimum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 max(Collection&lt;? extends T&gt; </a:t>
                      </a:r>
                      <a:r>
                        <a:rPr kumimoji="0" lang="en-US" sz="15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(Comparator&lt;? Super T&gt; comp)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maksimum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Object &amp; Comparable &lt;? super T&gt;&gt; T</a:t>
                      </a:r>
                      <a:r>
                        <a:rPr kumimoji="0" lang="en-US" sz="14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min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(Collection &lt;? extends T&gt; </a:t>
                      </a:r>
                      <a:r>
                        <a:rPr kumimoji="0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minimum yang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</a:rPr>
              <a:t>Method-method </a:t>
            </a:r>
            <a:r>
              <a:rPr lang="en-US" sz="2400" dirty="0" err="1">
                <a:effectLst/>
              </a:rPr>
              <a:t>milik</a:t>
            </a:r>
            <a:r>
              <a:rPr lang="en-US" sz="24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789506"/>
          <a:ext cx="8686800" cy="523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Nama</a:t>
                      </a:r>
                      <a:r>
                        <a:rPr lang="en-US" sz="20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9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List &lt;T&gt;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nCopies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n, T o)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yang immutable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copy 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79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replaceAll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(List&lt;T&gt; list, T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oldVal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oldVal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74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reverse(List&lt;?&gt; list)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Membalikkan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</a:rPr>
              <a:t>Method-method </a:t>
            </a:r>
            <a:r>
              <a:rPr lang="en-US" sz="2400" dirty="0" err="1">
                <a:effectLst/>
              </a:rPr>
              <a:t>milik</a:t>
            </a:r>
            <a:r>
              <a:rPr lang="en-US" sz="24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Nama</a:t>
                      </a:r>
                      <a:r>
                        <a:rPr lang="en-US" sz="20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Comparator &lt;T&gt;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reverseOrder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yang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dibaliknya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elemen-elmen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Comparator &lt;T&gt; </a:t>
                      </a:r>
                      <a:r>
                        <a:rPr kumimoji="0"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reverseOrder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(Comparator&lt;T&gt; </a:t>
                      </a:r>
                      <a:r>
                        <a:rPr kumimoji="0"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yang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dibaliknya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elemen-elemen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rotate(List&lt;?&gt; list,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distance)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Memutar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jarak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36308"/>
          <a:ext cx="8686800" cy="497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Nama</a:t>
                      </a:r>
                      <a:r>
                        <a:rPr lang="en-US" sz="20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shuffle(List&lt;?&gt; list)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permutasi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shuffle(List&lt;?&gt; list, Random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rnd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permutasi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 element-element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dihasilkan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bilangan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Comparable&lt;? super T&gt;&gt; sort(List&lt;T&gt; list)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Mengurutkan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ascending.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94247"/>
              </p:ext>
            </p:extLst>
          </p:nvPr>
        </p:nvGraphicFramePr>
        <p:xfrm>
          <a:off x="152400" y="838200"/>
          <a:ext cx="89154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Nama</a:t>
                      </a:r>
                      <a:r>
                        <a:rPr lang="en-US" sz="20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 void sort(List&lt;T&gt; list, Comparator&lt;? super T&gt; c)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Mengurutkan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swap(List&lt;?&gt; list,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j)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Menukar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posisi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 min(Collection&lt;? extends T&gt; </a:t>
                      </a:r>
                      <a:r>
                        <a:rPr kumimoji="0" lang="en-US" sz="15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Comparator&lt;? super T&gt; comp)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minimum yang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98438"/>
            <a:ext cx="86868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effectLst/>
              </a:rPr>
              <a:t>Method-method </a:t>
            </a:r>
            <a:r>
              <a:rPr lang="en-US" sz="2400" dirty="0" err="1">
                <a:effectLst/>
              </a:rPr>
              <a:t>milik</a:t>
            </a:r>
            <a:r>
              <a:rPr lang="en-US" sz="2400" dirty="0">
                <a:effectLst/>
              </a:rPr>
              <a:t> class Collection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399"/>
            <a:ext cx="8686800" cy="3657601"/>
          </a:xfrm>
        </p:spPr>
        <p:txBody>
          <a:bodyPr>
            <a:normAutofit/>
          </a:bodyPr>
          <a:lstStyle/>
          <a:p>
            <a:r>
              <a:rPr lang="en-US" sz="2800" dirty="0"/>
              <a:t>SortReverseOrder.java</a:t>
            </a:r>
          </a:p>
          <a:p>
            <a:r>
              <a:rPr lang="en-US" sz="2800" dirty="0"/>
              <a:t>SwapCollections.java</a:t>
            </a:r>
          </a:p>
          <a:p>
            <a:r>
              <a:rPr lang="en-US" sz="2800" dirty="0"/>
              <a:t>ShuffleWithCollections.java</a:t>
            </a:r>
          </a:p>
          <a:p>
            <a:r>
              <a:rPr lang="en-US" sz="2800" dirty="0"/>
              <a:t>BinarySearchCollections.java</a:t>
            </a:r>
          </a:p>
          <a:p>
            <a:r>
              <a:rPr lang="en-US" sz="2800" dirty="0"/>
              <a:t>RevFillMinMax.java</a:t>
            </a:r>
          </a:p>
          <a:p>
            <a:r>
              <a:rPr lang="en-US" sz="2800" dirty="0"/>
              <a:t>AddAllFreqDisjoint.java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5541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kode</a:t>
            </a:r>
            <a:r>
              <a:rPr lang="en-US" sz="2800" dirty="0">
                <a:effectLst/>
              </a:rPr>
              <a:t> class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struktur</a:t>
            </a:r>
            <a:r>
              <a:rPr lang="en-US" sz="2800" dirty="0">
                <a:effectLst/>
              </a:rPr>
              <a:t> data Collection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class yang </a:t>
            </a:r>
            <a:r>
              <a:rPr lang="en-US" dirty="0" err="1"/>
              <a:t>mengimplementasikan</a:t>
            </a:r>
            <a:r>
              <a:rPr lang="en-US" dirty="0"/>
              <a:t> interface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member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JCF.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Member </a:t>
            </a:r>
            <a:r>
              <a:rPr lang="en-US" sz="3200" dirty="0" err="1">
                <a:effectLst/>
              </a:rPr>
              <a:t>atau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Anggota</a:t>
            </a:r>
            <a:r>
              <a:rPr lang="en-US" sz="3200" dirty="0">
                <a:effectLst/>
              </a:rPr>
              <a:t> JCF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Struktur</a:t>
            </a:r>
            <a:r>
              <a:rPr lang="en-US" sz="3200" dirty="0">
                <a:effectLst/>
              </a:rPr>
              <a:t> Interface Collection yang </a:t>
            </a:r>
            <a:r>
              <a:rPr lang="en-US" sz="3200" dirty="0" err="1">
                <a:effectLst/>
              </a:rPr>
              <a:t>rinci</a:t>
            </a:r>
            <a:endParaRPr lang="en-US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509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71520"/>
              </p:ext>
            </p:extLst>
          </p:nvPr>
        </p:nvGraphicFramePr>
        <p:xfrm>
          <a:off x="228600" y="1143000"/>
          <a:ext cx="8686800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Akar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di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hierarki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collection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class Set, List dan Map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 yang tidak dapat menampung duplikasi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hanya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bisa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menyimpan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duplikasi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tetapi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juga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mengijinkan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pemakainya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untuk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menetapkan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dimana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mereka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disimpan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 yang menampung pasangan objek kunci-nilai dan map tidak dapat menampung duplikasi kunci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queue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menyajikan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queue. </a:t>
                      </a:r>
                      <a:r>
                        <a:rPr lang="pt-BR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PriorityQueue mengimplementasikan prioritas suatu queue</a:t>
                      </a:r>
                      <a:endParaRPr lang="en-US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Deskripsi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masing-masing</a:t>
            </a:r>
            <a:r>
              <a:rPr lang="en-US" sz="3200" dirty="0">
                <a:effectLst/>
              </a:rPr>
              <a:t>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 Table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Resizable Array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 List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 Table </a:t>
                      </a:r>
                      <a:r>
                        <a:rPr lang="en-US" sz="20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 List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LinkedHashSet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LinkedHashMap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Constructor yang </a:t>
            </a:r>
            <a:r>
              <a:rPr lang="en-US" sz="2800" dirty="0" err="1">
                <a:effectLst/>
              </a:rPr>
              <a:t>mengimplementasikan</a:t>
            </a:r>
            <a:r>
              <a:rPr lang="en-US" sz="2800" dirty="0">
                <a:effectLst/>
              </a:rPr>
              <a:t> masing-masing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primitif</a:t>
            </a:r>
            <a:r>
              <a:rPr lang="en-US" sz="2800" dirty="0"/>
              <a:t> non </a:t>
            </a:r>
            <a:r>
              <a:rPr lang="en-US" sz="2800" dirty="0" err="1"/>
              <a:t>objek</a:t>
            </a:r>
            <a:r>
              <a:rPr lang="en-US" sz="2800" dirty="0"/>
              <a:t>,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struktur</a:t>
            </a:r>
            <a:r>
              <a:rPr lang="en-US" sz="2800" dirty="0">
                <a:solidFill>
                  <a:srgbClr val="FF0000"/>
                </a:solidFill>
              </a:rPr>
              <a:t> data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dinamis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tipeElemenGenerik</a:t>
            </a:r>
            <a:r>
              <a:rPr lang="en-US" sz="2800" dirty="0"/>
              <a:t> </a:t>
            </a:r>
            <a:r>
              <a:rPr lang="en-US" sz="2800" dirty="0" err="1"/>
              <a:t>dideklarasikan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notasi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&lt;&gt;</a:t>
            </a:r>
            <a:r>
              <a:rPr lang="en-US" sz="2800" dirty="0"/>
              <a:t>.</a:t>
            </a:r>
          </a:p>
          <a:p>
            <a:endParaRPr lang="en-US" sz="1200" dirty="0"/>
          </a:p>
          <a:p>
            <a:r>
              <a:rPr lang="en-US" sz="2800" dirty="0" err="1"/>
              <a:t>Hampir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array, Collection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mengelompokkan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</a:t>
            </a:r>
            <a:r>
              <a:rPr lang="en-US" sz="2800" dirty="0" err="1"/>
              <a:t>namun</a:t>
            </a:r>
            <a:r>
              <a:rPr lang="en-US" sz="2800" dirty="0"/>
              <a:t> Collection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fleksibilitas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dimiliki</a:t>
            </a:r>
            <a:r>
              <a:rPr lang="en-US" sz="2800" dirty="0"/>
              <a:t> array.</a:t>
            </a:r>
          </a:p>
          <a:p>
            <a:endParaRPr lang="en-US" sz="1200" dirty="0"/>
          </a:p>
          <a:p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array,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ditampung</a:t>
            </a:r>
            <a:r>
              <a:rPr lang="en-US" sz="2800" dirty="0"/>
              <a:t>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mencukupi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lain </a:t>
            </a:r>
            <a:r>
              <a:rPr lang="en-US" sz="2800" dirty="0" err="1"/>
              <a:t>kecuali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alokasi</a:t>
            </a:r>
            <a:r>
              <a:rPr lang="en-US" sz="2800" dirty="0"/>
              <a:t> array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tentu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merepotkan</a:t>
            </a:r>
            <a:r>
              <a:rPr lang="en-US" sz="2800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Interface 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Ketika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collection, </a:t>
            </a:r>
            <a:r>
              <a:rPr lang="en-US" sz="2400" dirty="0" err="1"/>
              <a:t>berapapun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ditampung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(</a:t>
            </a:r>
            <a:r>
              <a:rPr lang="en-US" sz="2400" dirty="0" err="1"/>
              <a:t>inilah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dinamis</a:t>
            </a:r>
            <a:r>
              <a:rPr lang="en-US" sz="2400" dirty="0"/>
              <a:t>).</a:t>
            </a:r>
          </a:p>
          <a:p>
            <a:endParaRPr lang="en-US" sz="1000" dirty="0"/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collection,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ditampung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r>
              <a:rPr lang="en-US" sz="2400" dirty="0"/>
              <a:t>.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Interface Collection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19071</TotalTime>
  <Words>3060</Words>
  <Application>Microsoft Office PowerPoint</Application>
  <PresentationFormat>On-screen Show (4:3)</PresentationFormat>
  <Paragraphs>372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Menangani Struktur Data dengan  Java Collection Framework</vt:lpstr>
      <vt:lpstr>JCF</vt:lpstr>
      <vt:lpstr>Struktur Interface Iterable</vt:lpstr>
      <vt:lpstr>Member atau Anggota JCF</vt:lpstr>
      <vt:lpstr>Struktur Interface Collection yang rinci</vt:lpstr>
      <vt:lpstr>Deskripsi masing-masing Interface</vt:lpstr>
      <vt:lpstr>Constructor yang mengimplementasikan masing-masing Interface</vt:lpstr>
      <vt:lpstr>Interface Collection</vt:lpstr>
      <vt:lpstr>Interface Collection</vt:lpstr>
      <vt:lpstr>Method milik interface Collection</vt:lpstr>
      <vt:lpstr>Method milik interface Collection</vt:lpstr>
      <vt:lpstr>Method milik interface Collection</vt:lpstr>
      <vt:lpstr>Method milik interface Collection</vt:lpstr>
      <vt:lpstr>Method milik interface Collection</vt:lpstr>
      <vt:lpstr>Bentuk umum interface Collection</vt:lpstr>
      <vt:lpstr>Contoh penggunan Collection</vt:lpstr>
      <vt:lpstr>class Set</vt:lpstr>
      <vt:lpstr>Contoh penggunan Set</vt:lpstr>
      <vt:lpstr>Contoh penggunan Set</vt:lpstr>
      <vt:lpstr>class List</vt:lpstr>
      <vt:lpstr>Contoh penggunaan List dengan input cara1</vt:lpstr>
      <vt:lpstr>Contoh penggunaan List dengan input cara2</vt:lpstr>
      <vt:lpstr>Contoh penggunaan List dengan input cara3</vt:lpstr>
      <vt:lpstr>class Queue</vt:lpstr>
      <vt:lpstr>Contoh class menggunakan Antrian</vt:lpstr>
      <vt:lpstr>class Map</vt:lpstr>
      <vt:lpstr>Contoh penggunaan struktur data Map</vt:lpstr>
      <vt:lpstr>Contoh penggunaan struktur data Map</vt:lpstr>
      <vt:lpstr>class Collections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Contoh kode class   menggunakan struktur data Collection 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414</cp:revision>
  <dcterms:created xsi:type="dcterms:W3CDTF">2001-04-26T04:38:43Z</dcterms:created>
  <dcterms:modified xsi:type="dcterms:W3CDTF">2022-04-19T02:00:20Z</dcterms:modified>
</cp:coreProperties>
</file>