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51"/>
  </p:notesMasterIdLst>
  <p:handoutMasterIdLst>
    <p:handoutMasterId r:id="rId52"/>
  </p:handoutMasterIdLst>
  <p:sldIdLst>
    <p:sldId id="437" r:id="rId2"/>
    <p:sldId id="438" r:id="rId3"/>
    <p:sldId id="445" r:id="rId4"/>
    <p:sldId id="448" r:id="rId5"/>
    <p:sldId id="449" r:id="rId6"/>
    <p:sldId id="451" r:id="rId7"/>
    <p:sldId id="454" r:id="rId8"/>
    <p:sldId id="462" r:id="rId9"/>
    <p:sldId id="464" r:id="rId10"/>
    <p:sldId id="470" r:id="rId11"/>
    <p:sldId id="469" r:id="rId12"/>
    <p:sldId id="441" r:id="rId13"/>
    <p:sldId id="466" r:id="rId14"/>
    <p:sldId id="467" r:id="rId15"/>
    <p:sldId id="472" r:id="rId16"/>
    <p:sldId id="513" r:id="rId17"/>
    <p:sldId id="474" r:id="rId18"/>
    <p:sldId id="476" r:id="rId19"/>
    <p:sldId id="478" r:id="rId20"/>
    <p:sldId id="514" r:id="rId21"/>
    <p:sldId id="515" r:id="rId22"/>
    <p:sldId id="517" r:id="rId23"/>
    <p:sldId id="520" r:id="rId24"/>
    <p:sldId id="522" r:id="rId25"/>
    <p:sldId id="479" r:id="rId26"/>
    <p:sldId id="524" r:id="rId27"/>
    <p:sldId id="480" r:id="rId28"/>
    <p:sldId id="526" r:id="rId29"/>
    <p:sldId id="442" r:id="rId30"/>
    <p:sldId id="482" r:id="rId31"/>
    <p:sldId id="484" r:id="rId32"/>
    <p:sldId id="486" r:id="rId33"/>
    <p:sldId id="487" r:id="rId34"/>
    <p:sldId id="488" r:id="rId35"/>
    <p:sldId id="48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443" r:id="rId50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43" autoAdjust="0"/>
  </p:normalViewPr>
  <p:slideViewPr>
    <p:cSldViewPr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B55178-6231-4D76-9FDA-85018506143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B55178-6231-4D76-9FDA-85018506143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B55178-6231-4D76-9FDA-85018506143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/>
              <a:t>1. </a:t>
            </a:r>
            <a:r>
              <a:rPr lang="en-US" sz="3000" b="1" dirty="0" err="1"/>
              <a:t>Langkah-langkah</a:t>
            </a:r>
            <a:r>
              <a:rPr lang="en-US" sz="3000" b="1" dirty="0"/>
              <a:t> </a:t>
            </a:r>
            <a:r>
              <a:rPr lang="en-US" sz="3000" b="1" dirty="0" err="1"/>
              <a:t>Pembuatan</a:t>
            </a:r>
            <a:r>
              <a:rPr lang="en-US" sz="3000" b="1" dirty="0"/>
              <a:t> </a:t>
            </a:r>
            <a:r>
              <a:rPr lang="en-US" sz="3000" b="1" dirty="0" err="1"/>
              <a:t>Aplikasi</a:t>
            </a:r>
            <a:r>
              <a:rPr lang="en-US" sz="3000" b="1" dirty="0"/>
              <a:t> GUI</a:t>
            </a:r>
            <a:endParaRPr lang="en-US" sz="30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3200" b="1" dirty="0"/>
              <a:t>2. </a:t>
            </a:r>
            <a:r>
              <a:rPr lang="en-US" sz="3200" b="1" dirty="0" err="1"/>
              <a:t>Penjelasan</a:t>
            </a:r>
            <a:r>
              <a:rPr lang="en-US" sz="3200" b="1" dirty="0"/>
              <a:t> </a:t>
            </a:r>
            <a:r>
              <a:rPr lang="en-US" sz="3200" b="1" dirty="0" err="1"/>
              <a:t>contoh</a:t>
            </a:r>
            <a:r>
              <a:rPr lang="en-US" sz="3200" b="1" dirty="0"/>
              <a:t> program </a:t>
            </a:r>
            <a:r>
              <a:rPr lang="en-US" sz="3200" b="1" dirty="0" err="1"/>
              <a:t>Aplikasi</a:t>
            </a:r>
            <a:r>
              <a:rPr lang="en-US" sz="3200" b="1" dirty="0"/>
              <a:t> GUI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3. </a:t>
            </a:r>
            <a:r>
              <a:rPr lang="en-US" sz="3200" b="1" dirty="0" err="1"/>
              <a:t>Manajemen</a:t>
            </a:r>
            <a:r>
              <a:rPr lang="en-US" sz="3200" b="1" dirty="0"/>
              <a:t> Layout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4. </a:t>
            </a:r>
            <a:r>
              <a:rPr lang="en-US" sz="3200" b="1" dirty="0" err="1"/>
              <a:t>Pengantar</a:t>
            </a:r>
            <a:r>
              <a:rPr lang="en-US" sz="3200" b="1" dirty="0"/>
              <a:t> Visual Programming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err="1">
                <a:effectLst/>
              </a:rPr>
              <a:t>Komponen</a:t>
            </a:r>
            <a:r>
              <a:rPr lang="en-US" sz="3400" dirty="0">
                <a:effectLst/>
              </a:rPr>
              <a:t> Swing </a:t>
            </a:r>
            <a:r>
              <a:rPr lang="en-US" sz="3400" dirty="0" err="1">
                <a:effectLst/>
              </a:rPr>
              <a:t>dan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Manajemen</a:t>
            </a:r>
            <a:r>
              <a:rPr lang="en-US" sz="3400" dirty="0">
                <a:effectLst/>
              </a:rPr>
              <a:t> Layout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6b.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Listener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6a </a:t>
            </a:r>
          </a:p>
          <a:p>
            <a:pPr lvl="0"/>
            <a:r>
              <a:rPr lang="en-US" dirty="0"/>
              <a:t>      </a:t>
            </a:r>
            <a:r>
              <a:rPr lang="en-US" dirty="0" err="1"/>
              <a:t>dari</a:t>
            </a:r>
            <a:r>
              <a:rPr lang="en-US" dirty="0"/>
              <a:t> constructor </a:t>
            </a:r>
            <a:r>
              <a:rPr lang="en-US" dirty="0" err="1"/>
              <a:t>milik</a:t>
            </a:r>
            <a:r>
              <a:rPr lang="en-US" dirty="0"/>
              <a:t> inner class, </a:t>
            </a:r>
          </a:p>
          <a:p>
            <a:pPr lvl="0">
              <a:buNone/>
            </a:pPr>
            <a:r>
              <a:rPr lang="en-US" dirty="0"/>
              <a:t>.</a:t>
            </a:r>
          </a:p>
          <a:p>
            <a:pPr lvl="0"/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6b:</a:t>
            </a:r>
          </a:p>
          <a:p>
            <a:r>
              <a:rPr lang="en-US" b="1" i="1" dirty="0" err="1"/>
              <a:t>CancelListener</a:t>
            </a:r>
            <a:r>
              <a:rPr lang="en-US" b="1" i="1" dirty="0"/>
              <a:t> </a:t>
            </a:r>
            <a:r>
              <a:rPr lang="en-US" b="1" i="1" dirty="0" err="1">
                <a:solidFill>
                  <a:srgbClr val="FF0000"/>
                </a:solidFill>
              </a:rPr>
              <a:t>clist</a:t>
            </a:r>
            <a:r>
              <a:rPr lang="en-US" b="1" i="1" dirty="0"/>
              <a:t> = new </a:t>
            </a:r>
            <a:r>
              <a:rPr lang="en-US" b="1" i="1" dirty="0" err="1"/>
              <a:t>CancelListener</a:t>
            </a:r>
            <a:r>
              <a:rPr lang="en-US" b="1" i="1" dirty="0"/>
              <a:t>();</a:t>
            </a:r>
            <a:endParaRPr lang="en-US" b="1" dirty="0"/>
          </a:p>
          <a:p>
            <a:r>
              <a:rPr lang="en-US" sz="2400" b="1" i="1" dirty="0" err="1"/>
              <a:t>MyMouseListener</a:t>
            </a:r>
            <a:r>
              <a:rPr lang="en-US" sz="2400" b="1" i="1" dirty="0"/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mlist</a:t>
            </a:r>
            <a:r>
              <a:rPr lang="en-US" sz="2400" b="1" i="1" dirty="0"/>
              <a:t> = new </a:t>
            </a:r>
            <a:r>
              <a:rPr lang="en-US" sz="2400" b="1" i="1" dirty="0" err="1"/>
              <a:t>MyMouseListener</a:t>
            </a:r>
            <a:r>
              <a:rPr lang="en-US" sz="2400" b="1" i="1" dirty="0"/>
              <a:t>();</a:t>
            </a: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/>
              </a:rPr>
              <a:t>Langkah6 cara2, </a:t>
            </a:r>
            <a:r>
              <a:rPr lang="en-US" sz="3000" dirty="0" err="1">
                <a:effectLst/>
              </a:rPr>
              <a:t>pembuatan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6c. Dari constructor,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Listener  </a:t>
            </a:r>
          </a:p>
          <a:p>
            <a:pPr lvl="0">
              <a:buNone/>
            </a:pPr>
            <a:r>
              <a:rPr lang="en-US" dirty="0"/>
              <a:t>        </a:t>
            </a:r>
            <a:r>
              <a:rPr lang="en-US" dirty="0" err="1"/>
              <a:t>sebagai</a:t>
            </a:r>
            <a:r>
              <a:rPr lang="en-US" dirty="0"/>
              <a:t> parameter </a:t>
            </a:r>
            <a:r>
              <a:rPr lang="en-US" dirty="0" err="1"/>
              <a:t>milik</a:t>
            </a:r>
            <a:r>
              <a:rPr lang="en-US" dirty="0"/>
              <a:t> method  </a:t>
            </a:r>
          </a:p>
          <a:p>
            <a:pPr lvl="0">
              <a:buNone/>
            </a:pPr>
            <a:r>
              <a:rPr lang="en-US" i="1" dirty="0"/>
              <a:t>        </a:t>
            </a:r>
            <a:r>
              <a:rPr lang="en-US" i="1" dirty="0" err="1"/>
              <a:t>add</a:t>
            </a:r>
            <a:r>
              <a:rPr lang="en-US" b="1" i="1" dirty="0" err="1"/>
              <a:t>jenisevent</a:t>
            </a:r>
            <a:r>
              <a:rPr lang="en-US" i="1" dirty="0" err="1"/>
              <a:t>Listener</a:t>
            </a:r>
            <a:r>
              <a:rPr lang="en-US" i="1" dirty="0"/>
              <a:t>()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</a:p>
          <a:p>
            <a:pPr lvl="0">
              <a:buNone/>
            </a:pPr>
            <a:r>
              <a:rPr lang="en-US" dirty="0"/>
              <a:t>        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memanggilnya</a:t>
            </a:r>
            <a:r>
              <a:rPr lang="en-US" dirty="0"/>
              <a:t>, </a:t>
            </a:r>
          </a:p>
          <a:p>
            <a:pPr lvl="0">
              <a:buNone/>
            </a:pPr>
            <a:r>
              <a:rPr lang="en-US" dirty="0"/>
              <a:t>       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</a:t>
            </a:r>
          </a:p>
          <a:p>
            <a:r>
              <a:rPr lang="en-US" sz="2000" b="1" i="1" dirty="0" err="1"/>
              <a:t>namaComponent.addJenisEventListener</a:t>
            </a:r>
            <a:r>
              <a:rPr lang="en-US" sz="2000" b="1" i="1" dirty="0"/>
              <a:t>(</a:t>
            </a:r>
            <a:r>
              <a:rPr lang="en-US" sz="2000" b="1" i="1" dirty="0" err="1"/>
              <a:t>namaObjekListener</a:t>
            </a:r>
            <a:r>
              <a:rPr lang="en-US" sz="2000" b="1" i="1" dirty="0"/>
              <a:t>);</a:t>
            </a:r>
            <a:endParaRPr lang="en-US" sz="2000" b="1" dirty="0"/>
          </a:p>
          <a:p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6c :</a:t>
            </a:r>
          </a:p>
          <a:p>
            <a:r>
              <a:rPr lang="en-US" b="1" i="1" dirty="0" err="1"/>
              <a:t>bCancel.addActionListener</a:t>
            </a:r>
            <a:r>
              <a:rPr lang="en-US" b="1" i="1" dirty="0"/>
              <a:t>(</a:t>
            </a:r>
            <a:r>
              <a:rPr lang="en-US" b="1" i="1" dirty="0" err="1">
                <a:solidFill>
                  <a:srgbClr val="FF0000"/>
                </a:solidFill>
              </a:rPr>
              <a:t>clist</a:t>
            </a:r>
            <a:r>
              <a:rPr lang="en-US" b="1" i="1" dirty="0"/>
              <a:t>);</a:t>
            </a:r>
            <a:endParaRPr lang="en-US" b="1" dirty="0"/>
          </a:p>
          <a:p>
            <a:r>
              <a:rPr lang="en-US" b="1" i="1" dirty="0" err="1"/>
              <a:t>tfUserName.addMouseListener</a:t>
            </a:r>
            <a:r>
              <a:rPr lang="en-US" b="1" i="1" dirty="0"/>
              <a:t>(</a:t>
            </a:r>
            <a:r>
              <a:rPr lang="en-US" b="1" i="1" dirty="0" err="1">
                <a:solidFill>
                  <a:srgbClr val="FF0000"/>
                </a:solidFill>
              </a:rPr>
              <a:t>mlist</a:t>
            </a:r>
            <a:r>
              <a:rPr lang="en-US" b="1" i="1" dirty="0"/>
              <a:t>);</a:t>
            </a:r>
            <a:endParaRPr lang="en-US" b="1" dirty="0"/>
          </a:p>
          <a:p>
            <a:r>
              <a:rPr lang="en-US" b="1" i="1" dirty="0" err="1"/>
              <a:t>pfPassword.addMouseListener</a:t>
            </a:r>
            <a:r>
              <a:rPr lang="en-US" b="1" i="1" dirty="0"/>
              <a:t>(</a:t>
            </a:r>
            <a:r>
              <a:rPr lang="en-US" b="1" i="1" dirty="0" err="1">
                <a:solidFill>
                  <a:srgbClr val="FF0000"/>
                </a:solidFill>
              </a:rPr>
              <a:t>mlist</a:t>
            </a:r>
            <a:r>
              <a:rPr lang="en-US" b="1" i="1" dirty="0"/>
              <a:t>);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/>
              </a:rPr>
              <a:t>Langkah6 cara2, </a:t>
            </a:r>
            <a:r>
              <a:rPr lang="en-US" sz="3000" dirty="0" err="1">
                <a:effectLst/>
              </a:rPr>
              <a:t>pembuatan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4049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Seluruh</a:t>
            </a:r>
            <a:r>
              <a:rPr lang="en-US" dirty="0"/>
              <a:t> class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program yang </a:t>
            </a:r>
            <a:r>
              <a:rPr lang="en-US" dirty="0" err="1"/>
              <a:t>mengeksplorasi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swing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project </a:t>
            </a:r>
            <a:r>
              <a:rPr lang="en-US" b="1" dirty="0" err="1"/>
              <a:t>pKomponenSwing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Class FListener.java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user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diedit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0"/>
            <a:ext cx="5148262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MyButtonAction.java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Bila</a:t>
            </a:r>
            <a:r>
              <a:rPr lang="en-US" dirty="0"/>
              <a:t> Button </a:t>
            </a:r>
            <a:r>
              <a:rPr lang="en-US" b="1" dirty="0"/>
              <a:t>Ok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click,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user name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password.</a:t>
            </a:r>
          </a:p>
          <a:p>
            <a:r>
              <a:rPr lang="en-US" dirty="0" err="1"/>
              <a:t>Bila</a:t>
            </a:r>
            <a:r>
              <a:rPr lang="en-US" dirty="0"/>
              <a:t> Button </a:t>
            </a:r>
            <a:r>
              <a:rPr lang="en-US" b="1" dirty="0"/>
              <a:t>Cancel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click,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password. </a:t>
            </a:r>
          </a:p>
          <a:p>
            <a:r>
              <a:rPr lang="en-US" dirty="0" err="1"/>
              <a:t>Jika</a:t>
            </a:r>
            <a:r>
              <a:rPr lang="en-US" dirty="0"/>
              <a:t> Button </a:t>
            </a:r>
            <a:r>
              <a:rPr lang="en-US" b="1" dirty="0"/>
              <a:t>Ok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click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user name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password.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95425"/>
            <a:ext cx="41719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/>
              <a:t>Class TwoButton.java implements </a:t>
            </a:r>
            <a:r>
              <a:rPr lang="en-US" sz="2400" dirty="0" err="1"/>
              <a:t>ActionListener</a:t>
            </a:r>
            <a:endParaRPr lang="en-US" sz="2400" dirty="0"/>
          </a:p>
          <a:p>
            <a:r>
              <a:rPr lang="en-US" sz="2400" dirty="0"/>
              <a:t>Class TwoButton.java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salah-satu</a:t>
            </a:r>
            <a:r>
              <a:rPr lang="en-US" sz="2400" dirty="0"/>
              <a:t> Button </a:t>
            </a:r>
            <a:r>
              <a:rPr lang="en-US" sz="2400" dirty="0" err="1"/>
              <a:t>di</a:t>
            </a:r>
            <a:r>
              <a:rPr lang="en-US" sz="2400" dirty="0"/>
              <a:t> click </a:t>
            </a:r>
            <a:r>
              <a:rPr lang="en-US" sz="2400" dirty="0" err="1"/>
              <a:t>maka</a:t>
            </a:r>
            <a:r>
              <a:rPr lang="en-US" sz="2400" dirty="0"/>
              <a:t> caption button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disalinkan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Frame.</a:t>
            </a: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411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Class WinClose.java (langkah6 cara3) </a:t>
            </a:r>
          </a:p>
          <a:p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output class </a:t>
            </a:r>
            <a:r>
              <a:rPr lang="en-US" sz="2400" dirty="0" err="1"/>
              <a:t>tersebut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 class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windows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button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pojok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.</a:t>
            </a:r>
          </a:p>
          <a:p>
            <a:r>
              <a:rPr lang="en-US" sz="2400" dirty="0"/>
              <a:t>Button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/</a:t>
            </a:r>
            <a:r>
              <a:rPr lang="en-US" sz="2400" dirty="0" err="1"/>
              <a:t>ukuran</a:t>
            </a:r>
            <a:r>
              <a:rPr lang="en-US" sz="2400" dirty="0"/>
              <a:t> windows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b="1" dirty="0"/>
              <a:t>minimize</a:t>
            </a:r>
            <a:r>
              <a:rPr lang="en-US" sz="2400" dirty="0"/>
              <a:t>. Button </a:t>
            </a:r>
            <a:r>
              <a:rPr lang="en-US" sz="2400" dirty="0" err="1"/>
              <a:t>tengah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windows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b="1" dirty="0" err="1"/>
              <a:t>maximmize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Jika</a:t>
            </a:r>
            <a:r>
              <a:rPr lang="en-US" sz="2400" dirty="0"/>
              <a:t> button </a:t>
            </a:r>
            <a:r>
              <a:rPr lang="en-US" sz="2400" b="1" dirty="0"/>
              <a:t>close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click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windows </a:t>
            </a:r>
            <a:r>
              <a:rPr lang="en-US" sz="2400" dirty="0" err="1"/>
              <a:t>peringatan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menutup</a:t>
            </a:r>
            <a:r>
              <a:rPr lang="en-US" sz="2400" dirty="0"/>
              <a:t> windows </a:t>
            </a:r>
            <a:r>
              <a:rPr lang="en-US" sz="2400" dirty="0" err="1"/>
              <a:t>tsb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752600"/>
            <a:ext cx="3200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sz="2800" dirty="0"/>
              <a:t>Class WinClose2.java (langkah6 cara2)</a:t>
            </a:r>
          </a:p>
          <a:p>
            <a:r>
              <a:rPr lang="en-US" sz="2800" dirty="0"/>
              <a:t>Program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prinsipnya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 (langkah6 cara3),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gaya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(langkah6 cara2),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warna</a:t>
            </a:r>
            <a:r>
              <a:rPr lang="en-US" sz="2800" dirty="0"/>
              <a:t> windows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gelap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Penjelasan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contoh</a:t>
            </a:r>
            <a:r>
              <a:rPr lang="en-US" sz="3200" dirty="0">
                <a:effectLst/>
              </a:rPr>
              <a:t> program </a:t>
            </a:r>
            <a:r>
              <a:rPr lang="en-US" sz="3200" dirty="0" err="1">
                <a:effectLst/>
              </a:rPr>
              <a:t>Aplikasi</a:t>
            </a:r>
            <a:r>
              <a:rPr lang="en-US" sz="3200" dirty="0">
                <a:effectLst/>
              </a:rPr>
              <a:t> GUI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/>
              <a:t>Class CBTest.java</a:t>
            </a:r>
          </a:p>
          <a:p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output class </a:t>
            </a:r>
            <a:r>
              <a:rPr lang="en-US" sz="2400" dirty="0" err="1"/>
              <a:t>tersebut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Tulisan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TextField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style </a:t>
            </a:r>
            <a:r>
              <a:rPr lang="en-US" sz="2400" b="1" dirty="0"/>
              <a:t>bold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/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/>
              <a:t>italic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CheckBox</a:t>
            </a:r>
            <a:r>
              <a:rPr lang="en-US" sz="2400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3424237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Class CheckRadio.java</a:t>
            </a:r>
          </a:p>
          <a:p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output class </a:t>
            </a:r>
            <a:r>
              <a:rPr lang="en-US" sz="2400" dirty="0" err="1"/>
              <a:t>tersebut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nb-NO" sz="2400" dirty="0"/>
          </a:p>
          <a:p>
            <a:r>
              <a:rPr lang="nb-NO" sz="2400" dirty="0"/>
              <a:t>Pada contoh ini diperlihatkan bagaimana cara melengkapi komponen CheckBox dan RadioButton dengan event listener dan event handler.</a:t>
            </a:r>
          </a:p>
          <a:p>
            <a:r>
              <a:rPr lang="nb-NO" sz="2400" dirty="0"/>
              <a:t>Juga mencoba tag HTML di dalam komponen Jlabel. 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449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Class Dialog1.java</a:t>
            </a:r>
          </a:p>
          <a:p>
            <a:r>
              <a:rPr lang="en-US" sz="2400" dirty="0"/>
              <a:t>Program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Class </a:t>
            </a:r>
            <a:r>
              <a:rPr lang="en-US" sz="2400" dirty="0" err="1"/>
              <a:t>JOptionPane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method: </a:t>
            </a:r>
          </a:p>
          <a:p>
            <a:r>
              <a:rPr lang="en-US" sz="2400" b="1" dirty="0" err="1"/>
              <a:t>showInputDialog</a:t>
            </a:r>
            <a:r>
              <a:rPr lang="en-US" sz="2400" b="1" dirty="0"/>
              <a:t>()</a:t>
            </a:r>
            <a:r>
              <a:rPr lang="en-US" sz="2400" dirty="0"/>
              <a:t>, </a:t>
            </a:r>
          </a:p>
          <a:p>
            <a:r>
              <a:rPr lang="en-US" sz="2400" dirty="0" err="1"/>
              <a:t>showOptionDialog</a:t>
            </a:r>
            <a:r>
              <a:rPr lang="en-US" sz="2400" dirty="0"/>
              <a:t>(), </a:t>
            </a:r>
          </a:p>
          <a:p>
            <a:r>
              <a:rPr lang="en-US" sz="2400" b="1" dirty="0" err="1"/>
              <a:t>showMessageDialog</a:t>
            </a:r>
            <a:r>
              <a:rPr lang="en-US" sz="2400" b="1" dirty="0"/>
              <a:t>()</a:t>
            </a:r>
            <a:r>
              <a:rPr lang="en-US" sz="2400" dirty="0"/>
              <a:t>, </a:t>
            </a:r>
          </a:p>
          <a:p>
            <a:r>
              <a:rPr lang="en-US" sz="2400" b="1" dirty="0" err="1"/>
              <a:t>showConfirmDialog</a:t>
            </a:r>
            <a:r>
              <a:rPr lang="en-US" sz="2400" b="1" dirty="0"/>
              <a:t>()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konstanta</a:t>
            </a:r>
            <a:r>
              <a:rPr lang="en-US" sz="2400" dirty="0"/>
              <a:t> string </a:t>
            </a:r>
            <a:r>
              <a:rPr lang="en-US" sz="2400" dirty="0" err="1"/>
              <a:t>milik</a:t>
            </a:r>
            <a:r>
              <a:rPr lang="en-US" sz="2400" dirty="0"/>
              <a:t> Class </a:t>
            </a:r>
            <a:r>
              <a:rPr lang="en-US" sz="2400" dirty="0" err="1"/>
              <a:t>JOptionPane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</a:p>
          <a:p>
            <a:r>
              <a:rPr lang="en-US" sz="2400" dirty="0"/>
              <a:t>WARNING_MESSAGE</a:t>
            </a:r>
          </a:p>
          <a:p>
            <a:r>
              <a:rPr lang="en-US" sz="2400" dirty="0"/>
              <a:t>QUESTION_MESSAGE</a:t>
            </a:r>
          </a:p>
          <a:p>
            <a:r>
              <a:rPr lang="en-US" sz="2400" dirty="0"/>
              <a:t>ERROR_MESSAGE</a:t>
            </a: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Langkah</a:t>
            </a:r>
            <a:r>
              <a:rPr lang="en-US" b="1" dirty="0"/>
              <a:t> 1 </a:t>
            </a:r>
            <a:r>
              <a:rPr lang="en-US" b="1" dirty="0" err="1"/>
              <a:t>Membuat</a:t>
            </a:r>
            <a:r>
              <a:rPr lang="en-US" b="1" dirty="0"/>
              <a:t> Frame</a:t>
            </a:r>
          </a:p>
          <a:p>
            <a:r>
              <a:rPr lang="en-US" dirty="0"/>
              <a:t>Cara1:	</a:t>
            </a:r>
          </a:p>
          <a:p>
            <a:r>
              <a:rPr lang="en-US" dirty="0"/>
              <a:t>class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i="1" dirty="0" err="1"/>
              <a:t>JFrame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b="1" dirty="0" err="1"/>
              <a:t>objek</a:t>
            </a:r>
            <a:r>
              <a:rPr lang="en-US" dirty="0"/>
              <a:t> frame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i="1" dirty="0" err="1"/>
              <a:t>JFrame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/>
              <a:t>      </a:t>
            </a:r>
            <a:r>
              <a:rPr lang="en-US" b="1" i="1" dirty="0"/>
              <a:t>class Frame {</a:t>
            </a:r>
            <a:endParaRPr lang="en-US" dirty="0"/>
          </a:p>
          <a:p>
            <a:r>
              <a:rPr lang="en-US" b="1" i="1" dirty="0"/>
              <a:t>     	     public Frame() {</a:t>
            </a:r>
            <a:endParaRPr lang="en-US" dirty="0"/>
          </a:p>
          <a:p>
            <a:r>
              <a:rPr lang="en-US" b="1" i="1" dirty="0"/>
              <a:t>      	           </a:t>
            </a:r>
            <a:r>
              <a:rPr lang="en-US" b="1" i="1" dirty="0" err="1"/>
              <a:t>JFrame</a:t>
            </a:r>
            <a:r>
              <a:rPr lang="en-US" b="1" i="1" dirty="0"/>
              <a:t> frame = new </a:t>
            </a:r>
            <a:r>
              <a:rPr lang="en-US" b="1" i="1" dirty="0" err="1"/>
              <a:t>JFrame</a:t>
            </a:r>
            <a:r>
              <a:rPr lang="en-US" b="1" i="1" dirty="0"/>
              <a:t>(”</a:t>
            </a:r>
            <a:r>
              <a:rPr lang="en-US" b="1" i="1" dirty="0" err="1"/>
              <a:t>Judulnya</a:t>
            </a:r>
            <a:r>
              <a:rPr lang="en-US" b="1" i="1" dirty="0"/>
              <a:t>…”);    	     </a:t>
            </a:r>
          </a:p>
          <a:p>
            <a:r>
              <a:rPr lang="en-US" b="1" i="1" dirty="0"/>
              <a:t>            }</a:t>
            </a:r>
            <a:endParaRPr lang="en-US" dirty="0"/>
          </a:p>
          <a:p>
            <a:r>
              <a:rPr lang="en-US" b="1" dirty="0"/>
              <a:t>	</a:t>
            </a:r>
            <a:r>
              <a:rPr lang="en-US" b="1" i="1" dirty="0"/>
              <a:t>}</a:t>
            </a:r>
          </a:p>
          <a:p>
            <a:endParaRPr lang="en-US" sz="1300" dirty="0"/>
          </a:p>
          <a:p>
            <a:r>
              <a:rPr lang="en-US" dirty="0"/>
              <a:t>Cara2: 	</a:t>
            </a:r>
          </a:p>
          <a:p>
            <a:r>
              <a:rPr lang="en-US" dirty="0"/>
              <a:t>class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i="1" dirty="0" err="1"/>
              <a:t>JFrame</a:t>
            </a:r>
            <a:r>
              <a:rPr lang="en-US" dirty="0"/>
              <a:t>,.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i="1" dirty="0"/>
              <a:t>	</a:t>
            </a:r>
            <a:r>
              <a:rPr lang="en-US" b="1" i="1" dirty="0"/>
              <a:t>class </a:t>
            </a:r>
            <a:r>
              <a:rPr lang="en-US" b="1" i="1" dirty="0" err="1"/>
              <a:t>FrameTurunan</a:t>
            </a:r>
            <a:r>
              <a:rPr lang="en-US" b="1" i="1" dirty="0"/>
              <a:t> extends </a:t>
            </a:r>
            <a:r>
              <a:rPr lang="en-US" b="1" i="1" dirty="0" err="1"/>
              <a:t>JFrame</a:t>
            </a:r>
            <a:r>
              <a:rPr lang="en-US" b="1" i="1" dirty="0"/>
              <a:t> {</a:t>
            </a:r>
            <a:endParaRPr lang="en-US" dirty="0"/>
          </a:p>
          <a:p>
            <a:r>
              <a:rPr lang="en-US" b="1" i="1" dirty="0"/>
              <a:t>     	     public </a:t>
            </a:r>
            <a:r>
              <a:rPr lang="en-US" b="1" i="1" dirty="0" err="1"/>
              <a:t>FrameTurunan</a:t>
            </a:r>
            <a:r>
              <a:rPr lang="en-US" b="1" i="1" dirty="0"/>
              <a:t>() {</a:t>
            </a:r>
            <a:endParaRPr lang="en-US" dirty="0"/>
          </a:p>
          <a:p>
            <a:r>
              <a:rPr lang="en-US" b="1" i="1" dirty="0"/>
              <a:t>      	          super("</a:t>
            </a:r>
            <a:r>
              <a:rPr lang="en-US" b="1" i="1" dirty="0" err="1"/>
              <a:t>Judulnya</a:t>
            </a:r>
            <a:r>
              <a:rPr lang="en-US" b="1" i="1" dirty="0"/>
              <a:t>….");</a:t>
            </a:r>
            <a:endParaRPr lang="en-US" dirty="0"/>
          </a:p>
          <a:p>
            <a:r>
              <a:rPr lang="en-US" b="1" i="1" dirty="0"/>
              <a:t>    	     }</a:t>
            </a:r>
            <a:endParaRPr lang="en-US" dirty="0"/>
          </a:p>
          <a:p>
            <a:r>
              <a:rPr lang="en-US" b="1" dirty="0"/>
              <a:t>	</a:t>
            </a:r>
            <a:r>
              <a:rPr lang="en-US" b="1" i="1" dirty="0"/>
              <a:t>}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Langkah-langkah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pembuatan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Lanjutan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penjelasan</a:t>
            </a:r>
            <a:r>
              <a:rPr lang="en-US" sz="3200" dirty="0">
                <a:effectLst/>
              </a:rPr>
              <a:t> Class Dialog1.java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/>
          </a:bodyPr>
          <a:lstStyle/>
          <a:p>
            <a:r>
              <a:rPr lang="en-US" sz="2800" dirty="0"/>
              <a:t>window dialog </a:t>
            </a:r>
            <a:r>
              <a:rPr lang="en-US" sz="2800" dirty="0" err="1"/>
              <a:t>pesan</a:t>
            </a:r>
            <a:r>
              <a:rPr lang="en-US" sz="2800" dirty="0"/>
              <a:t>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terlihat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kali: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button ok </a:t>
            </a:r>
            <a:r>
              <a:rPr lang="en-US" dirty="0" err="1"/>
              <a:t>atau</a:t>
            </a:r>
            <a:r>
              <a:rPr lang="en-US" dirty="0"/>
              <a:t> button close </a:t>
            </a:r>
            <a:r>
              <a:rPr lang="en-US" dirty="0" err="1"/>
              <a:t>diclick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windows dialog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267200"/>
            <a:ext cx="365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Content Placeholder 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4478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91200"/>
          </a:xfrm>
        </p:spPr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button ok </a:t>
            </a:r>
            <a:r>
              <a:rPr lang="en-US" dirty="0" err="1"/>
              <a:t>atau</a:t>
            </a:r>
            <a:r>
              <a:rPr lang="en-US" dirty="0"/>
              <a:t> button close </a:t>
            </a:r>
            <a:r>
              <a:rPr lang="en-US" dirty="0" err="1"/>
              <a:t>diclick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windows dialog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dirty="0" err="1"/>
              <a:t>Setelah</a:t>
            </a:r>
            <a:r>
              <a:rPr lang="en-US" sz="2600" dirty="0"/>
              <a:t> button ok </a:t>
            </a:r>
            <a:r>
              <a:rPr lang="en-US" sz="2600" dirty="0" err="1"/>
              <a:t>atau</a:t>
            </a:r>
            <a:r>
              <a:rPr lang="en-US" sz="2600" dirty="0"/>
              <a:t> button close </a:t>
            </a:r>
            <a:r>
              <a:rPr lang="en-US" sz="2600" dirty="0" err="1"/>
              <a:t>diclick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muncul</a:t>
            </a:r>
            <a:r>
              <a:rPr lang="en-US" sz="2600" dirty="0"/>
              <a:t> windows dialog </a:t>
            </a:r>
            <a:r>
              <a:rPr lang="en-US" sz="2600" dirty="0" err="1"/>
              <a:t>pesan</a:t>
            </a:r>
            <a:r>
              <a:rPr lang="en-US" sz="2600" dirty="0"/>
              <a:t> </a:t>
            </a:r>
            <a:r>
              <a:rPr lang="en-US" sz="2600" dirty="0" err="1"/>
              <a:t>berikutnya</a:t>
            </a:r>
            <a:r>
              <a:rPr lang="en-US" sz="2600" dirty="0"/>
              <a:t> (</a:t>
            </a:r>
            <a:r>
              <a:rPr lang="en-US" sz="2600" dirty="0" err="1"/>
              <a:t>misal</a:t>
            </a:r>
            <a:r>
              <a:rPr lang="en-US" sz="2600" dirty="0"/>
              <a:t> </a:t>
            </a:r>
            <a:r>
              <a:rPr lang="en-US" sz="2600" dirty="0" err="1"/>
              <a:t>memberi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user </a:t>
            </a:r>
            <a:r>
              <a:rPr lang="en-US" sz="2600" dirty="0" err="1"/>
              <a:t>telah</a:t>
            </a:r>
            <a:r>
              <a:rPr lang="en-US" sz="2600" dirty="0"/>
              <a:t> </a:t>
            </a:r>
            <a:r>
              <a:rPr lang="en-US" sz="2600" dirty="0" err="1"/>
              <a:t>terjadi</a:t>
            </a:r>
            <a:r>
              <a:rPr lang="en-US" sz="2600" dirty="0"/>
              <a:t> error):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Lanjutan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penjelasan</a:t>
            </a:r>
            <a:r>
              <a:rPr lang="en-US" sz="3200" dirty="0">
                <a:effectLst/>
              </a:rPr>
              <a:t> Class Dialog1.java</a:t>
            </a: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0574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51054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91200"/>
          </a:xfrm>
        </p:spPr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button ok </a:t>
            </a:r>
            <a:r>
              <a:rPr lang="en-US" dirty="0" err="1"/>
              <a:t>atau</a:t>
            </a:r>
            <a:r>
              <a:rPr lang="en-US" dirty="0"/>
              <a:t> button close </a:t>
            </a:r>
            <a:r>
              <a:rPr lang="en-US" dirty="0" err="1"/>
              <a:t>diclick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windows dialog </a:t>
            </a:r>
            <a:r>
              <a:rPr lang="en-US" dirty="0" err="1"/>
              <a:t>konfirmasi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dirty="0" err="1"/>
              <a:t>Setelah</a:t>
            </a:r>
            <a:r>
              <a:rPr lang="en-US" sz="2600" dirty="0"/>
              <a:t> button ok </a:t>
            </a:r>
            <a:r>
              <a:rPr lang="en-US" sz="2600" dirty="0" err="1"/>
              <a:t>atau</a:t>
            </a:r>
            <a:r>
              <a:rPr lang="en-US" sz="2600" dirty="0"/>
              <a:t> button close </a:t>
            </a:r>
            <a:r>
              <a:rPr lang="en-US" sz="2600" dirty="0" err="1"/>
              <a:t>diclick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muncul</a:t>
            </a:r>
            <a:r>
              <a:rPr lang="en-US" sz="2600" dirty="0"/>
              <a:t> frame </a:t>
            </a:r>
            <a:r>
              <a:rPr lang="en-US" sz="2600" dirty="0" err="1"/>
              <a:t>pertama</a:t>
            </a:r>
            <a:r>
              <a:rPr lang="en-US" sz="2600" dirty="0"/>
              <a:t> (</a:t>
            </a:r>
            <a:r>
              <a:rPr lang="en-US" sz="2600" dirty="0" err="1"/>
              <a:t>yg</a:t>
            </a:r>
            <a:r>
              <a:rPr lang="en-US" sz="2600" dirty="0"/>
              <a:t> </a:t>
            </a:r>
            <a:r>
              <a:rPr lang="en-US" sz="2600" dirty="0" err="1"/>
              <a:t>dibuat</a:t>
            </a:r>
            <a:r>
              <a:rPr lang="en-US" sz="2600" dirty="0"/>
              <a:t> constructor):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Lanjutan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penjelasan</a:t>
            </a:r>
            <a:r>
              <a:rPr lang="en-US" sz="3200" dirty="0">
                <a:effectLst/>
              </a:rPr>
              <a:t> Class Dialog1.java</a:t>
            </a:r>
            <a:endParaRPr lang="en-US" sz="32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981200"/>
            <a:ext cx="312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46482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91200"/>
          </a:xfrm>
        </p:spPr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button close </a:t>
            </a:r>
            <a:r>
              <a:rPr lang="en-US" dirty="0" err="1"/>
              <a:t>diclick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frame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windows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Bila</a:t>
            </a:r>
            <a:r>
              <a:rPr lang="en-US" dirty="0"/>
              <a:t> button No </a:t>
            </a:r>
            <a:r>
              <a:rPr lang="en-US" dirty="0" err="1"/>
              <a:t>atau</a:t>
            </a:r>
            <a:r>
              <a:rPr lang="en-US" dirty="0"/>
              <a:t> button Cancel </a:t>
            </a:r>
            <a:r>
              <a:rPr lang="en-US" dirty="0" err="1"/>
              <a:t>diclick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frame Dialog Test,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button Yes </a:t>
            </a:r>
            <a:r>
              <a:rPr lang="en-US" dirty="0" err="1"/>
              <a:t>diclick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Lanjutan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penjelasan</a:t>
            </a:r>
            <a:r>
              <a:rPr lang="en-US" sz="3200" dirty="0">
                <a:effectLst/>
              </a:rPr>
              <a:t> Class Dialog1.java</a:t>
            </a:r>
            <a:endParaRPr lang="en-US" sz="3200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981200"/>
            <a:ext cx="2971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/>
              <a:t>Class Dialog3.java</a:t>
            </a:r>
          </a:p>
          <a:p>
            <a:r>
              <a:rPr lang="en-US" sz="2400" dirty="0"/>
              <a:t>Program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method </a:t>
            </a:r>
            <a:r>
              <a:rPr lang="en-US" sz="2400" dirty="0" err="1"/>
              <a:t>showInputDialog</a:t>
            </a:r>
            <a:r>
              <a:rPr lang="en-US" sz="2400" dirty="0"/>
              <a:t>() </a:t>
            </a:r>
            <a:r>
              <a:rPr lang="en-US" sz="2400" dirty="0" err="1"/>
              <a:t>pada</a:t>
            </a:r>
            <a:r>
              <a:rPr lang="en-US" sz="2400" dirty="0"/>
              <a:t> Class </a:t>
            </a:r>
            <a:r>
              <a:rPr lang="en-US" sz="2400" dirty="0" err="1"/>
              <a:t>JOptionPane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Pertama</a:t>
            </a:r>
            <a:r>
              <a:rPr lang="en-US" sz="2400" dirty="0"/>
              <a:t> kali program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menyapa</a:t>
            </a:r>
            <a:r>
              <a:rPr lang="en-US" sz="2400" dirty="0"/>
              <a:t> User.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28875"/>
            <a:ext cx="34385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/>
          </a:bodyPr>
          <a:lstStyle/>
          <a:p>
            <a:r>
              <a:rPr lang="en-US" sz="2400" dirty="0" err="1"/>
              <a:t>Setelah</a:t>
            </a:r>
            <a:r>
              <a:rPr lang="en-US" sz="2400" dirty="0"/>
              <a:t> user </a:t>
            </a:r>
            <a:r>
              <a:rPr lang="en-US" sz="2400" dirty="0" err="1"/>
              <a:t>mengisi</a:t>
            </a:r>
            <a:r>
              <a:rPr lang="en-US" sz="2400" dirty="0"/>
              <a:t> input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TextField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button ok </a:t>
            </a:r>
            <a:r>
              <a:rPr lang="en-US" sz="2400" dirty="0" err="1"/>
              <a:t>di</a:t>
            </a:r>
            <a:r>
              <a:rPr lang="en-US" sz="2400" dirty="0"/>
              <a:t> click,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windows </a:t>
            </a:r>
            <a:r>
              <a:rPr lang="en-US" sz="2400" dirty="0" err="1"/>
              <a:t>isian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Setelah</a:t>
            </a:r>
            <a:r>
              <a:rPr lang="en-US" sz="2400" dirty="0"/>
              <a:t> user </a:t>
            </a:r>
            <a:r>
              <a:rPr lang="en-US" sz="2400" dirty="0" err="1"/>
              <a:t>mengisi</a:t>
            </a:r>
            <a:r>
              <a:rPr lang="en-US" sz="2400" dirty="0"/>
              <a:t> input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TextField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button ok </a:t>
            </a:r>
            <a:r>
              <a:rPr lang="en-US" sz="2400" dirty="0" err="1"/>
              <a:t>di</a:t>
            </a:r>
            <a:r>
              <a:rPr lang="en-US" sz="2400" dirty="0"/>
              <a:t> click,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windows </a:t>
            </a:r>
            <a:r>
              <a:rPr lang="en-US" sz="2400" dirty="0" err="1"/>
              <a:t>isian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>
                <a:effectLst/>
              </a:rPr>
              <a:t>Lanjutan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09800"/>
            <a:ext cx="3810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/>
          </a:bodyPr>
          <a:lstStyle/>
          <a:p>
            <a:r>
              <a:rPr lang="en-US" sz="2200" dirty="0" err="1"/>
              <a:t>Setelah</a:t>
            </a:r>
            <a:r>
              <a:rPr lang="en-US" sz="2200" dirty="0"/>
              <a:t> user </a:t>
            </a:r>
            <a:r>
              <a:rPr lang="en-US" sz="2200" dirty="0" err="1"/>
              <a:t>mengisi</a:t>
            </a:r>
            <a:r>
              <a:rPr lang="en-US" sz="2200" dirty="0"/>
              <a:t> input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TextField</a:t>
            </a:r>
            <a:r>
              <a:rPr lang="en-US" sz="2200" dirty="0"/>
              <a:t> </a:t>
            </a:r>
            <a:r>
              <a:rPr lang="en-US" sz="2200" dirty="0" err="1"/>
              <a:t>kemudian</a:t>
            </a:r>
            <a:r>
              <a:rPr lang="en-US" sz="2200" dirty="0"/>
              <a:t> button ok </a:t>
            </a:r>
            <a:r>
              <a:rPr lang="en-US" sz="2200" dirty="0" err="1"/>
              <a:t>di</a:t>
            </a:r>
            <a:r>
              <a:rPr lang="en-US" sz="2200" dirty="0"/>
              <a:t> click,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muncul</a:t>
            </a:r>
            <a:r>
              <a:rPr lang="en-US" sz="2200" dirty="0"/>
              <a:t> windows </a:t>
            </a:r>
            <a:r>
              <a:rPr lang="en-US" sz="2200" dirty="0" err="1"/>
              <a:t>isian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 err="1"/>
              <a:t>Setelah</a:t>
            </a:r>
            <a:r>
              <a:rPr lang="en-US" sz="2200" dirty="0"/>
              <a:t> user </a:t>
            </a:r>
            <a:r>
              <a:rPr lang="en-US" sz="2200" dirty="0" err="1"/>
              <a:t>mengisi</a:t>
            </a:r>
            <a:r>
              <a:rPr lang="en-US" sz="2200" dirty="0"/>
              <a:t> input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TextField</a:t>
            </a:r>
            <a:r>
              <a:rPr lang="en-US" sz="2200" dirty="0"/>
              <a:t> </a:t>
            </a:r>
            <a:r>
              <a:rPr lang="en-US" sz="2200" dirty="0" err="1"/>
              <a:t>kemudian</a:t>
            </a:r>
            <a:r>
              <a:rPr lang="en-US" sz="2200" dirty="0"/>
              <a:t> button ok </a:t>
            </a:r>
            <a:r>
              <a:rPr lang="en-US" sz="2200" dirty="0" err="1"/>
              <a:t>di</a:t>
            </a:r>
            <a:r>
              <a:rPr lang="en-US" sz="2200" dirty="0"/>
              <a:t> click,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muncul</a:t>
            </a:r>
            <a:r>
              <a:rPr lang="en-US" sz="2200" dirty="0"/>
              <a:t> windows </a:t>
            </a:r>
            <a:r>
              <a:rPr lang="en-US" sz="2200" dirty="0" err="1"/>
              <a:t>isian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memilih</a:t>
            </a:r>
            <a:r>
              <a:rPr lang="en-US" sz="2200" dirty="0"/>
              <a:t> </a:t>
            </a:r>
            <a:r>
              <a:rPr lang="en-US" sz="2200" dirty="0" err="1"/>
              <a:t>kota</a:t>
            </a:r>
            <a:r>
              <a:rPr lang="en-US" sz="2200" dirty="0"/>
              <a:t>:</a:t>
            </a:r>
            <a:r>
              <a:rPr lang="en-US" sz="2400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>
                <a:effectLst/>
              </a:rPr>
              <a:t>Lanjutan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8288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2672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/>
              <a:t>Class MyCombo.java</a:t>
            </a:r>
          </a:p>
          <a:p>
            <a:r>
              <a:rPr lang="en-US" sz="2400" dirty="0"/>
              <a:t>Program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coding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swing </a:t>
            </a:r>
            <a:r>
              <a:rPr lang="en-US" sz="2400" dirty="0" err="1"/>
              <a:t>JComboBox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JTextField</a:t>
            </a:r>
            <a:r>
              <a:rPr lang="en-US" sz="2400" dirty="0"/>
              <a:t>.</a:t>
            </a:r>
          </a:p>
          <a:p>
            <a:r>
              <a:rPr lang="en-US" sz="2400" dirty="0"/>
              <a:t>Output class </a:t>
            </a:r>
            <a:r>
              <a:rPr lang="en-US" sz="2400" dirty="0" err="1"/>
              <a:t>tersebut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Jika</a:t>
            </a:r>
            <a:r>
              <a:rPr lang="en-US" sz="2400" dirty="0"/>
              <a:t> user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ComboBox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TextField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274" y="3133724"/>
            <a:ext cx="3514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335" y="1066800"/>
            <a:ext cx="8632065" cy="49404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Class MyList.java</a:t>
            </a:r>
          </a:p>
          <a:p>
            <a:r>
              <a:rPr lang="en-US" sz="2400" dirty="0"/>
              <a:t>Program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coding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swing </a:t>
            </a:r>
            <a:r>
              <a:rPr lang="en-US" sz="2400" dirty="0" err="1"/>
              <a:t>JList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JTextField</a:t>
            </a:r>
            <a:r>
              <a:rPr lang="en-US" sz="2400" dirty="0"/>
              <a:t>.</a:t>
            </a:r>
          </a:p>
          <a:p>
            <a:r>
              <a:rPr lang="en-US" sz="2400" dirty="0"/>
              <a:t>Output class </a:t>
            </a:r>
            <a:r>
              <a:rPr lang="en-US" sz="2400" dirty="0" err="1"/>
              <a:t>tersebut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Jika</a:t>
            </a:r>
            <a:r>
              <a:rPr lang="en-US" sz="2400" dirty="0"/>
              <a:t> user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List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TextField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Item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ComboBox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tampil</a:t>
            </a:r>
            <a:r>
              <a:rPr lang="en-US" sz="2400" dirty="0"/>
              <a:t> item yang </a:t>
            </a:r>
            <a:r>
              <a:rPr lang="en-US" sz="2400" dirty="0" err="1"/>
              <a:t>dipilih</a:t>
            </a:r>
            <a:r>
              <a:rPr lang="en-US" sz="2400" dirty="0"/>
              <a:t> user,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List </a:t>
            </a:r>
            <a:r>
              <a:rPr lang="en-US" sz="2400" dirty="0" err="1"/>
              <a:t>semua</a:t>
            </a:r>
            <a:r>
              <a:rPr lang="en-US" sz="2400" dirty="0"/>
              <a:t> item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tampil</a:t>
            </a:r>
            <a:r>
              <a:rPr lang="en-US" sz="2400" dirty="0"/>
              <a:t>, item yang </a:t>
            </a:r>
            <a:r>
              <a:rPr lang="en-US" sz="2400" dirty="0" err="1"/>
              <a:t>dipilih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background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gelap</a:t>
            </a:r>
            <a:r>
              <a:rPr lang="en-US" sz="24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Penjelasan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contoh</a:t>
            </a:r>
            <a:r>
              <a:rPr lang="en-US" sz="3000" dirty="0">
                <a:effectLst/>
              </a:rPr>
              <a:t> program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133600"/>
            <a:ext cx="480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>
              <a:buNone/>
            </a:pPr>
            <a:r>
              <a:rPr lang="en-US" dirty="0"/>
              <a:t>Layout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: </a:t>
            </a:r>
          </a:p>
          <a:p>
            <a:pPr lvl="0">
              <a:buNone/>
            </a:pPr>
            <a:r>
              <a:rPr lang="en-US" dirty="0"/>
              <a:t>1. </a:t>
            </a:r>
            <a:r>
              <a:rPr lang="en-US" dirty="0" err="1"/>
              <a:t>Manajer</a:t>
            </a:r>
            <a:r>
              <a:rPr lang="en-US" dirty="0"/>
              <a:t> Layout yang </a:t>
            </a:r>
            <a:r>
              <a:rPr lang="en-US" dirty="0" err="1"/>
              <a:t>digunakan</a:t>
            </a:r>
            <a:r>
              <a:rPr lang="en-US" dirty="0"/>
              <a:t> (</a:t>
            </a:r>
            <a:r>
              <a:rPr lang="en-US" dirty="0" err="1"/>
              <a:t>langkah</a:t>
            </a:r>
            <a:r>
              <a:rPr lang="en-US" dirty="0"/>
              <a:t> 4).</a:t>
            </a:r>
          </a:p>
          <a:p>
            <a:pPr lvl="0">
              <a:buNone/>
            </a:pPr>
            <a:r>
              <a:rPr lang="en-US" dirty="0"/>
              <a:t>2. </a:t>
            </a:r>
            <a:r>
              <a:rPr lang="en-US" dirty="0" err="1"/>
              <a:t>Urutan</a:t>
            </a:r>
            <a:r>
              <a:rPr lang="en-US" dirty="0"/>
              <a:t> method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</a:t>
            </a:r>
          </a:p>
          <a:p>
            <a:pPr lvl="0">
              <a:buNone/>
            </a:pPr>
            <a:r>
              <a:rPr lang="en-US" dirty="0"/>
              <a:t>   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Container (</a:t>
            </a:r>
            <a:r>
              <a:rPr lang="en-US" dirty="0" err="1"/>
              <a:t>langkah</a:t>
            </a:r>
            <a:r>
              <a:rPr lang="en-US" dirty="0"/>
              <a:t> 5).</a:t>
            </a:r>
          </a:p>
          <a:p>
            <a:pPr lvl="0">
              <a:buNone/>
            </a:pP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15 class </a:t>
            </a:r>
            <a:r>
              <a:rPr lang="en-US" dirty="0" err="1"/>
              <a:t>manajer</a:t>
            </a:r>
            <a:r>
              <a:rPr lang="en-US" dirty="0"/>
              <a:t> layout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frame.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Manajemen</a:t>
            </a:r>
            <a:r>
              <a:rPr lang="en-US" sz="3000" dirty="0">
                <a:effectLst/>
              </a:rPr>
              <a:t> Layout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Langkah 2,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objek</a:t>
            </a:r>
            <a:r>
              <a:rPr lang="en-US" b="1" dirty="0"/>
              <a:t> </a:t>
            </a:r>
            <a:r>
              <a:rPr lang="en-US" b="1" dirty="0" err="1"/>
              <a:t>komponen</a:t>
            </a:r>
            <a:endParaRPr lang="en-US" b="1" dirty="0"/>
          </a:p>
          <a:p>
            <a:r>
              <a:rPr lang="en-US" sz="2000" b="1" i="1" dirty="0" err="1"/>
              <a:t>NamaClassKomponen</a:t>
            </a:r>
            <a:r>
              <a:rPr lang="en-US" sz="2000" b="1" i="1" dirty="0"/>
              <a:t> </a:t>
            </a:r>
            <a:r>
              <a:rPr lang="en-US" sz="2000" b="1" i="1" dirty="0" err="1"/>
              <a:t>namaObjek</a:t>
            </a:r>
            <a:r>
              <a:rPr lang="en-US" sz="2000" b="1" i="1" dirty="0"/>
              <a:t> = new </a:t>
            </a:r>
            <a:r>
              <a:rPr lang="en-US" sz="2000" b="1" i="1" dirty="0" err="1"/>
              <a:t>NamaConstructor</a:t>
            </a:r>
            <a:r>
              <a:rPr lang="en-US" sz="2000" b="1" i="1" dirty="0"/>
              <a:t>();</a:t>
            </a:r>
            <a:r>
              <a:rPr lang="en-US" b="1" dirty="0"/>
              <a:t> 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b="1" i="1" dirty="0" err="1"/>
              <a:t>JLabel</a:t>
            </a:r>
            <a:r>
              <a:rPr lang="en-US" b="1" i="1" dirty="0"/>
              <a:t>  </a:t>
            </a:r>
            <a:r>
              <a:rPr lang="en-US" b="1" i="1" dirty="0" err="1">
                <a:solidFill>
                  <a:srgbClr val="FF0000"/>
                </a:solidFill>
              </a:rPr>
              <a:t>lUserName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= new </a:t>
            </a:r>
            <a:r>
              <a:rPr lang="en-US" b="1" i="1" dirty="0" err="1"/>
              <a:t>JLabel</a:t>
            </a:r>
            <a:r>
              <a:rPr lang="en-US" b="1" i="1" dirty="0"/>
              <a:t>(”User Name : ”);</a:t>
            </a:r>
          </a:p>
          <a:p>
            <a:endParaRPr lang="en-US" sz="1100" b="1" dirty="0"/>
          </a:p>
          <a:p>
            <a:r>
              <a:rPr lang="en-US" b="1" i="1" dirty="0" err="1"/>
              <a:t>JTextField</a:t>
            </a:r>
            <a:r>
              <a:rPr lang="en-US" b="1" i="1" dirty="0"/>
              <a:t>  </a:t>
            </a:r>
            <a:r>
              <a:rPr lang="en-US" b="1" i="1" dirty="0" err="1">
                <a:solidFill>
                  <a:srgbClr val="FF0000"/>
                </a:solidFill>
              </a:rPr>
              <a:t>tfUserName</a:t>
            </a:r>
            <a:r>
              <a:rPr lang="en-US" b="1" i="1" dirty="0"/>
              <a:t> = new </a:t>
            </a:r>
            <a:r>
              <a:rPr lang="en-US" b="1" i="1" dirty="0" err="1"/>
              <a:t>JTextField</a:t>
            </a:r>
            <a:r>
              <a:rPr lang="en-US" b="1" i="1" dirty="0"/>
              <a:t>(25);</a:t>
            </a:r>
          </a:p>
          <a:p>
            <a:endParaRPr lang="en-US" sz="1100" b="1" dirty="0"/>
          </a:p>
          <a:p>
            <a:r>
              <a:rPr lang="en-US" sz="2400" b="1" i="1" dirty="0" err="1"/>
              <a:t>DefaultListModel</a:t>
            </a:r>
            <a:r>
              <a:rPr lang="en-US" sz="2400" b="1" i="1" dirty="0"/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dlmBulan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/>
              <a:t>= new </a:t>
            </a:r>
            <a:r>
              <a:rPr lang="en-US" sz="2400" b="1" i="1" dirty="0" err="1"/>
              <a:t>DefaultListModel</a:t>
            </a:r>
            <a:r>
              <a:rPr lang="en-US" sz="2400" b="1" i="1" dirty="0"/>
              <a:t>();</a:t>
            </a:r>
            <a:endParaRPr lang="en-US" sz="2400" b="1" dirty="0"/>
          </a:p>
          <a:p>
            <a:r>
              <a:rPr lang="en-US" b="1" i="1" dirty="0" err="1"/>
              <a:t>dlmBulan.addElement</a:t>
            </a:r>
            <a:r>
              <a:rPr lang="en-US" b="1" i="1" dirty="0"/>
              <a:t>(”</a:t>
            </a:r>
            <a:r>
              <a:rPr lang="en-US" b="1" i="1" dirty="0" err="1"/>
              <a:t>Januari</a:t>
            </a:r>
            <a:r>
              <a:rPr lang="en-US" b="1" i="1" dirty="0"/>
              <a:t>”);</a:t>
            </a:r>
            <a:endParaRPr lang="en-US" b="1" dirty="0"/>
          </a:p>
          <a:p>
            <a:r>
              <a:rPr lang="en-US" b="1" i="1" dirty="0" err="1"/>
              <a:t>dlmBulan.addElement</a:t>
            </a:r>
            <a:r>
              <a:rPr lang="en-US" b="1" i="1" dirty="0"/>
              <a:t>(”</a:t>
            </a:r>
            <a:r>
              <a:rPr lang="en-US" b="1" i="1" dirty="0" err="1"/>
              <a:t>Februari</a:t>
            </a:r>
            <a:r>
              <a:rPr lang="en-US" b="1" i="1" dirty="0"/>
              <a:t>”);</a:t>
            </a:r>
            <a:endParaRPr lang="en-US" b="1" dirty="0"/>
          </a:p>
          <a:p>
            <a:r>
              <a:rPr lang="en-US" b="1" i="1" dirty="0" err="1"/>
              <a:t>dlmBulan.addElement</a:t>
            </a:r>
            <a:r>
              <a:rPr lang="en-US" b="1" i="1" dirty="0"/>
              <a:t>(”</a:t>
            </a:r>
            <a:r>
              <a:rPr lang="en-US" b="1" i="1" dirty="0" err="1"/>
              <a:t>Maret</a:t>
            </a:r>
            <a:r>
              <a:rPr lang="en-US" b="1" i="1" dirty="0"/>
              <a:t>”);</a:t>
            </a:r>
          </a:p>
          <a:p>
            <a:endParaRPr lang="en-US" sz="1000" b="1" dirty="0"/>
          </a:p>
          <a:p>
            <a:r>
              <a:rPr lang="en-US" b="1" i="1" dirty="0" err="1"/>
              <a:t>JList</a:t>
            </a:r>
            <a:r>
              <a:rPr lang="en-US" b="1" i="1" dirty="0"/>
              <a:t> </a:t>
            </a:r>
            <a:r>
              <a:rPr lang="en-US" b="1" i="1" dirty="0" err="1">
                <a:solidFill>
                  <a:srgbClr val="FF0000"/>
                </a:solidFill>
              </a:rPr>
              <a:t>mlist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= new </a:t>
            </a:r>
            <a:r>
              <a:rPr lang="en-US" b="1" i="1" dirty="0" err="1"/>
              <a:t>JList</a:t>
            </a:r>
            <a:r>
              <a:rPr lang="en-US" b="1" i="1" dirty="0"/>
              <a:t>(</a:t>
            </a:r>
            <a:r>
              <a:rPr lang="en-US" b="1" i="1" dirty="0" err="1">
                <a:solidFill>
                  <a:srgbClr val="FF0000"/>
                </a:solidFill>
              </a:rPr>
              <a:t>dlmBulan</a:t>
            </a:r>
            <a:r>
              <a:rPr lang="en-US" b="1" i="1" dirty="0"/>
              <a:t>);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Langkah-langkah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pembuatan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685800"/>
          <a:ext cx="8839200" cy="571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96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Manajer</a:t>
                      </a:r>
                      <a:r>
                        <a:rPr lang="en-US" sz="2100" dirty="0"/>
                        <a:t> Layout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/>
                        <a:t>Deskripsi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86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Menentukan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letak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komponen-komponen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berdasarkan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baris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dari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atas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bawah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kemudian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kolom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dari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kiri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kanan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Posisi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pada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Layout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ini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dipengaruhi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ukuran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frame,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namun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ukuran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tetap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1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GridLayout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Menentukan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letak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berdasarkan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matriks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dimensi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baris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kolom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Posisi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ini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tidak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dipengaruhi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ukuran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frame,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namun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ukuran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komponennya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dapat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berubah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30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GridBagLayout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Prinsipnya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sama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dengan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GridLayout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namun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suatu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button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dapat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menempati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lebih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dari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1 cell.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Suatu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button yang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menempati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lebih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dari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satu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cell,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harus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membentuk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segi-empat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semua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button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dalam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satu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panel/container/frame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harus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membentuk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segi-empat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pula.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Peletakkan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panel/container/frame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harus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menyertakan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constraintnya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.  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/>
              <a:t>Daftar</a:t>
            </a:r>
            <a:r>
              <a:rPr lang="en-US" sz="3000" dirty="0"/>
              <a:t> class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Manajer</a:t>
            </a:r>
            <a:r>
              <a:rPr lang="en-US" sz="3000" dirty="0"/>
              <a:t> Layout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990599"/>
          <a:ext cx="86868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Manajer</a:t>
                      </a:r>
                      <a:r>
                        <a:rPr lang="en-US" sz="2400" dirty="0"/>
                        <a:t> 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Deskripsi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99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BorderLayout</a:t>
                      </a:r>
                      <a:endParaRPr lang="en-US" sz="24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Merupakan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kelas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default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bagi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container window, frame,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dialog.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Tidak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dipengaruhi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ukuran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frame.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Peletakkan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komponen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panel/container/frame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harus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menyertakan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posisi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mataanginnya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(east, west, north, south,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center).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Kebalikan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gridbaglayout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satu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posisi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boleh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ditempati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lebih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satu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komponen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61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CardLayout</a:t>
                      </a:r>
                      <a:endParaRPr lang="en-US" sz="24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Komponen-komponen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diatur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menjadi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seperti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tumpukan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kartu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Peletakkan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panel/container/frame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harus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menyertakan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id card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komponennya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4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>
                <a:effectLst/>
              </a:rPr>
              <a:t>Daftar</a:t>
            </a:r>
            <a:r>
              <a:rPr lang="en-US" sz="3000" dirty="0">
                <a:effectLst/>
              </a:rPr>
              <a:t> class </a:t>
            </a:r>
            <a:r>
              <a:rPr lang="en-US" sz="3000" dirty="0" err="1">
                <a:effectLst/>
              </a:rPr>
              <a:t>sebagai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Manajer</a:t>
            </a:r>
            <a:r>
              <a:rPr lang="en-US" sz="3000" dirty="0">
                <a:effectLst/>
              </a:rPr>
              <a:t> Layout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62786"/>
          <a:ext cx="8686800" cy="4085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84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itchFamily="18" charset="0"/>
                          <a:cs typeface="Times New Roman" pitchFamily="18" charset="0"/>
                        </a:rPr>
                        <a:t>Manajer</a:t>
                      </a:r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 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itchFamily="18" charset="0"/>
                          <a:cs typeface="Times New Roman" pitchFamily="18" charset="0"/>
                        </a:rPr>
                        <a:t>Deskripsi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134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BoxLayout</a:t>
                      </a:r>
                      <a:endParaRPr lang="en-US" sz="28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Container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diilustrasikan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bagaikan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kotak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,    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komponen-komponen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diilustraikan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packing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dalam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kotak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tersebut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lang="en-US" sz="28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4485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NullLayout</a:t>
                      </a:r>
                      <a:endParaRPr lang="en-US" sz="28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Layout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ini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digunakan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jika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pemrogram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ingin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bebas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meletakkan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komponen-komponen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sesuai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seleranya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menggunakan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designer.</a:t>
                      </a:r>
                      <a:endParaRPr lang="en-US" sz="28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/>
              <a:t>Daftar</a:t>
            </a:r>
            <a:r>
              <a:rPr lang="en-US" sz="3000" dirty="0"/>
              <a:t> class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Manajer</a:t>
            </a:r>
            <a:r>
              <a:rPr lang="en-US" sz="3000" dirty="0"/>
              <a:t> Layout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/>
              <a:t>FlowLayout</a:t>
            </a:r>
            <a:r>
              <a:rPr lang="en-US" sz="2000" b="1" dirty="0"/>
              <a:t>(</a:t>
            </a:r>
            <a:r>
              <a:rPr lang="en-US" sz="2000" b="1" dirty="0" err="1"/>
              <a:t>KONSTANTAlignment</a:t>
            </a:r>
            <a:r>
              <a:rPr lang="en-US" sz="2000" b="1" dirty="0"/>
              <a:t>, </a:t>
            </a:r>
            <a:r>
              <a:rPr lang="en-US" sz="2000" b="1" dirty="0" err="1"/>
              <a:t>spasiVertikal</a:t>
            </a:r>
            <a:r>
              <a:rPr lang="en-US" sz="2000" b="1" dirty="0"/>
              <a:t>, </a:t>
            </a:r>
            <a:r>
              <a:rPr lang="en-US" sz="2000" b="1" dirty="0" err="1"/>
              <a:t>spasiHorizontal</a:t>
            </a:r>
            <a:r>
              <a:rPr lang="en-US" sz="2000" b="1" dirty="0"/>
              <a:t>);</a:t>
            </a:r>
            <a:endParaRPr lang="en-US" sz="2000" dirty="0"/>
          </a:p>
          <a:p>
            <a:endParaRPr lang="en-US" sz="1000" b="1" dirty="0"/>
          </a:p>
          <a:p>
            <a:r>
              <a:rPr lang="en-US" sz="2200" b="1" dirty="0" err="1"/>
              <a:t>GridLayout</a:t>
            </a:r>
            <a:r>
              <a:rPr lang="en-US" sz="2200" b="1" dirty="0"/>
              <a:t>(</a:t>
            </a:r>
            <a:r>
              <a:rPr lang="en-US" sz="2200" b="1" dirty="0" err="1"/>
              <a:t>nBaris</a:t>
            </a:r>
            <a:r>
              <a:rPr lang="en-US" sz="2200" b="1" dirty="0"/>
              <a:t>, </a:t>
            </a:r>
            <a:r>
              <a:rPr lang="en-US" sz="2200" b="1" dirty="0" err="1"/>
              <a:t>nKolom</a:t>
            </a:r>
            <a:r>
              <a:rPr lang="en-US" sz="2200" b="1" dirty="0"/>
              <a:t>, </a:t>
            </a:r>
            <a:r>
              <a:rPr lang="en-US" sz="2200" b="1" dirty="0" err="1"/>
              <a:t>spasiHorizontal</a:t>
            </a:r>
            <a:r>
              <a:rPr lang="en-US" sz="2200" b="1" dirty="0"/>
              <a:t>, </a:t>
            </a:r>
            <a:r>
              <a:rPr lang="en-US" sz="2200" b="1" dirty="0" err="1"/>
              <a:t>spasiVertikal</a:t>
            </a:r>
            <a:r>
              <a:rPr lang="en-US" sz="2200" b="1" dirty="0"/>
              <a:t>);</a:t>
            </a:r>
          </a:p>
          <a:p>
            <a:endParaRPr lang="en-US" sz="1000" dirty="0"/>
          </a:p>
          <a:p>
            <a:r>
              <a:rPr lang="en-US" sz="2200" b="1" dirty="0" err="1"/>
              <a:t>Borderlayout</a:t>
            </a:r>
            <a:r>
              <a:rPr lang="en-US" sz="2200" b="1" dirty="0"/>
              <a:t>(</a:t>
            </a:r>
            <a:r>
              <a:rPr lang="en-US" sz="2200" b="1" dirty="0" err="1"/>
              <a:t>spasiHorizontal</a:t>
            </a:r>
            <a:r>
              <a:rPr lang="en-US" sz="2200" b="1" dirty="0"/>
              <a:t>, </a:t>
            </a:r>
            <a:r>
              <a:rPr lang="en-US" sz="2200" b="1" dirty="0" err="1"/>
              <a:t>spasiVertikal</a:t>
            </a:r>
            <a:r>
              <a:rPr lang="en-US" sz="2200" b="1" dirty="0"/>
              <a:t>);</a:t>
            </a:r>
          </a:p>
          <a:p>
            <a:endParaRPr lang="en-US" sz="1000" dirty="0"/>
          </a:p>
          <a:p>
            <a:r>
              <a:rPr lang="en-US" sz="2200" b="1" dirty="0" err="1"/>
              <a:t>GridBagLayout</a:t>
            </a:r>
            <a:r>
              <a:rPr lang="en-US" sz="2200" b="1" dirty="0"/>
              <a:t>(</a:t>
            </a:r>
            <a:r>
              <a:rPr lang="en-US" sz="2200" b="1" dirty="0" err="1"/>
              <a:t>posisiX</a:t>
            </a:r>
            <a:r>
              <a:rPr lang="en-US" sz="2200" b="1" dirty="0"/>
              <a:t>, </a:t>
            </a:r>
            <a:r>
              <a:rPr lang="en-US" sz="2200" b="1" dirty="0" err="1"/>
              <a:t>posisiY</a:t>
            </a:r>
            <a:r>
              <a:rPr lang="en-US" sz="2200" b="1" dirty="0"/>
              <a:t>, nSelHorizontal1Komponen,   </a:t>
            </a:r>
          </a:p>
          <a:p>
            <a:r>
              <a:rPr lang="en-US" sz="2200" b="1" dirty="0"/>
              <a:t>                        nSelVertikal1Komponen, </a:t>
            </a:r>
            <a:r>
              <a:rPr lang="en-US" sz="2200" b="1" dirty="0" err="1"/>
              <a:t>spasiVertikal</a:t>
            </a:r>
            <a:r>
              <a:rPr lang="en-US" sz="2200" b="1" dirty="0"/>
              <a:t>,</a:t>
            </a:r>
          </a:p>
          <a:p>
            <a:r>
              <a:rPr lang="en-US" sz="2200" b="1" dirty="0"/>
              <a:t>                        </a:t>
            </a:r>
            <a:r>
              <a:rPr lang="en-US" sz="2200" b="1" dirty="0" err="1"/>
              <a:t>spasiHorizontal</a:t>
            </a:r>
            <a:r>
              <a:rPr lang="en-US" sz="2200" b="1" dirty="0"/>
              <a:t>);</a:t>
            </a:r>
          </a:p>
          <a:p>
            <a:endParaRPr lang="en-US" sz="1000" dirty="0"/>
          </a:p>
          <a:p>
            <a:r>
              <a:rPr lang="en-US" sz="2200" b="1" dirty="0" err="1"/>
              <a:t>BoxLayout</a:t>
            </a:r>
            <a:r>
              <a:rPr lang="en-US" sz="2200" b="1" dirty="0"/>
              <a:t>(Container target, </a:t>
            </a:r>
            <a:r>
              <a:rPr lang="en-US" sz="2200" b="1" dirty="0" err="1"/>
              <a:t>int</a:t>
            </a:r>
            <a:r>
              <a:rPr lang="en-US" sz="2200" b="1" dirty="0"/>
              <a:t> AXIS);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/>
              <a:t>AXIS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konstanta</a:t>
            </a:r>
            <a:r>
              <a:rPr lang="en-US" sz="2200" dirty="0"/>
              <a:t> </a:t>
            </a:r>
            <a:r>
              <a:rPr lang="en-US" sz="2200" dirty="0" err="1"/>
              <a:t>salah-satu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: </a:t>
            </a:r>
          </a:p>
          <a:p>
            <a:r>
              <a:rPr lang="en-US" sz="2200" b="1" dirty="0" err="1"/>
              <a:t>BoxLayout.X_AXIS</a:t>
            </a:r>
            <a:r>
              <a:rPr lang="en-US" sz="2200" b="1" dirty="0"/>
              <a:t>; </a:t>
            </a:r>
          </a:p>
          <a:p>
            <a:r>
              <a:rPr lang="en-US" sz="2200" b="1" dirty="0" err="1"/>
              <a:t>BoxLayout.Y_AXIS</a:t>
            </a:r>
            <a:r>
              <a:rPr lang="en-US" sz="2200" b="1" dirty="0"/>
              <a:t>;                     </a:t>
            </a:r>
          </a:p>
          <a:p>
            <a:r>
              <a:rPr lang="en-US" sz="2200" b="1" dirty="0" err="1"/>
              <a:t>BoxLayout.LINE_AXIS</a:t>
            </a:r>
            <a:r>
              <a:rPr lang="en-US" sz="2200" b="1" dirty="0"/>
              <a:t>;</a:t>
            </a:r>
          </a:p>
          <a:p>
            <a:r>
              <a:rPr lang="en-US" sz="2200" b="1" dirty="0" err="1"/>
              <a:t>BoxLayout.PAGE_AXIS</a:t>
            </a:r>
            <a:r>
              <a:rPr lang="en-US" sz="2200" b="1" dirty="0"/>
              <a:t>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Format </a:t>
            </a:r>
            <a:r>
              <a:rPr lang="en-US" sz="3200" dirty="0" err="1">
                <a:effectLst/>
              </a:rPr>
              <a:t>masing-masing</a:t>
            </a:r>
            <a:r>
              <a:rPr lang="en-US" sz="3200" dirty="0">
                <a:effectLst/>
              </a:rPr>
              <a:t> Layout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88091"/>
          </a:xfrm>
        </p:spPr>
        <p:txBody>
          <a:bodyPr/>
          <a:lstStyle/>
          <a:p>
            <a:r>
              <a:rPr lang="en-US" dirty="0" err="1"/>
              <a:t>Menata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frame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Layout Manager,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.</a:t>
            </a:r>
          </a:p>
          <a:p>
            <a:r>
              <a:rPr lang="en-US" sz="1000" dirty="0"/>
              <a:t>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method:</a:t>
            </a:r>
          </a:p>
          <a:p>
            <a:r>
              <a:rPr lang="en-US" b="1" i="1" dirty="0" err="1"/>
              <a:t>setBounds</a:t>
            </a:r>
            <a:r>
              <a:rPr lang="en-US" b="1" i="1" dirty="0"/>
              <a:t>(</a:t>
            </a:r>
            <a:r>
              <a:rPr lang="en-US" b="1" i="1" dirty="0" err="1"/>
              <a:t>int</a:t>
            </a:r>
            <a:r>
              <a:rPr lang="en-US" b="1" i="1" dirty="0"/>
              <a:t> x, </a:t>
            </a:r>
            <a:r>
              <a:rPr lang="en-US" b="1" i="1" dirty="0" err="1"/>
              <a:t>int</a:t>
            </a:r>
            <a:r>
              <a:rPr lang="en-US" b="1" i="1" dirty="0"/>
              <a:t> y, </a:t>
            </a:r>
            <a:r>
              <a:rPr lang="en-US" b="1" i="1" dirty="0" err="1"/>
              <a:t>int</a:t>
            </a:r>
            <a:r>
              <a:rPr lang="en-US" b="1" i="1" dirty="0"/>
              <a:t> w, </a:t>
            </a:r>
            <a:r>
              <a:rPr lang="en-US" b="1" i="1" dirty="0" err="1"/>
              <a:t>int</a:t>
            </a:r>
            <a:r>
              <a:rPr lang="en-US" b="1" i="1" dirty="0"/>
              <a:t> h)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effectLst/>
              </a:rPr>
              <a:t>Cara lain </a:t>
            </a:r>
            <a:r>
              <a:rPr lang="en-US" sz="3000" dirty="0" err="1">
                <a:effectLst/>
              </a:rPr>
              <a:t>menata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komponen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pada</a:t>
            </a:r>
            <a:r>
              <a:rPr lang="en-US" sz="3000" dirty="0">
                <a:effectLst/>
              </a:rPr>
              <a:t> Frame</a:t>
            </a:r>
            <a:br>
              <a:rPr lang="en-US" sz="3000" dirty="0">
                <a:effectLst/>
              </a:rPr>
            </a:br>
            <a:r>
              <a:rPr lang="en-US" sz="3000" dirty="0">
                <a:effectLst/>
              </a:rPr>
              <a:t>(</a:t>
            </a:r>
            <a:r>
              <a:rPr lang="en-US" sz="3000" dirty="0" err="1">
                <a:effectLst/>
              </a:rPr>
              <a:t>tanpa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menggunakan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Manajer</a:t>
            </a:r>
            <a:r>
              <a:rPr lang="en-US" sz="3000" dirty="0">
                <a:effectLst/>
              </a:rPr>
              <a:t> Layout)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/>
          </a:bodyPr>
          <a:lstStyle/>
          <a:p>
            <a:r>
              <a:rPr lang="en-US" sz="2800" dirty="0" err="1"/>
              <a:t>Seluruh</a:t>
            </a:r>
            <a:r>
              <a:rPr lang="en-US" sz="2800" dirty="0"/>
              <a:t> class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program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mengenal</a:t>
            </a:r>
            <a:r>
              <a:rPr lang="en-US" sz="2800" dirty="0"/>
              <a:t> </a:t>
            </a:r>
            <a:r>
              <a:rPr lang="en-US" sz="2800" dirty="0" err="1"/>
              <a:t>beragam</a:t>
            </a:r>
            <a:r>
              <a:rPr lang="en-US" sz="2800" dirty="0"/>
              <a:t> </a:t>
            </a:r>
            <a:r>
              <a:rPr lang="en-US" sz="2800" dirty="0" err="1"/>
              <a:t>macam</a:t>
            </a:r>
            <a:r>
              <a:rPr lang="en-US" sz="2800" dirty="0"/>
              <a:t> layout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project </a:t>
            </a:r>
            <a:r>
              <a:rPr lang="en-US" sz="2800" b="1" dirty="0" err="1"/>
              <a:t>pLayout</a:t>
            </a:r>
            <a:r>
              <a:rPr lang="en-US" sz="2800" dirty="0"/>
              <a:t>.</a:t>
            </a:r>
          </a:p>
          <a:p>
            <a:endParaRPr lang="en-US" sz="1000" b="1" dirty="0"/>
          </a:p>
          <a:p>
            <a:r>
              <a:rPr lang="en-US" sz="2800" b="1" dirty="0"/>
              <a:t>class MyFlowLayout.java</a:t>
            </a:r>
          </a:p>
          <a:p>
            <a:endParaRPr lang="en-US" sz="25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b="1" dirty="0"/>
              <a:t>Class MyBorderLayout.java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762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class MyGridLayout.java</a:t>
            </a:r>
          </a:p>
          <a:p>
            <a:endParaRPr lang="en-US" sz="25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>
            <a:normAutofit/>
          </a:bodyPr>
          <a:lstStyle/>
          <a:p>
            <a:r>
              <a:rPr lang="en-US" sz="2800" b="1" dirty="0"/>
              <a:t>Class MyGridBagLayout.java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>
            <a:normAutofit/>
          </a:bodyPr>
          <a:lstStyle/>
          <a:p>
            <a:r>
              <a:rPr lang="en-US" sz="2800" b="1" dirty="0"/>
              <a:t>class MyLayout5.java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 err="1"/>
              <a:t>Langkah</a:t>
            </a:r>
            <a:r>
              <a:rPr lang="en-US" dirty="0"/>
              <a:t> 3 </a:t>
            </a:r>
          </a:p>
          <a:p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Container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meletakkannya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Frame.</a:t>
            </a:r>
          </a:p>
          <a:p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langkah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, </a:t>
            </a:r>
            <a:r>
              <a:rPr lang="en-US" sz="2200" b="1" dirty="0" err="1">
                <a:solidFill>
                  <a:srgbClr val="FF0000"/>
                </a:solidFill>
              </a:rPr>
              <a:t>seluruh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komponen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diletakkan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diatur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kontainer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Kecuali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memilih</a:t>
            </a:r>
            <a:r>
              <a:rPr lang="en-US" sz="2200" dirty="0"/>
              <a:t> layout (</a:t>
            </a:r>
            <a:r>
              <a:rPr lang="en-US" sz="2200" dirty="0" err="1"/>
              <a:t>tata</a:t>
            </a:r>
            <a:r>
              <a:rPr lang="en-US" sz="2200" dirty="0"/>
              <a:t> </a:t>
            </a:r>
            <a:r>
              <a:rPr lang="en-US" sz="2200" dirty="0" err="1"/>
              <a:t>letak</a:t>
            </a:r>
            <a:r>
              <a:rPr lang="en-US" sz="2200" dirty="0"/>
              <a:t> standard).</a:t>
            </a:r>
          </a:p>
          <a:p>
            <a:endParaRPr lang="en-US" sz="2200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r>
              <a:rPr lang="en-US" b="1" i="1" dirty="0"/>
              <a:t>Container </a:t>
            </a:r>
            <a:r>
              <a:rPr lang="en-US" b="1" i="1" dirty="0" err="1">
                <a:solidFill>
                  <a:srgbClr val="FF0000"/>
                </a:solidFill>
              </a:rPr>
              <a:t>kontainer</a:t>
            </a:r>
            <a:r>
              <a:rPr lang="en-US" b="1" i="1" dirty="0"/>
              <a:t> = </a:t>
            </a:r>
            <a:r>
              <a:rPr lang="en-US" b="1" i="1" dirty="0" err="1"/>
              <a:t>frame.getContentPane</a:t>
            </a:r>
            <a:r>
              <a:rPr lang="en-US" b="1" i="1" dirty="0"/>
              <a:t>();  </a:t>
            </a:r>
            <a:r>
              <a:rPr lang="en-US" i="1" dirty="0"/>
              <a:t> </a:t>
            </a:r>
            <a:r>
              <a:rPr lang="en-US" sz="1000" i="1" dirty="0"/>
              <a:t>	</a:t>
            </a:r>
            <a:endParaRPr lang="en-US" sz="1000" dirty="0"/>
          </a:p>
          <a:p>
            <a:r>
              <a:rPr lang="en-US" dirty="0" err="1"/>
              <a:t>atau</a:t>
            </a:r>
            <a:r>
              <a:rPr lang="en-US" i="1" dirty="0"/>
              <a:t> </a:t>
            </a:r>
          </a:p>
          <a:p>
            <a:r>
              <a:rPr lang="en-US" b="1" i="1" dirty="0"/>
              <a:t>Container </a:t>
            </a:r>
            <a:r>
              <a:rPr lang="en-US" b="1" i="1" dirty="0" err="1">
                <a:solidFill>
                  <a:srgbClr val="FF0000"/>
                </a:solidFill>
              </a:rPr>
              <a:t>kontainer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= </a:t>
            </a:r>
            <a:r>
              <a:rPr lang="en-US" b="1" i="1" dirty="0" err="1"/>
              <a:t>this.getContentPane</a:t>
            </a:r>
            <a:r>
              <a:rPr lang="en-US" b="1" i="1" dirty="0"/>
              <a:t>();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Langkah-langkah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pembuatan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>
            <a:normAutofit/>
          </a:bodyPr>
          <a:lstStyle/>
          <a:p>
            <a:r>
              <a:rPr lang="en-US" sz="2800" b="1" dirty="0"/>
              <a:t>class MyCardLayout.java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95800"/>
          </a:xfrm>
        </p:spPr>
        <p:txBody>
          <a:bodyPr>
            <a:normAutofit/>
          </a:bodyPr>
          <a:lstStyle/>
          <a:p>
            <a:r>
              <a:rPr lang="en-US" sz="2800" b="1" dirty="0"/>
              <a:t>class BoxLayoutExample.java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class ContohTabbedPaneLayout.java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>
            <a:normAutofit/>
          </a:bodyPr>
          <a:lstStyle/>
          <a:p>
            <a:r>
              <a:rPr lang="en-US" b="1" dirty="0"/>
              <a:t>class ContohOverlayLayout.java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76800"/>
          </a:xfrm>
        </p:spPr>
        <p:txBody>
          <a:bodyPr>
            <a:normAutofit/>
          </a:bodyPr>
          <a:lstStyle/>
          <a:p>
            <a:r>
              <a:rPr lang="en-US" b="1" dirty="0"/>
              <a:t>class ContohSpringLayout.java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9144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724400"/>
          </a:xfrm>
        </p:spPr>
        <p:txBody>
          <a:bodyPr>
            <a:normAutofit/>
          </a:bodyPr>
          <a:lstStyle/>
          <a:p>
            <a:r>
              <a:rPr lang="en-US" b="1" dirty="0"/>
              <a:t>class ContohScrollPaneLayout.java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class ContohViewportLayout.java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9144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/>
          </a:bodyPr>
          <a:lstStyle/>
          <a:p>
            <a:r>
              <a:rPr lang="en-US" b="1" dirty="0"/>
              <a:t>ContohTableLayout.java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572000"/>
          </a:xfrm>
        </p:spPr>
        <p:txBody>
          <a:bodyPr>
            <a:normAutofit/>
          </a:bodyPr>
          <a:lstStyle/>
          <a:p>
            <a:r>
              <a:rPr lang="en-US" sz="2800" b="1" dirty="0"/>
              <a:t>ContohFormLayout.java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Penjelasan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yang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Manajer</a:t>
            </a:r>
            <a:r>
              <a:rPr lang="en-US" sz="2800" dirty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Langkah1: </a:t>
            </a:r>
            <a:r>
              <a:rPr lang="en-US" sz="2400" dirty="0" err="1"/>
              <a:t>membuat</a:t>
            </a:r>
            <a:r>
              <a:rPr lang="en-US" sz="2400" dirty="0"/>
              <a:t> project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Netbeans</a:t>
            </a:r>
            <a:endParaRPr lang="en-US" sz="2400" dirty="0"/>
          </a:p>
          <a:p>
            <a:r>
              <a:rPr lang="en-US" sz="2400" dirty="0"/>
              <a:t>1.1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project </a:t>
            </a:r>
            <a:r>
              <a:rPr lang="en-US" sz="2400" dirty="0" err="1"/>
              <a:t>baru</a:t>
            </a:r>
            <a:endParaRPr lang="en-US" sz="2400" dirty="0"/>
          </a:p>
          <a:p>
            <a:r>
              <a:rPr lang="en-US" sz="2400" dirty="0"/>
              <a:t>1.2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project</a:t>
            </a:r>
          </a:p>
          <a:p>
            <a:r>
              <a:rPr lang="en-US" sz="2400" dirty="0"/>
              <a:t>1.3 </a:t>
            </a:r>
            <a:r>
              <a:rPr lang="en-US" sz="2400" dirty="0" err="1"/>
              <a:t>Cek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project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endParaRPr lang="en-US" sz="2400" dirty="0"/>
          </a:p>
          <a:p>
            <a:r>
              <a:rPr lang="en-US" sz="2400" dirty="0"/>
              <a:t>Langkah2: </a:t>
            </a:r>
            <a:r>
              <a:rPr lang="en-US" sz="2400" dirty="0" err="1"/>
              <a:t>membuat</a:t>
            </a:r>
            <a:r>
              <a:rPr lang="en-US" sz="2400" dirty="0"/>
              <a:t> Frame</a:t>
            </a:r>
          </a:p>
          <a:p>
            <a:r>
              <a:rPr lang="en-US" sz="2400" dirty="0"/>
              <a:t>2.1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project</a:t>
            </a:r>
          </a:p>
          <a:p>
            <a:r>
              <a:rPr lang="en-US" sz="2400" dirty="0"/>
              <a:t>2.2 </a:t>
            </a:r>
            <a:r>
              <a:rPr lang="en-US" sz="2400" dirty="0" err="1"/>
              <a:t>Pilih</a:t>
            </a:r>
            <a:r>
              <a:rPr lang="en-US" sz="2400" dirty="0"/>
              <a:t> swing GUI </a:t>
            </a:r>
            <a:r>
              <a:rPr lang="en-US" sz="2400" dirty="0" err="1"/>
              <a:t>JFrame</a:t>
            </a:r>
            <a:r>
              <a:rPr lang="en-US" sz="2400" dirty="0"/>
              <a:t>, </a:t>
            </a:r>
            <a:r>
              <a:rPr lang="en-US" sz="2400" dirty="0" err="1"/>
              <a:t>tekan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next,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tekan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finish.</a:t>
            </a:r>
          </a:p>
          <a:p>
            <a:r>
              <a:rPr lang="en-US" sz="2400" dirty="0"/>
              <a:t>Langkah3: </a:t>
            </a:r>
            <a:r>
              <a:rPr lang="en-US" sz="2400" dirty="0" err="1"/>
              <a:t>meletakkan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Jframe</a:t>
            </a:r>
            <a:endParaRPr lang="en-US" sz="2400" dirty="0"/>
          </a:p>
          <a:p>
            <a:r>
              <a:rPr lang="en-US" sz="2400" dirty="0"/>
              <a:t>3.1 Drag and drop </a:t>
            </a:r>
            <a:r>
              <a:rPr lang="en-US" sz="2400" dirty="0" err="1"/>
              <a:t>komponen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pallette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frame </a:t>
            </a:r>
          </a:p>
          <a:p>
            <a:r>
              <a:rPr lang="en-US" sz="2400" dirty="0"/>
              <a:t>Langkah4: </a:t>
            </a:r>
            <a:r>
              <a:rPr lang="en-US" sz="2400" dirty="0" err="1"/>
              <a:t>mengatur</a:t>
            </a:r>
            <a:r>
              <a:rPr lang="en-US" sz="2400" dirty="0"/>
              <a:t> layout frame</a:t>
            </a:r>
          </a:p>
          <a:p>
            <a:r>
              <a:rPr lang="en-US" sz="2400" dirty="0"/>
              <a:t>4.1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frame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pilih</a:t>
            </a:r>
            <a:r>
              <a:rPr lang="en-US" sz="2400" dirty="0"/>
              <a:t> menu </a:t>
            </a:r>
            <a:r>
              <a:rPr lang="en-US" sz="2400" dirty="0" err="1"/>
              <a:t>setlayout</a:t>
            </a:r>
            <a:r>
              <a:rPr lang="en-US" sz="2400" dirty="0"/>
              <a:t>,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pilih</a:t>
            </a:r>
            <a:r>
              <a:rPr lang="en-US" sz="2400" dirty="0"/>
              <a:t> layout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</a:p>
          <a:p>
            <a:r>
              <a:rPr lang="en-US" sz="2400" dirty="0"/>
              <a:t>      (</a:t>
            </a:r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dirty="0" err="1"/>
              <a:t>Flowlayout</a:t>
            </a:r>
            <a:r>
              <a:rPr lang="en-US" sz="2400" dirty="0"/>
              <a:t>).</a:t>
            </a:r>
          </a:p>
          <a:p>
            <a:r>
              <a:rPr lang="en-US" sz="2400" dirty="0"/>
              <a:t>Langkah5: </a:t>
            </a:r>
            <a:r>
              <a:rPr lang="en-US" sz="2400" dirty="0" err="1"/>
              <a:t>menambah</a:t>
            </a:r>
            <a:r>
              <a:rPr lang="en-US" sz="2400" dirty="0"/>
              <a:t> event listener </a:t>
            </a:r>
            <a:r>
              <a:rPr lang="en-US" sz="2400" dirty="0" err="1"/>
              <a:t>dan</a:t>
            </a:r>
            <a:r>
              <a:rPr lang="en-US" sz="2400" dirty="0"/>
              <a:t> event handler</a:t>
            </a:r>
          </a:p>
          <a:p>
            <a:r>
              <a:rPr lang="en-US" sz="2400" dirty="0"/>
              <a:t>5.1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diberi</a:t>
            </a:r>
            <a:r>
              <a:rPr lang="en-US" sz="2400" dirty="0"/>
              <a:t> event,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pilih</a:t>
            </a:r>
            <a:r>
              <a:rPr lang="en-US" sz="2400" dirty="0"/>
              <a:t> event, action, </a:t>
            </a:r>
            <a:r>
              <a:rPr lang="en-US" sz="2400" dirty="0" err="1"/>
              <a:t>actionPerformed</a:t>
            </a:r>
            <a:r>
              <a:rPr lang="en-US" sz="2400" dirty="0"/>
              <a:t>.</a:t>
            </a:r>
          </a:p>
          <a:p>
            <a:r>
              <a:rPr lang="en-US" sz="2400" dirty="0"/>
              <a:t>5.2 </a:t>
            </a: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</a:t>
            </a:r>
            <a:r>
              <a:rPr lang="en-US" sz="2400" dirty="0" err="1"/>
              <a:t>System.exit</a:t>
            </a:r>
            <a:r>
              <a:rPr lang="en-US" sz="2400" dirty="0"/>
              <a:t>(0);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effectLst/>
              </a:rPr>
              <a:t>Pengantar</a:t>
            </a:r>
            <a:r>
              <a:rPr lang="en-US" sz="2400" dirty="0">
                <a:effectLst/>
              </a:rPr>
              <a:t> Visual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Langkah</a:t>
            </a:r>
            <a:r>
              <a:rPr lang="en-US" dirty="0"/>
              <a:t> 4 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Layout yang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method </a:t>
            </a:r>
            <a:r>
              <a:rPr lang="en-US" dirty="0" err="1"/>
              <a:t>setLayout</a:t>
            </a:r>
            <a:r>
              <a:rPr lang="en-US" dirty="0"/>
              <a:t>() </a:t>
            </a:r>
            <a:r>
              <a:rPr lang="en-US" dirty="0" err="1"/>
              <a:t>milik</a:t>
            </a:r>
            <a:r>
              <a:rPr lang="en-US" dirty="0"/>
              <a:t> class Container</a:t>
            </a:r>
          </a:p>
          <a:p>
            <a:endParaRPr lang="en-US" sz="1300" dirty="0"/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Cara1: </a:t>
            </a:r>
          </a:p>
          <a:p>
            <a:r>
              <a:rPr lang="en-US" b="1" i="1" dirty="0" err="1"/>
              <a:t>kontainer.setLayout</a:t>
            </a:r>
            <a:r>
              <a:rPr lang="en-US" b="1" i="1" dirty="0"/>
              <a:t>(new </a:t>
            </a:r>
            <a:r>
              <a:rPr lang="en-US" b="1" i="1" dirty="0" err="1"/>
              <a:t>NamaLayout</a:t>
            </a:r>
            <a:r>
              <a:rPr lang="en-US" b="1" i="1" dirty="0"/>
              <a:t>(</a:t>
            </a:r>
            <a:r>
              <a:rPr lang="en-US" b="1" i="1" dirty="0" err="1"/>
              <a:t>daftarArgumentLayout</a:t>
            </a:r>
            <a:r>
              <a:rPr lang="en-US" b="1" i="1" dirty="0"/>
              <a:t>));</a:t>
            </a:r>
            <a:r>
              <a:rPr lang="en-US" sz="1300" dirty="0"/>
              <a:t>	</a:t>
            </a:r>
          </a:p>
          <a:p>
            <a:r>
              <a:rPr lang="en-US" dirty="0"/>
              <a:t>Cara2:</a:t>
            </a:r>
          </a:p>
          <a:p>
            <a:r>
              <a:rPr lang="en-US" b="1" i="1" dirty="0" err="1"/>
              <a:t>FlowLayout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flow </a:t>
            </a:r>
            <a:r>
              <a:rPr lang="en-US" b="1" i="1" dirty="0"/>
              <a:t>= new </a:t>
            </a:r>
            <a:r>
              <a:rPr lang="en-US" b="1" i="1" dirty="0" err="1"/>
              <a:t>FlowLayout</a:t>
            </a:r>
            <a:r>
              <a:rPr lang="en-US" b="1" i="1" dirty="0"/>
              <a:t>();  </a:t>
            </a:r>
            <a:endParaRPr lang="en-US" b="1" dirty="0"/>
          </a:p>
          <a:p>
            <a:r>
              <a:rPr lang="en-US" b="1" i="1" dirty="0" err="1"/>
              <a:t>kontainer.setLayout</a:t>
            </a:r>
            <a:r>
              <a:rPr lang="en-US" b="1" i="1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flow</a:t>
            </a:r>
            <a:r>
              <a:rPr lang="en-US" b="1" i="1" dirty="0"/>
              <a:t>); </a:t>
            </a:r>
            <a:r>
              <a:rPr lang="en-US" i="1" dirty="0"/>
              <a:t>                        	  </a:t>
            </a:r>
          </a:p>
          <a:p>
            <a:endParaRPr lang="en-US" sz="1300" dirty="0"/>
          </a:p>
          <a:p>
            <a:r>
              <a:rPr lang="en-US" dirty="0"/>
              <a:t>Cara3: </a:t>
            </a:r>
          </a:p>
          <a:p>
            <a:r>
              <a:rPr lang="en-US" b="1" i="1" dirty="0" err="1"/>
              <a:t>kontainer.setLayout</a:t>
            </a:r>
            <a:r>
              <a:rPr lang="en-US" b="1" i="1" dirty="0"/>
              <a:t>(new </a:t>
            </a:r>
            <a:r>
              <a:rPr lang="en-US" b="1" i="1" dirty="0" err="1"/>
              <a:t>FlowLayout</a:t>
            </a:r>
            <a:r>
              <a:rPr lang="en-US" b="1" i="1" dirty="0"/>
              <a:t>());</a:t>
            </a:r>
            <a:r>
              <a:rPr lang="en-US" i="1" dirty="0"/>
              <a:t>   	</a:t>
            </a:r>
            <a:endParaRPr lang="en-US" dirty="0"/>
          </a:p>
          <a:p>
            <a:r>
              <a:rPr lang="en-US" sz="1300" dirty="0"/>
              <a:t> </a:t>
            </a:r>
          </a:p>
          <a:p>
            <a:r>
              <a:rPr lang="en-US" dirty="0"/>
              <a:t>Cara4: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layout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4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ditiadakan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Langkah-langkah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pembuatan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1054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Langkah</a:t>
            </a:r>
            <a:r>
              <a:rPr lang="en-US" dirty="0"/>
              <a:t> 5 </a:t>
            </a:r>
          </a:p>
          <a:p>
            <a:r>
              <a:rPr lang="en-US" sz="2200" dirty="0" err="1"/>
              <a:t>Meletakkan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Container yg </a:t>
            </a:r>
            <a:r>
              <a:rPr lang="en-US" sz="2200" dirty="0" err="1"/>
              <a:t>sudah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frame. </a:t>
            </a:r>
          </a:p>
          <a:p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Cara1 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4 </a:t>
            </a:r>
            <a:r>
              <a:rPr lang="en-US" dirty="0" err="1"/>
              <a:t>seperti</a:t>
            </a:r>
            <a:r>
              <a:rPr lang="en-US" dirty="0"/>
              <a:t> cara2 </a:t>
            </a:r>
            <a:r>
              <a:rPr lang="en-US" dirty="0" err="1"/>
              <a:t>atau</a:t>
            </a:r>
            <a:r>
              <a:rPr lang="en-US" dirty="0"/>
              <a:t> cara3</a:t>
            </a:r>
          </a:p>
          <a:p>
            <a:r>
              <a:rPr lang="en-US" b="1" i="1" dirty="0" err="1"/>
              <a:t>kontainer.add</a:t>
            </a:r>
            <a:r>
              <a:rPr lang="en-US" b="1" i="1" dirty="0"/>
              <a:t>(</a:t>
            </a:r>
            <a:r>
              <a:rPr lang="en-US" b="1" i="1" dirty="0" err="1"/>
              <a:t>namaKomponen</a:t>
            </a:r>
            <a:r>
              <a:rPr lang="en-US" b="1" i="1" dirty="0"/>
              <a:t>);</a:t>
            </a:r>
            <a:endParaRPr lang="en-US" b="1" dirty="0"/>
          </a:p>
          <a:p>
            <a:endParaRPr lang="en-US" sz="1000" dirty="0"/>
          </a:p>
          <a:p>
            <a:r>
              <a:rPr lang="en-US" dirty="0"/>
              <a:t>Cara2 :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4 </a:t>
            </a:r>
            <a:r>
              <a:rPr lang="en-US" dirty="0" err="1"/>
              <a:t>seperti</a:t>
            </a:r>
            <a:r>
              <a:rPr lang="en-US" dirty="0"/>
              <a:t> cara4</a:t>
            </a:r>
          </a:p>
          <a:p>
            <a:r>
              <a:rPr lang="en-US" dirty="0"/>
              <a:t>           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</a:p>
          <a:p>
            <a:r>
              <a:rPr lang="en-US" dirty="0"/>
              <a:t>            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frame: </a:t>
            </a:r>
          </a:p>
          <a:p>
            <a:r>
              <a:rPr lang="en-US" b="1" i="1" dirty="0" err="1"/>
              <a:t>frame.add</a:t>
            </a:r>
            <a:r>
              <a:rPr lang="en-US" b="1" i="1" dirty="0"/>
              <a:t>(</a:t>
            </a:r>
            <a:r>
              <a:rPr lang="en-US" b="1" i="1" dirty="0" err="1"/>
              <a:t>namaKomponen</a:t>
            </a:r>
            <a:r>
              <a:rPr lang="en-US" b="1" i="1" dirty="0"/>
              <a:t>); </a:t>
            </a:r>
            <a:r>
              <a:rPr lang="en-US" i="1" dirty="0"/>
              <a:t> </a:t>
            </a:r>
          </a:p>
          <a:p>
            <a:r>
              <a:rPr lang="en-US" dirty="0" err="1"/>
              <a:t>atau</a:t>
            </a:r>
            <a:r>
              <a:rPr lang="en-US" dirty="0"/>
              <a:t> </a:t>
            </a:r>
          </a:p>
          <a:p>
            <a:r>
              <a:rPr lang="en-US" b="1" i="1" dirty="0" err="1"/>
              <a:t>this.add</a:t>
            </a:r>
            <a:r>
              <a:rPr lang="en-US" b="1" i="1" dirty="0"/>
              <a:t>(</a:t>
            </a:r>
            <a:r>
              <a:rPr lang="en-US" b="1" i="1" dirty="0" err="1"/>
              <a:t>namaKomponen</a:t>
            </a:r>
            <a:r>
              <a:rPr lang="en-US" b="1" i="1" dirty="0"/>
              <a:t>);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Langkah-langkah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pembuatan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3000" dirty="0"/>
              <a:t>Langkah 6 </a:t>
            </a:r>
            <a:r>
              <a:rPr lang="en-US" sz="3000" dirty="0" err="1"/>
              <a:t>Menambah</a:t>
            </a:r>
            <a:r>
              <a:rPr lang="en-US" sz="3000" dirty="0"/>
              <a:t> </a:t>
            </a:r>
            <a:r>
              <a:rPr lang="en-US" sz="3000" i="1" dirty="0"/>
              <a:t>event listener</a:t>
            </a:r>
            <a:r>
              <a:rPr lang="en-US" sz="3000" dirty="0"/>
              <a:t> (</a:t>
            </a:r>
            <a:r>
              <a:rPr lang="en-US" sz="3000" dirty="0" err="1"/>
              <a:t>mengenal</a:t>
            </a:r>
            <a:r>
              <a:rPr lang="en-US" sz="3000" dirty="0"/>
              <a:t> </a:t>
            </a:r>
            <a:r>
              <a:rPr lang="en-US" sz="3000" dirty="0" err="1"/>
              <a:t>aksi</a:t>
            </a:r>
            <a:r>
              <a:rPr lang="en-US" sz="3000" dirty="0"/>
              <a:t> user) </a:t>
            </a:r>
          </a:p>
          <a:p>
            <a:r>
              <a:rPr lang="en-US" sz="3000" dirty="0"/>
              <a:t>                 dan </a:t>
            </a:r>
            <a:r>
              <a:rPr lang="en-US" sz="3000" i="1" dirty="0"/>
              <a:t>event handler</a:t>
            </a:r>
            <a:r>
              <a:rPr lang="en-US" sz="3000" dirty="0"/>
              <a:t>  (</a:t>
            </a:r>
            <a:r>
              <a:rPr lang="en-US" sz="3000" dirty="0" err="1"/>
              <a:t>reaksi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).</a:t>
            </a:r>
          </a:p>
          <a:p>
            <a:r>
              <a:rPr lang="en-US" sz="1300" dirty="0"/>
              <a:t> </a:t>
            </a:r>
          </a:p>
          <a:p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menangani</a:t>
            </a:r>
            <a:r>
              <a:rPr lang="en-US" sz="2800" dirty="0"/>
              <a:t> event: </a:t>
            </a:r>
          </a:p>
          <a:p>
            <a:pPr marL="109728" lvl="0" indent="0">
              <a:buNone/>
            </a:pPr>
            <a:r>
              <a:rPr lang="en-US" sz="2800" dirty="0"/>
              <a:t>1. Event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dihandle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langsung</a:t>
            </a:r>
            <a:r>
              <a:rPr lang="en-US" sz="2800" dirty="0">
                <a:solidFill>
                  <a:srgbClr val="FF0000"/>
                </a:solidFill>
              </a:rPr>
              <a:t> oleh class pada langkah1</a:t>
            </a:r>
            <a:r>
              <a:rPr lang="en-US" sz="2800" dirty="0"/>
              <a:t> </a:t>
            </a:r>
          </a:p>
          <a:p>
            <a:r>
              <a:rPr lang="en-US" sz="2800" dirty="0"/>
              <a:t> Implements listener </a:t>
            </a:r>
            <a:r>
              <a:rPr lang="en-US" sz="2800" dirty="0" err="1"/>
              <a:t>dari</a:t>
            </a:r>
            <a:r>
              <a:rPr lang="en-US" sz="2800" dirty="0"/>
              <a:t> constructor :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Buat</a:t>
            </a:r>
            <a:r>
              <a:rPr lang="en-US" sz="2800" dirty="0"/>
              <a:t> method event handler dan </a:t>
            </a:r>
            <a:r>
              <a:rPr lang="en-US" sz="2800" dirty="0" err="1"/>
              <a:t>panggil</a:t>
            </a:r>
            <a:r>
              <a:rPr lang="en-US" sz="2800" dirty="0"/>
              <a:t> listener di </a:t>
            </a:r>
            <a:r>
              <a:rPr lang="en-US" sz="2800" dirty="0" err="1"/>
              <a:t>dalam</a:t>
            </a:r>
            <a:r>
              <a:rPr lang="en-US" sz="2800" dirty="0"/>
              <a:t> Class </a:t>
            </a:r>
            <a:r>
              <a:rPr lang="en-US" sz="2800" dirty="0" err="1"/>
              <a:t>tsb</a:t>
            </a:r>
            <a:r>
              <a:rPr lang="en-US" sz="2800" dirty="0"/>
              <a:t>     </a:t>
            </a:r>
          </a:p>
          <a:p>
            <a:endParaRPr lang="en-US" sz="1300" dirty="0"/>
          </a:p>
          <a:p>
            <a:pPr lvl="0">
              <a:buNone/>
            </a:pPr>
            <a:r>
              <a:rPr lang="en-US" sz="2800" dirty="0"/>
              <a:t>2. Event </a:t>
            </a:r>
            <a:r>
              <a:rPr lang="en-US" sz="2800" dirty="0" err="1">
                <a:solidFill>
                  <a:srgbClr val="FF0000"/>
                </a:solidFill>
              </a:rPr>
              <a:t>dihandle</a:t>
            </a:r>
            <a:r>
              <a:rPr lang="en-US" sz="2800" dirty="0">
                <a:solidFill>
                  <a:srgbClr val="FF0000"/>
                </a:solidFill>
              </a:rPr>
              <a:t> class lain</a:t>
            </a:r>
            <a:r>
              <a:rPr lang="en-US" sz="2800" dirty="0"/>
              <a:t> (</a:t>
            </a:r>
            <a:r>
              <a:rPr lang="en-US" sz="2800" dirty="0" err="1"/>
              <a:t>langkah</a:t>
            </a:r>
            <a:r>
              <a:rPr lang="en-US" sz="2800" dirty="0"/>
              <a:t> 6a, 6b, 6c)</a:t>
            </a:r>
          </a:p>
          <a:p>
            <a:pPr lvl="0">
              <a:buNone/>
            </a:pPr>
            <a:r>
              <a:rPr lang="en-US" sz="2800" dirty="0"/>
              <a:t>   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dihandle</a:t>
            </a:r>
            <a:r>
              <a:rPr lang="en-US" sz="2800" dirty="0"/>
              <a:t> </a:t>
            </a:r>
            <a:r>
              <a:rPr lang="en-US" sz="2800" b="1" dirty="0" err="1"/>
              <a:t>InnerClass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Caption</a:t>
            </a:r>
            <a:r>
              <a:rPr lang="en-US" sz="2800" dirty="0" err="1"/>
              <a:t>Listener</a:t>
            </a:r>
            <a:r>
              <a:rPr lang="en-US" sz="2800" dirty="0"/>
              <a:t>.</a:t>
            </a:r>
          </a:p>
          <a:p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600" i="1" dirty="0">
                <a:solidFill>
                  <a:srgbClr val="0070C0"/>
                </a:solidFill>
              </a:rPr>
              <a:t>Caption</a:t>
            </a:r>
            <a:r>
              <a:rPr lang="en-US" sz="2600" dirty="0"/>
              <a:t> </a:t>
            </a:r>
            <a:r>
              <a:rPr lang="en-US" sz="2600" dirty="0" err="1"/>
              <a:t>bersifat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yang </a:t>
            </a:r>
            <a:r>
              <a:rPr lang="en-US" sz="2600" dirty="0" err="1"/>
              <a:t>berisi</a:t>
            </a:r>
            <a:r>
              <a:rPr lang="en-US" sz="2600" dirty="0"/>
              <a:t> </a:t>
            </a:r>
            <a:r>
              <a:rPr lang="en-US" sz="2600" dirty="0" err="1"/>
              <a:t>captionnya</a:t>
            </a:r>
            <a:r>
              <a:rPr lang="en-US" sz="2600" dirty="0"/>
              <a:t> </a:t>
            </a:r>
            <a:r>
              <a:rPr lang="en-US" sz="2600" dirty="0" err="1"/>
              <a:t>komponen</a:t>
            </a:r>
            <a:r>
              <a:rPr lang="en-US" sz="2600" dirty="0"/>
              <a:t>),</a:t>
            </a:r>
          </a:p>
          <a:p>
            <a:pPr>
              <a:buNone/>
            </a:pPr>
            <a:r>
              <a:rPr lang="en-US" sz="2600" dirty="0"/>
              <a:t>   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cara</a:t>
            </a:r>
            <a:r>
              <a:rPr lang="en-US" sz="2600" dirty="0"/>
              <a:t>: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listener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memanggil</a:t>
            </a:r>
            <a:r>
              <a:rPr lang="en-US" sz="2800" dirty="0"/>
              <a:t> listener </a:t>
            </a:r>
            <a:r>
              <a:rPr lang="en-US" sz="2800" dirty="0" err="1"/>
              <a:t>menggunakan</a:t>
            </a:r>
            <a:r>
              <a:rPr lang="en-US" sz="2800" dirty="0"/>
              <a:t> constructor.</a:t>
            </a:r>
          </a:p>
          <a:p>
            <a:pPr lvl="0"/>
            <a:endParaRPr lang="en-US" sz="1300" dirty="0"/>
          </a:p>
          <a:p>
            <a:pPr lvl="0">
              <a:buNone/>
            </a:pPr>
            <a:r>
              <a:rPr lang="en-US" dirty="0"/>
              <a:t>3. </a:t>
            </a:r>
            <a:r>
              <a:rPr lang="en-US" sz="2800" dirty="0"/>
              <a:t>Dari </a:t>
            </a:r>
            <a:r>
              <a:rPr lang="en-US" sz="2800" dirty="0" err="1"/>
              <a:t>dalam</a:t>
            </a:r>
            <a:r>
              <a:rPr lang="en-US" sz="2800" dirty="0"/>
              <a:t> constructor, Event </a:t>
            </a:r>
            <a:r>
              <a:rPr lang="en-US" sz="2800" dirty="0" err="1">
                <a:solidFill>
                  <a:srgbClr val="FF0000"/>
                </a:solidFill>
              </a:rPr>
              <a:t>dihandle</a:t>
            </a:r>
            <a:r>
              <a:rPr lang="en-US" sz="2800" dirty="0">
                <a:solidFill>
                  <a:srgbClr val="FF0000"/>
                </a:solidFill>
              </a:rPr>
              <a:t> Anonymous Class</a:t>
            </a:r>
            <a:r>
              <a:rPr lang="en-US" sz="2800" dirty="0"/>
              <a:t>. </a:t>
            </a:r>
          </a:p>
          <a:p>
            <a:r>
              <a:rPr lang="en-US" sz="2800" dirty="0"/>
              <a:t> </a:t>
            </a:r>
            <a:r>
              <a:rPr lang="en-US" dirty="0"/>
              <a:t>Method event handler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method </a:t>
            </a:r>
            <a:r>
              <a:rPr lang="en-US" b="1" i="1" dirty="0" err="1"/>
              <a:t>addListener</a:t>
            </a:r>
            <a:r>
              <a:rPr lang="en-US" b="1" i="1" dirty="0"/>
              <a:t>()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Langkah-langkah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pembuatan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Class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implements </a:t>
            </a:r>
            <a:r>
              <a:rPr lang="en-US" dirty="0" err="1"/>
              <a:t>dari</a:t>
            </a:r>
            <a:r>
              <a:rPr lang="en-US" dirty="0"/>
              <a:t> interface listener yang standard,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sehingga</a:t>
            </a:r>
            <a:r>
              <a:rPr lang="en-US" dirty="0"/>
              <a:t> event </a:t>
            </a:r>
            <a:r>
              <a:rPr lang="en-US" dirty="0" err="1"/>
              <a:t>dihandle</a:t>
            </a:r>
            <a:r>
              <a:rPr lang="en-US" dirty="0"/>
              <a:t> class lain (</a:t>
            </a:r>
            <a:r>
              <a:rPr lang="en-US" dirty="0" err="1"/>
              <a:t>boleh</a:t>
            </a:r>
            <a:r>
              <a:rPr lang="en-US" dirty="0"/>
              <a:t> Inner class) yang </a:t>
            </a:r>
            <a:r>
              <a:rPr lang="en-US" dirty="0" err="1"/>
              <a:t>juga</a:t>
            </a:r>
            <a:r>
              <a:rPr lang="en-US" dirty="0"/>
              <a:t> implements </a:t>
            </a:r>
            <a:r>
              <a:rPr lang="en-US" dirty="0" err="1"/>
              <a:t>dari</a:t>
            </a:r>
            <a:r>
              <a:rPr lang="en-US" dirty="0"/>
              <a:t> interface listener standard. </a:t>
            </a:r>
          </a:p>
          <a:p>
            <a:endParaRPr lang="en-US" dirty="0"/>
          </a:p>
          <a:p>
            <a:pPr lvl="0">
              <a:buNone/>
            </a:pPr>
            <a:r>
              <a:rPr lang="en-US" dirty="0"/>
              <a:t>6a. </a:t>
            </a:r>
            <a:r>
              <a:rPr lang="en-US" dirty="0" err="1"/>
              <a:t>Buat</a:t>
            </a:r>
            <a:r>
              <a:rPr lang="en-US" dirty="0"/>
              <a:t> Inner Class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i="1" dirty="0" err="1"/>
              <a:t>Caption</a:t>
            </a:r>
            <a:r>
              <a:rPr lang="en-US" dirty="0" err="1"/>
              <a:t>Listener</a:t>
            </a:r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dengan</a:t>
            </a:r>
            <a:r>
              <a:rPr lang="en-US" dirty="0"/>
              <a:t> event listener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u="sng" dirty="0" err="1"/>
              <a:t>jenis</a:t>
            </a:r>
            <a:r>
              <a:rPr lang="en-US" u="sng" dirty="0"/>
              <a:t>  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u="sng" dirty="0"/>
              <a:t>event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.</a:t>
            </a:r>
          </a:p>
          <a:p>
            <a:endParaRPr lang="en-US" sz="1300" dirty="0"/>
          </a:p>
          <a:p>
            <a:r>
              <a:rPr lang="en-US" dirty="0"/>
              <a:t>Class Inner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extends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implements </a:t>
            </a:r>
            <a:r>
              <a:rPr lang="en-US" dirty="0" err="1"/>
              <a:t>dari</a:t>
            </a:r>
            <a:r>
              <a:rPr lang="en-US" dirty="0"/>
              <a:t> class standard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0070C0"/>
                </a:solidFill>
              </a:rPr>
              <a:t>JenisEvent</a:t>
            </a:r>
            <a:r>
              <a:rPr lang="en-US" dirty="0" err="1"/>
              <a:t>Listener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/>
              </a:rPr>
              <a:t>Langkah6 cara2, </a:t>
            </a:r>
            <a:r>
              <a:rPr lang="en-US" sz="3000" dirty="0" err="1">
                <a:effectLst/>
              </a:rPr>
              <a:t>pembuatan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6a :</a:t>
            </a:r>
          </a:p>
          <a:p>
            <a:r>
              <a:rPr lang="en-US" dirty="0"/>
              <a:t>// class event listener</a:t>
            </a:r>
          </a:p>
          <a:p>
            <a:r>
              <a:rPr lang="en-US" b="1" i="1" dirty="0"/>
              <a:t>class </a:t>
            </a:r>
            <a:r>
              <a:rPr lang="en-US" b="1" i="1" dirty="0" err="1"/>
              <a:t>CancelListener</a:t>
            </a:r>
            <a:r>
              <a:rPr lang="en-US" b="1" i="1" dirty="0"/>
              <a:t> implements </a:t>
            </a:r>
            <a:r>
              <a:rPr lang="en-US" b="1" i="1" dirty="0" err="1"/>
              <a:t>ActionListener</a:t>
            </a:r>
            <a:r>
              <a:rPr lang="en-US" b="1" i="1" dirty="0"/>
              <a:t> {</a:t>
            </a:r>
            <a:endParaRPr lang="en-US" b="1" dirty="0"/>
          </a:p>
          <a:p>
            <a:r>
              <a:rPr lang="en-US" b="1" i="1" dirty="0"/>
              <a:t>    </a:t>
            </a:r>
            <a:r>
              <a:rPr lang="en-US" dirty="0"/>
              <a:t>// method() event handling</a:t>
            </a:r>
          </a:p>
          <a:p>
            <a:r>
              <a:rPr lang="en-US" b="1" i="1" dirty="0"/>
              <a:t>    public void </a:t>
            </a:r>
            <a:r>
              <a:rPr lang="en-US" b="1" i="1" dirty="0" err="1"/>
              <a:t>actionPerformed</a:t>
            </a:r>
            <a:r>
              <a:rPr lang="en-US" b="1" i="1" dirty="0"/>
              <a:t>(</a:t>
            </a:r>
            <a:r>
              <a:rPr lang="en-US" b="1" i="1" dirty="0" err="1"/>
              <a:t>ActionEvent</a:t>
            </a:r>
            <a:r>
              <a:rPr lang="en-US" b="1" i="1" dirty="0"/>
              <a:t> e) { </a:t>
            </a:r>
            <a:endParaRPr lang="en-US" b="1" dirty="0"/>
          </a:p>
          <a:p>
            <a:r>
              <a:rPr lang="en-US" b="1" i="1" dirty="0"/>
              <a:t>        </a:t>
            </a:r>
            <a:r>
              <a:rPr lang="en-US" b="1" i="1" dirty="0" err="1"/>
              <a:t>fieldNama.setText</a:t>
            </a:r>
            <a:r>
              <a:rPr lang="en-US" b="1" i="1" dirty="0"/>
              <a:t>(null);</a:t>
            </a:r>
            <a:endParaRPr lang="en-US" b="1" dirty="0"/>
          </a:p>
          <a:p>
            <a:r>
              <a:rPr lang="en-US" b="1" i="1" dirty="0"/>
              <a:t>        </a:t>
            </a:r>
            <a:r>
              <a:rPr lang="en-US" b="1" i="1" dirty="0" err="1"/>
              <a:t>fieldPassword.setText</a:t>
            </a:r>
            <a:r>
              <a:rPr lang="en-US" b="1" i="1" dirty="0"/>
              <a:t>(null);</a:t>
            </a:r>
            <a:endParaRPr lang="en-US" b="1" dirty="0"/>
          </a:p>
          <a:p>
            <a:r>
              <a:rPr lang="en-US" b="1" i="1" dirty="0"/>
              <a:t>    }</a:t>
            </a:r>
            <a:endParaRPr lang="en-US" b="1" dirty="0"/>
          </a:p>
          <a:p>
            <a:r>
              <a:rPr lang="en-US" b="1" i="1" dirty="0"/>
              <a:t>}</a:t>
            </a:r>
            <a:endParaRPr lang="en-US" b="1" dirty="0"/>
          </a:p>
          <a:p>
            <a:r>
              <a:rPr lang="en-US" dirty="0"/>
              <a:t>// class event listener yang lain</a:t>
            </a:r>
          </a:p>
          <a:p>
            <a:r>
              <a:rPr lang="en-US" b="1" i="1" dirty="0"/>
              <a:t>class </a:t>
            </a:r>
            <a:r>
              <a:rPr lang="en-US" b="1" i="1" dirty="0" err="1"/>
              <a:t>MyMouseListener</a:t>
            </a:r>
            <a:r>
              <a:rPr lang="en-US" b="1" i="1" dirty="0"/>
              <a:t> extends </a:t>
            </a:r>
            <a:r>
              <a:rPr lang="en-US" b="1" i="1" dirty="0" err="1"/>
              <a:t>MouseAdapter</a:t>
            </a:r>
            <a:r>
              <a:rPr lang="en-US" b="1" i="1" dirty="0"/>
              <a:t> { 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dirty="0"/>
              <a:t>// method() event handling</a:t>
            </a:r>
          </a:p>
          <a:p>
            <a:r>
              <a:rPr lang="en-US" b="1" i="1" dirty="0"/>
              <a:t>    public void </a:t>
            </a:r>
            <a:r>
              <a:rPr lang="en-US" b="1" i="1" dirty="0" err="1"/>
              <a:t>mouseEntered</a:t>
            </a:r>
            <a:r>
              <a:rPr lang="en-US" b="1" i="1" dirty="0"/>
              <a:t>(</a:t>
            </a:r>
            <a:r>
              <a:rPr lang="en-US" b="1" i="1" dirty="0" err="1"/>
              <a:t>MouseEvent</a:t>
            </a:r>
            <a:r>
              <a:rPr lang="en-US" b="1" i="1" dirty="0"/>
              <a:t> e) { </a:t>
            </a:r>
            <a:endParaRPr lang="en-US" b="1" dirty="0"/>
          </a:p>
          <a:p>
            <a:r>
              <a:rPr lang="en-US" b="1" i="1" dirty="0"/>
              <a:t>        </a:t>
            </a:r>
            <a:r>
              <a:rPr lang="en-US" dirty="0"/>
              <a:t>// code program</a:t>
            </a:r>
          </a:p>
          <a:p>
            <a:r>
              <a:rPr lang="en-US" b="1" i="1" dirty="0"/>
              <a:t>    }</a:t>
            </a:r>
            <a:endParaRPr lang="en-US" b="1" dirty="0"/>
          </a:p>
          <a:p>
            <a:r>
              <a:rPr lang="en-US" b="1" i="1" dirty="0"/>
              <a:t>}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/>
              </a:rPr>
              <a:t>Langkah6 cara2, </a:t>
            </a:r>
            <a:r>
              <a:rPr lang="en-US" sz="3000" dirty="0" err="1">
                <a:effectLst/>
              </a:rPr>
              <a:t>pembuatan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aplikasi</a:t>
            </a:r>
            <a:r>
              <a:rPr lang="en-US" sz="3000" dirty="0">
                <a:effectLst/>
              </a:rPr>
              <a:t> GUI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19989</TotalTime>
  <Words>2293</Words>
  <Application>Microsoft Office PowerPoint</Application>
  <PresentationFormat>On-screen Show (4:3)</PresentationFormat>
  <Paragraphs>405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Komponen Swing dan Manajemen Layout</vt:lpstr>
      <vt:lpstr>Langkah-langkah pembuatan Aplikasi GUI</vt:lpstr>
      <vt:lpstr>Langkah-langkah pembuatan Aplikasi GUI</vt:lpstr>
      <vt:lpstr>Langkah-langkah pembuatan Aplikasi GUI</vt:lpstr>
      <vt:lpstr>Langkah-langkah pembuatan Aplikasi GUI</vt:lpstr>
      <vt:lpstr>Langkah-langkah pembuatan Aplikasi GUI</vt:lpstr>
      <vt:lpstr>Langkah-langkah pembuatan Aplikasi GUI</vt:lpstr>
      <vt:lpstr>Langkah6 cara2, pembuatan aplikasi GUI</vt:lpstr>
      <vt:lpstr>Langkah6 cara2, pembuatan aplikasi GUI</vt:lpstr>
      <vt:lpstr>Langkah6 cara2, pembuatan aplikasi GUI</vt:lpstr>
      <vt:lpstr>Langkah6 cara2, pembuatan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Lanjutan penjelasan Class Dialog1.java</vt:lpstr>
      <vt:lpstr>Lanjutan penjelasan Class Dialog1.java</vt:lpstr>
      <vt:lpstr>Lanjutan penjelasan Class Dialog1.java</vt:lpstr>
      <vt:lpstr>Lanjutan penjelasan Class Dialog1.java</vt:lpstr>
      <vt:lpstr>Penjelasan contoh program Aplikasi GUI</vt:lpstr>
      <vt:lpstr>Lanjutan penjelasan contoh program Aplikasi GUI</vt:lpstr>
      <vt:lpstr>Lanjutan penjelasan contoh program Aplikasi GUI</vt:lpstr>
      <vt:lpstr>Penjelasan contoh program Aplikasi GUI</vt:lpstr>
      <vt:lpstr>Penjelasan contoh program Aplikasi GUI</vt:lpstr>
      <vt:lpstr>Manajemen Layout</vt:lpstr>
      <vt:lpstr>Daftar class sebagai Manajer Layout</vt:lpstr>
      <vt:lpstr>Daftar class sebagai Manajer Layout</vt:lpstr>
      <vt:lpstr>Daftar class sebagai Manajer Layout</vt:lpstr>
      <vt:lpstr>Format masing-masing Layout</vt:lpstr>
      <vt:lpstr>Cara lain menata komponen pada Frame (tanpa menggunakan Manajer Layout)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Pengantar Visual Programming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415</cp:revision>
  <dcterms:created xsi:type="dcterms:W3CDTF">2001-04-26T04:38:43Z</dcterms:created>
  <dcterms:modified xsi:type="dcterms:W3CDTF">2023-05-08T08:41:04Z</dcterms:modified>
</cp:coreProperties>
</file>