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438" r:id="rId3"/>
    <p:sldId id="439" r:id="rId4"/>
    <p:sldId id="483" r:id="rId5"/>
    <p:sldId id="440" r:id="rId6"/>
    <p:sldId id="446" r:id="rId7"/>
    <p:sldId id="449" r:id="rId8"/>
    <p:sldId id="450" r:id="rId9"/>
    <p:sldId id="451" r:id="rId10"/>
    <p:sldId id="457" r:id="rId11"/>
    <p:sldId id="458" r:id="rId12"/>
    <p:sldId id="441" r:id="rId13"/>
    <p:sldId id="443" r:id="rId14"/>
    <p:sldId id="445" r:id="rId15"/>
    <p:sldId id="463" r:id="rId16"/>
    <p:sldId id="474" r:id="rId17"/>
    <p:sldId id="473" r:id="rId18"/>
    <p:sldId id="472" r:id="rId19"/>
    <p:sldId id="471" r:id="rId20"/>
    <p:sldId id="470" r:id="rId21"/>
    <p:sldId id="469" r:id="rId22"/>
    <p:sldId id="476" r:id="rId23"/>
    <p:sldId id="477" r:id="rId24"/>
    <p:sldId id="478" r:id="rId25"/>
    <p:sldId id="479" r:id="rId26"/>
    <p:sldId id="480" r:id="rId27"/>
    <p:sldId id="442" r:id="rId28"/>
    <p:sldId id="444" r:id="rId29"/>
    <p:sldId id="4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78B7-519B-496F-9B8C-F055CA07F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CAB3-6C86-45C6-9B56-E78F8ADF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B518-BCAD-4B2B-9164-39668810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AC8E1-C805-42F5-ABBF-0DBD4BF8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AE523-9FC7-4150-B482-22495D81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978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8BE0-E8FF-4C9E-BA84-2657AFE8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F15B9-BA8D-4DC9-BA41-99C238C62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B25EF-BB81-40ED-8568-39E4A9EE5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3010-F908-401C-BE72-F528F0E2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F17F1-A26B-4EA8-8C0C-D7F0E58E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5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03D25C-38F0-4C96-A88F-302578C4C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B6EF6-B8CC-48A9-95F9-D3D537C73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197E-00F7-4A4E-9EB6-FE7CDB3F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D496-A2E3-43DC-8ECB-5C284BFEF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66AE-837D-486F-81C5-6FD1A651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703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6B22-21B4-4850-9889-BA056BA9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498F4-12C3-4880-8F65-DFAF49A0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97724-4DCE-4119-8173-FA5C47114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D942-02D8-4149-8353-8F01DE43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1A7A-A13A-4856-88C3-B927BD4A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267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10B6-659E-4C93-8425-251155264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49DEF-A9F7-4282-A7B8-95ED04A4E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FF7C-794C-4F1C-BB72-3EDD106CE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ECD3A-4502-4DEF-B280-E3A263EE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9DBB1-7904-4FDE-8C02-1C02EB54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6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6398-90C7-4A35-BA2E-B5F730D7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2F10-93F8-41A3-9F88-79C8CBD4A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94787-F044-4832-9D37-199C299B6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B95CA-4A4A-4B0D-B9DB-C4962BA3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04D69-A547-4092-80C4-96C5021C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8A108-5337-42D5-8218-31EBA2D4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171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367F-6F9B-4D9D-9F2B-13D673A6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7CCEC-61B9-4EF2-87F2-CB799C202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19C3E-385C-452A-976C-058952716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C969B-5881-4F66-A21B-958B417E6F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3CFFD-E2EC-4972-8BF5-C47CCCC0C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B07FD-6D82-4B4C-BA22-693403CB7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0B9C1-3E05-482B-B797-6057CCEE1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87496-C910-4FE1-A152-C181A6D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886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D16B-6232-414E-8B02-DB0161F2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19C892-8063-449C-8D3A-95EAD8FC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DA368-7639-4395-9012-B503C2CD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0F9F3-3214-4C45-89D4-3A60C30B2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518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B142F-5130-4C1A-B120-76B52535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051A42-8D29-41DD-8413-7A0DD11B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7D9CA-99CB-4A8B-8E6B-DC382578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780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BA7C-ED69-4BCB-B7DC-2DAA1A05C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F46A9-F3B5-4DBE-8572-3535A596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B7A23-BC83-4CDA-BFEC-67A0D7E6B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C756-0EA6-4016-A96D-E25EB39C7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387DA-B688-4BCB-A389-8DE641C8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7080B-6345-420B-B15D-2EED83B9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035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5C52-23D8-4312-BD23-E8B367882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3DB2DD-1312-4F7C-9C33-6CD2BBD14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19A12-EF8B-44DE-ABAE-975773284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C3906-4A04-4E35-B9C9-42308471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2DA5B-9F62-4DBB-B080-24110502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8A657-CAF2-41A9-AA78-2D23735B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136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9D1A1-6124-4C39-BDEE-389818B4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9AE27-2527-43F2-87CD-C70F29CFA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3F264-7668-4E4D-90FA-00E11519E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D275B-C29E-401F-9D19-7F8B0F0E0430}" type="datetimeFigureOut">
              <a:rPr lang="en-ID" smtClean="0"/>
              <a:t>23/05/2023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8794-F598-4DBA-8A29-187BFB357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3990-B86E-4160-8A06-9880F3C4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AAFAA-5F37-494F-9F40-DB45A9CD84F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7261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40327" y="1226126"/>
            <a:ext cx="11319164" cy="51302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/>
              <a:t>1. Class standard </a:t>
            </a:r>
            <a:r>
              <a:rPr lang="en-US" sz="2600" b="1" dirty="0" err="1"/>
              <a:t>untuk</a:t>
            </a:r>
            <a:r>
              <a:rPr lang="en-US" sz="2600" b="1" dirty="0"/>
              <a:t> Event</a:t>
            </a:r>
            <a:endParaRPr lang="en-US" sz="26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2400" b="1" dirty="0"/>
              <a:t>2. </a:t>
            </a:r>
            <a:r>
              <a:rPr lang="en-US" sz="2400" b="1" dirty="0" err="1"/>
              <a:t>Deskripsi</a:t>
            </a:r>
            <a:r>
              <a:rPr lang="en-US" sz="2400" b="1" dirty="0"/>
              <a:t> Method Handler 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2400" b="1" dirty="0"/>
              <a:t>3. Class Event, Interface Listener, dan Method Handler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2600" b="1" dirty="0"/>
              <a:t>4. </a:t>
            </a:r>
            <a:r>
              <a:rPr lang="en-US" sz="2600" b="1" dirty="0" err="1"/>
              <a:t>Contoh-contoh</a:t>
            </a:r>
            <a:r>
              <a:rPr lang="en-US" sz="2600" b="1" dirty="0"/>
              <a:t> </a:t>
            </a:r>
            <a:r>
              <a:rPr lang="en-US" sz="2600" b="1" dirty="0" err="1"/>
              <a:t>Penggunaan</a:t>
            </a:r>
            <a:r>
              <a:rPr lang="en-US" sz="2600" b="1" dirty="0"/>
              <a:t> Event Listener dan Event Handler </a:t>
            </a:r>
          </a:p>
          <a:p>
            <a:pPr>
              <a:buNone/>
            </a:pPr>
            <a:r>
              <a:rPr lang="en-US" sz="2600" b="1" dirty="0"/>
              <a:t>    (</a:t>
            </a:r>
            <a:r>
              <a:rPr lang="en-US" sz="2600" b="1" dirty="0" err="1"/>
              <a:t>berada</a:t>
            </a:r>
            <a:r>
              <a:rPr lang="en-US" sz="2600" b="1" dirty="0"/>
              <a:t> di project </a:t>
            </a:r>
            <a:r>
              <a:rPr lang="en-US" sz="2600" b="1" dirty="0" err="1">
                <a:solidFill>
                  <a:srgbClr val="FF0000"/>
                </a:solidFill>
              </a:rPr>
              <a:t>pEventHandling</a:t>
            </a:r>
            <a:r>
              <a:rPr lang="en-US" sz="2600" b="1" dirty="0"/>
              <a:t>).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2600" b="1" dirty="0"/>
              <a:t>5. Level Menu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2600" b="1" dirty="0"/>
              <a:t>6. Event Handling pada Menu</a:t>
            </a:r>
          </a:p>
          <a:p>
            <a:pPr>
              <a:buNone/>
            </a:pPr>
            <a:endParaRPr lang="en-US" sz="2600" b="1" dirty="0"/>
          </a:p>
          <a:p>
            <a:pPr>
              <a:buNone/>
            </a:pPr>
            <a:endParaRPr lang="en-US" sz="2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/>
              <a:t>Event Handling dan </a:t>
            </a:r>
            <a:r>
              <a:rPr lang="en-US" sz="3400" dirty="0" err="1"/>
              <a:t>Sistem</a:t>
            </a:r>
            <a:r>
              <a:rPr lang="en-US" sz="3400" dirty="0"/>
              <a:t> Menu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615042"/>
              </p:ext>
            </p:extLst>
          </p:nvPr>
        </p:nvGraphicFramePr>
        <p:xfrm>
          <a:off x="461639" y="1134123"/>
          <a:ext cx="11461073" cy="531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1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55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9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Method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Standard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1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28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mousePressed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MouseEvent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belum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3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mouseReleased(MouseEvent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0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mouseEntered(MouseEvent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Kursor mendekati dan memasuki komponen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mouseExited(MouseEvent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Kursor keluar dan menjauh dari komponen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mouseClicked(MouseEvent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Mengklik suatu komponen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4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addMouseMotionListener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mouse motion listener pada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Deskripsi</a:t>
            </a:r>
            <a:r>
              <a:rPr lang="en-US" sz="2800" dirty="0"/>
              <a:t> Method Handler</a:t>
            </a:r>
          </a:p>
        </p:txBody>
      </p:sp>
    </p:spTree>
    <p:extLst>
      <p:ext uri="{BB962C8B-B14F-4D97-AF65-F5344CB8AC3E}">
        <p14:creationId xmlns:p14="http://schemas.microsoft.com/office/powerpoint/2010/main" val="394994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76338"/>
              </p:ext>
            </p:extLst>
          </p:nvPr>
        </p:nvGraphicFramePr>
        <p:xfrm>
          <a:off x="488272" y="1142999"/>
          <a:ext cx="11487705" cy="5337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2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8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Method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Standard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0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mouseDragged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MouseEvent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Kursor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didrag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area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7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addAdjusmentListener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adjusment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listener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764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adjustmentValueChanged(AdjustmentEvent ae)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Menggerakkan scroll bar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3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valueChanged(ListSelectionEvent lse)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item pada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List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Deskripsi</a:t>
            </a:r>
            <a:r>
              <a:rPr lang="en-US" sz="2800" dirty="0"/>
              <a:t> Method Handler</a:t>
            </a:r>
          </a:p>
        </p:txBody>
      </p:sp>
    </p:spTree>
    <p:extLst>
      <p:ext uri="{BB962C8B-B14F-4D97-AF65-F5344CB8AC3E}">
        <p14:creationId xmlns:p14="http://schemas.microsoft.com/office/powerpoint/2010/main" val="292514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1633077"/>
              </p:ext>
            </p:extLst>
          </p:nvPr>
        </p:nvGraphicFramePr>
        <p:xfrm>
          <a:off x="204186" y="809251"/>
          <a:ext cx="11833932" cy="5513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9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73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Jenis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Aksi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Standard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Handler (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Jenis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Reaksi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1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ActionEvent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ActionListener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addActionListener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objekListener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actionPerformed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ActionEvent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ae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JButton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JMenuItem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JTextField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JMenuBar</a:t>
                      </a: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, </a:t>
                      </a: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Jmenu</a:t>
                      </a: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dan </a:t>
                      </a: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JMenuItem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61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ItemEvent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ItemListener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addItemListener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objekListener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itemStateChanged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ItemEvent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ie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JCheckBox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JComboBox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JRadioButton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56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ContainerListener</a:t>
                      </a:r>
                      <a:endParaRPr lang="en-US" sz="18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componentAdded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ce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componentRemoved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ContainerEvent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b="1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ce</a:t>
                      </a:r>
                      <a:r>
                        <a:rPr lang="en-US" sz="16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Container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6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WindowListener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addWindowListener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windowClosing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windowOpened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windowIconified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windowDeiconified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windowClosed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windowActivated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latin typeface="Times New Roman"/>
                          <a:ea typeface="Times New Roman"/>
                          <a:cs typeface="Times New Roman"/>
                        </a:rPr>
                        <a:t>windowDeactivated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WindowEvent</a:t>
                      </a: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JWindow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  <a:cs typeface="Times New Roman"/>
                        </a:rPr>
                        <a:t>JFrame</a:t>
                      </a:r>
                      <a:endParaRPr lang="en-US" sz="1800" b="1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Class Event, Interface Listener, </a:t>
            </a:r>
            <a:r>
              <a:rPr lang="en-US" sz="2600" dirty="0" err="1"/>
              <a:t>dan</a:t>
            </a:r>
            <a:r>
              <a:rPr lang="en-US" sz="2600" dirty="0"/>
              <a:t> Method Handler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4880688"/>
              </p:ext>
            </p:extLst>
          </p:nvPr>
        </p:nvGraphicFramePr>
        <p:xfrm>
          <a:off x="115410" y="1143002"/>
          <a:ext cx="11984854" cy="509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0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35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75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2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 (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Jenis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Aksi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Standard Handler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(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Jenis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Reaksi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7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ComponentListener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componentMoved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componentHidden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componentResized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componentShown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ComponentEvent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7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FocusEvent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FocusListener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addFocusListener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focusGained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FocusEvent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fe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focusLost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FocusEvent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fe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Swing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3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TextEvent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TextListener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textValueChanged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TextEvent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te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JText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78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KeyListener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addKeyListener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keyPressed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keyReleased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keyTyped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KeyEvent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Swing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Class Event, Interface Listener, </a:t>
            </a:r>
            <a:r>
              <a:rPr lang="en-US" sz="2600" dirty="0" err="1"/>
              <a:t>dan</a:t>
            </a:r>
            <a:r>
              <a:rPr lang="en-US" sz="2600" dirty="0"/>
              <a:t> Method Handler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728083"/>
              </p:ext>
            </p:extLst>
          </p:nvPr>
        </p:nvGraphicFramePr>
        <p:xfrm>
          <a:off x="248574" y="1143000"/>
          <a:ext cx="11736279" cy="47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8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4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Class Event (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Jenis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Aksi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Interface 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Method Standard Handler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(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Jenis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 err="1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Reaksi</a:t>
                      </a: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Component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6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MouseAdapter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Times New Roman"/>
                          <a:ea typeface="Times New Roman"/>
                          <a:cs typeface="Times New Roman"/>
                        </a:rPr>
                        <a:t>MouseMotionAdapter</a:t>
                      </a:r>
                      <a:endParaRPr lang="en-US" sz="14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MouseListener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MouseMotionListner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addMouseListener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mousePressed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mouseReleaseStandardd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mouseEntered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mouseExited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mouseClicked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addMouseMotionListener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mouseDragged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MouseEvent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me)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Semua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komponen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Swing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95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AdjustmentEvent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AdjustmentListener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addAdjustmentListener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adjustmentValueChanged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AdjusmentEvent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 dirty="0" err="1">
                          <a:latin typeface="Times New Roman"/>
                          <a:ea typeface="Times New Roman"/>
                          <a:cs typeface="Times New Roman"/>
                        </a:rPr>
                        <a:t>ae</a:t>
                      </a:r>
                      <a:r>
                        <a:rPr lang="en-US" sz="15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JScrollBar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58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ListSelectionEvent</a:t>
                      </a:r>
                      <a:endParaRPr lang="en-US" sz="1600" dirty="0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ListSelectionListener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addListSelectionListener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objekListener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valueChanged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ListSelectionEvent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lse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JList</a:t>
                      </a:r>
                      <a:endParaRPr lang="en-US" sz="16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563562"/>
          </a:xfrm>
        </p:spPr>
        <p:txBody>
          <a:bodyPr>
            <a:normAutofit/>
          </a:bodyPr>
          <a:lstStyle/>
          <a:p>
            <a:pPr algn="ctr"/>
            <a:r>
              <a:rPr lang="en-US" sz="2600" dirty="0"/>
              <a:t>Class Event, Interface Listener, </a:t>
            </a:r>
            <a:r>
              <a:rPr lang="en-US" sz="2600" dirty="0" err="1"/>
              <a:t>dan</a:t>
            </a:r>
            <a:r>
              <a:rPr lang="en-US" sz="2600" dirty="0"/>
              <a:t> Method Handler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219200"/>
            <a:ext cx="8686800" cy="5638800"/>
          </a:xfrm>
        </p:spPr>
        <p:txBody>
          <a:bodyPr>
            <a:normAutofit/>
          </a:bodyPr>
          <a:lstStyle/>
          <a:p>
            <a:r>
              <a:rPr lang="en-US" dirty="0"/>
              <a:t>class CListener.java</a:t>
            </a:r>
          </a:p>
          <a:p>
            <a:r>
              <a:rPr lang="en-US" sz="2000" dirty="0"/>
              <a:t>Output </a:t>
            </a:r>
            <a:r>
              <a:rPr lang="en-US" sz="2000" dirty="0" err="1"/>
              <a:t>dari</a:t>
            </a:r>
            <a:r>
              <a:rPr lang="en-US" sz="2000" dirty="0"/>
              <a:t> class </a:t>
            </a:r>
            <a:r>
              <a:rPr lang="en-US" sz="2000" dirty="0" err="1"/>
              <a:t>tersebut</a:t>
            </a:r>
            <a:r>
              <a:rPr lang="en-US" sz="20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 err="1"/>
              <a:t>Bila</a:t>
            </a:r>
            <a:r>
              <a:rPr lang="en-US" sz="2000" dirty="0"/>
              <a:t> frame </a:t>
            </a:r>
            <a:r>
              <a:rPr lang="en-US" sz="2000" dirty="0" err="1"/>
              <a:t>tersebut</a:t>
            </a:r>
            <a:r>
              <a:rPr lang="en-US" sz="2000" dirty="0"/>
              <a:t> </a:t>
            </a:r>
            <a:r>
              <a:rPr lang="en-US" sz="2000" dirty="0" err="1"/>
              <a:t>digerakkan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ukurannya</a:t>
            </a:r>
            <a:r>
              <a:rPr lang="en-US" sz="2000" dirty="0"/>
              <a:t> </a:t>
            </a:r>
            <a:r>
              <a:rPr lang="en-US" sz="2000" dirty="0" err="1"/>
              <a:t>diubah</a:t>
            </a:r>
            <a:r>
              <a:rPr lang="en-US" sz="2000" dirty="0"/>
              <a:t> </a:t>
            </a:r>
            <a:r>
              <a:rPr lang="en-US" sz="2000" dirty="0" err="1"/>
              <a:t>maka</a:t>
            </a:r>
            <a:r>
              <a:rPr lang="en-US" sz="2000" dirty="0"/>
              <a:t> handler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komentar</a:t>
            </a:r>
            <a:r>
              <a:rPr lang="en-US" sz="2000" dirty="0"/>
              <a:t>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914400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Event Listener </a:t>
            </a:r>
            <a:r>
              <a:rPr lang="en-US" sz="2800" dirty="0" err="1"/>
              <a:t>dan</a:t>
            </a:r>
            <a:r>
              <a:rPr lang="en-US" sz="2800" dirty="0"/>
              <a:t> Even Handler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6764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1" y="3886200"/>
            <a:ext cx="3386875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481328"/>
            <a:ext cx="8686800" cy="4690872"/>
          </a:xfrm>
        </p:spPr>
        <p:txBody>
          <a:bodyPr/>
          <a:lstStyle/>
          <a:p>
            <a:r>
              <a:rPr lang="en-US" dirty="0"/>
              <a:t>Class Comp.java</a:t>
            </a:r>
          </a:p>
          <a:p>
            <a:r>
              <a:rPr lang="en-US" dirty="0"/>
              <a:t>Class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menggerakkan</a:t>
            </a:r>
            <a:r>
              <a:rPr lang="en-US" dirty="0"/>
              <a:t> frame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sendirinya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program.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salah-satu</a:t>
            </a:r>
            <a:r>
              <a:rPr lang="en-US" dirty="0"/>
              <a:t> frame output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tsb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Event Listener </a:t>
            </a:r>
            <a:r>
              <a:rPr lang="en-US" sz="2800" dirty="0" err="1"/>
              <a:t>dan</a:t>
            </a:r>
            <a:r>
              <a:rPr lang="en-US" sz="2800" dirty="0"/>
              <a:t> Even Handler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1" y="3429001"/>
            <a:ext cx="4581659" cy="2622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295401"/>
            <a:ext cx="8686800" cy="4711891"/>
          </a:xfrm>
        </p:spPr>
        <p:txBody>
          <a:bodyPr>
            <a:normAutofit/>
          </a:bodyPr>
          <a:lstStyle/>
          <a:p>
            <a:r>
              <a:rPr lang="en-US" sz="2300" dirty="0"/>
              <a:t>class Focus.java</a:t>
            </a:r>
          </a:p>
          <a:p>
            <a:r>
              <a:rPr lang="en-US" sz="2300" dirty="0"/>
              <a:t>Output </a:t>
            </a:r>
            <a:r>
              <a:rPr lang="en-US" sz="2300" dirty="0" err="1"/>
              <a:t>contoh</a:t>
            </a:r>
            <a:r>
              <a:rPr lang="en-US" sz="2300" dirty="0"/>
              <a:t> program </a:t>
            </a:r>
            <a:r>
              <a:rPr lang="en-US" sz="2300" dirty="0" err="1"/>
              <a:t>ini</a:t>
            </a:r>
            <a:r>
              <a:rPr lang="en-US" sz="2300" dirty="0"/>
              <a:t>, focus cursor </a:t>
            </a:r>
            <a:r>
              <a:rPr lang="en-US" sz="2300" dirty="0" err="1"/>
              <a:t>diarahkan</a:t>
            </a:r>
            <a:r>
              <a:rPr lang="en-US" sz="2300" dirty="0"/>
              <a:t> </a:t>
            </a:r>
            <a:r>
              <a:rPr lang="en-US" sz="2300" dirty="0" err="1"/>
              <a:t>pada</a:t>
            </a:r>
            <a:r>
              <a:rPr lang="en-US" sz="2300" dirty="0"/>
              <a:t> </a:t>
            </a:r>
            <a:r>
              <a:rPr lang="en-US" sz="2300" dirty="0" err="1"/>
              <a:t>salah</a:t>
            </a:r>
            <a:r>
              <a:rPr lang="en-US" sz="2300" dirty="0"/>
              <a:t> </a:t>
            </a:r>
            <a:r>
              <a:rPr lang="en-US" sz="2300" dirty="0" err="1"/>
              <a:t>satu</a:t>
            </a:r>
            <a:r>
              <a:rPr lang="en-US" sz="2300" dirty="0"/>
              <a:t> </a:t>
            </a:r>
            <a:r>
              <a:rPr lang="en-US" sz="2300" dirty="0" err="1"/>
              <a:t>textfield</a:t>
            </a:r>
            <a:r>
              <a:rPr lang="en-US" sz="2300" dirty="0"/>
              <a:t>, </a:t>
            </a:r>
            <a:r>
              <a:rPr lang="en-US" sz="2300" dirty="0" err="1"/>
              <a:t>bila</a:t>
            </a:r>
            <a:r>
              <a:rPr lang="en-US" sz="2300" dirty="0"/>
              <a:t> cursor </a:t>
            </a:r>
            <a:r>
              <a:rPr lang="en-US" sz="2300" dirty="0" err="1"/>
              <a:t>didekatkan</a:t>
            </a:r>
            <a:r>
              <a:rPr lang="en-US" sz="2300" dirty="0"/>
              <a:t> </a:t>
            </a:r>
            <a:r>
              <a:rPr lang="en-US" sz="2300" dirty="0" err="1"/>
              <a:t>ke</a:t>
            </a:r>
            <a:r>
              <a:rPr lang="en-US" sz="2300" dirty="0"/>
              <a:t> </a:t>
            </a:r>
            <a:r>
              <a:rPr lang="en-US" sz="2300" dirty="0" err="1"/>
              <a:t>salah</a:t>
            </a:r>
            <a:r>
              <a:rPr lang="en-US" sz="2300" dirty="0"/>
              <a:t> </a:t>
            </a:r>
            <a:r>
              <a:rPr lang="en-US" sz="2300" dirty="0" err="1"/>
              <a:t>satu</a:t>
            </a:r>
            <a:r>
              <a:rPr lang="en-US" sz="2300" dirty="0"/>
              <a:t> button </a:t>
            </a:r>
            <a:r>
              <a:rPr lang="en-US" sz="2300" dirty="0" err="1"/>
              <a:t>maka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tampil</a:t>
            </a:r>
            <a:r>
              <a:rPr lang="en-US" sz="2300" dirty="0"/>
              <a:t> </a:t>
            </a:r>
            <a:r>
              <a:rPr lang="en-US" sz="2300" dirty="0" err="1"/>
              <a:t>penjelasan</a:t>
            </a:r>
            <a:r>
              <a:rPr lang="en-US" sz="2300" dirty="0"/>
              <a:t> button </a:t>
            </a:r>
            <a:r>
              <a:rPr lang="en-US" sz="2300" dirty="0" err="1"/>
              <a:t>tersebut</a:t>
            </a:r>
            <a:r>
              <a:rPr lang="en-US" sz="2300" dirty="0"/>
              <a:t>.</a:t>
            </a:r>
          </a:p>
          <a:p>
            <a:r>
              <a:rPr lang="en-US" sz="2300" dirty="0" err="1"/>
              <a:t>Jika</a:t>
            </a:r>
            <a:r>
              <a:rPr lang="en-US" sz="2300" dirty="0"/>
              <a:t> </a:t>
            </a:r>
            <a:r>
              <a:rPr lang="en-US" sz="2300" dirty="0" err="1"/>
              <a:t>textfield</a:t>
            </a:r>
            <a:r>
              <a:rPr lang="en-US" sz="2300" dirty="0"/>
              <a:t> </a:t>
            </a:r>
            <a:r>
              <a:rPr lang="en-US" sz="2300" dirty="0" err="1"/>
              <a:t>diisi</a:t>
            </a:r>
            <a:r>
              <a:rPr lang="en-US" sz="2300" dirty="0"/>
              <a:t> </a:t>
            </a:r>
            <a:r>
              <a:rPr lang="en-US" sz="2300" dirty="0" err="1"/>
              <a:t>maka</a:t>
            </a:r>
            <a:r>
              <a:rPr lang="en-US" sz="2300" dirty="0"/>
              <a:t> caption </a:t>
            </a:r>
            <a:r>
              <a:rPr lang="en-US" sz="2300" dirty="0" err="1"/>
              <a:t>pada</a:t>
            </a:r>
            <a:r>
              <a:rPr lang="en-US" sz="2300" dirty="0"/>
              <a:t> button </a:t>
            </a:r>
            <a:r>
              <a:rPr lang="en-US" sz="2300" dirty="0" err="1"/>
              <a:t>di</a:t>
            </a:r>
            <a:r>
              <a:rPr lang="en-US" sz="2300" dirty="0"/>
              <a:t> </a:t>
            </a:r>
            <a:r>
              <a:rPr lang="en-US" sz="2300" dirty="0" err="1"/>
              <a:t>sampingnya</a:t>
            </a:r>
            <a:r>
              <a:rPr lang="en-US" sz="2300" dirty="0"/>
              <a:t> </a:t>
            </a:r>
            <a:r>
              <a:rPr lang="en-US" sz="2300" dirty="0" err="1"/>
              <a:t>akan</a:t>
            </a:r>
            <a:r>
              <a:rPr lang="en-US" sz="2300" dirty="0"/>
              <a:t> </a:t>
            </a:r>
            <a:r>
              <a:rPr lang="en-US" sz="2300" dirty="0" err="1"/>
              <a:t>diganti</a:t>
            </a:r>
            <a:r>
              <a:rPr lang="en-US" sz="2300" dirty="0"/>
              <a:t> </a:t>
            </a:r>
            <a:r>
              <a:rPr lang="en-US" sz="2300" dirty="0" err="1"/>
              <a:t>sesuai</a:t>
            </a:r>
            <a:r>
              <a:rPr lang="en-US" sz="2300" dirty="0"/>
              <a:t> </a:t>
            </a:r>
            <a:r>
              <a:rPr lang="en-US" sz="2300" dirty="0" err="1"/>
              <a:t>isi</a:t>
            </a:r>
            <a:r>
              <a:rPr lang="en-US" sz="2300" dirty="0"/>
              <a:t> </a:t>
            </a:r>
            <a:r>
              <a:rPr lang="en-US" sz="2300" dirty="0" err="1"/>
              <a:t>textfield</a:t>
            </a:r>
            <a:r>
              <a:rPr lang="en-US" sz="2300" dirty="0"/>
              <a:t> yang </a:t>
            </a:r>
            <a:r>
              <a:rPr lang="en-US" sz="2300" dirty="0" err="1"/>
              <a:t>baru</a:t>
            </a:r>
            <a:r>
              <a:rPr lang="en-US" sz="2300" dirty="0"/>
              <a:t>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Event Listener </a:t>
            </a:r>
            <a:r>
              <a:rPr lang="en-US" sz="2800" dirty="0" err="1"/>
              <a:t>dan</a:t>
            </a:r>
            <a:r>
              <a:rPr lang="en-US" sz="2800" dirty="0"/>
              <a:t> Even Handler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7338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481329"/>
            <a:ext cx="8686800" cy="4525963"/>
          </a:xfrm>
        </p:spPr>
        <p:txBody>
          <a:bodyPr/>
          <a:lstStyle/>
          <a:p>
            <a:r>
              <a:rPr lang="en-US" sz="2400" dirty="0"/>
              <a:t>class MouseUtama.java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class event listener </a:t>
            </a:r>
            <a:r>
              <a:rPr lang="en-US" sz="2400" dirty="0" err="1"/>
              <a:t>yaitu</a:t>
            </a:r>
            <a:r>
              <a:rPr lang="en-US" sz="2400" dirty="0"/>
              <a:t> MListener.java </a:t>
            </a:r>
            <a:r>
              <a:rPr lang="en-US" sz="2400" dirty="0" err="1"/>
              <a:t>dan</a:t>
            </a:r>
            <a:r>
              <a:rPr lang="en-US" sz="2400" dirty="0"/>
              <a:t> MotionListener.java.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Event Listener </a:t>
            </a:r>
            <a:r>
              <a:rPr lang="en-US" sz="2800" dirty="0" err="1"/>
              <a:t>dan</a:t>
            </a:r>
            <a:r>
              <a:rPr lang="en-US" sz="2800" dirty="0"/>
              <a:t> Even Handler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362201"/>
            <a:ext cx="40005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481329"/>
            <a:ext cx="8686800" cy="4525963"/>
          </a:xfrm>
        </p:spPr>
        <p:txBody>
          <a:bodyPr/>
          <a:lstStyle/>
          <a:p>
            <a:r>
              <a:rPr lang="en-US" dirty="0"/>
              <a:t>class WListener1.java</a:t>
            </a:r>
          </a:p>
          <a:p>
            <a:r>
              <a:rPr lang="en-US" dirty="0" err="1"/>
              <a:t>Pada</a:t>
            </a:r>
            <a:r>
              <a:rPr lang="en-US" dirty="0"/>
              <a:t> class </a:t>
            </a:r>
            <a:r>
              <a:rPr lang="en-US" dirty="0" err="1"/>
              <a:t>ini</a:t>
            </a:r>
            <a:r>
              <a:rPr lang="en-US" dirty="0"/>
              <a:t>, window listener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b="1" dirty="0"/>
              <a:t>constructor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class WListener2.java windows listener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method </a:t>
            </a:r>
            <a:r>
              <a:rPr lang="en-US" b="1" dirty="0"/>
              <a:t>main()</a:t>
            </a:r>
            <a:r>
              <a:rPr lang="en-US" dirty="0"/>
              <a:t>, </a:t>
            </a:r>
            <a:r>
              <a:rPr lang="en-US" dirty="0" err="1"/>
              <a:t>penempatan</a:t>
            </a:r>
            <a:r>
              <a:rPr lang="en-US" dirty="0"/>
              <a:t> window listener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opsional</a:t>
            </a:r>
            <a:r>
              <a:rPr lang="en-US" dirty="0"/>
              <a:t>, yang </a:t>
            </a:r>
            <a:r>
              <a:rPr lang="en-US" dirty="0" err="1"/>
              <a:t>kedunya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output yang </a:t>
            </a:r>
            <a:r>
              <a:rPr lang="en-US" dirty="0" err="1"/>
              <a:t>sama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Event Listener </a:t>
            </a:r>
            <a:r>
              <a:rPr lang="en-US" sz="2800" dirty="0" err="1"/>
              <a:t>dan</a:t>
            </a:r>
            <a:r>
              <a:rPr lang="en-US" sz="2800" dirty="0"/>
              <a:t> Even Handler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0617" y="1143000"/>
            <a:ext cx="11301274" cy="5257800"/>
          </a:xfrm>
        </p:spPr>
        <p:txBody>
          <a:bodyPr>
            <a:normAutofit/>
          </a:bodyPr>
          <a:lstStyle/>
          <a:p>
            <a:r>
              <a:rPr lang="en-US" sz="3000" b="1" i="1" dirty="0">
                <a:solidFill>
                  <a:srgbClr val="FF0000"/>
                </a:solidFill>
              </a:rPr>
              <a:t>Event</a:t>
            </a:r>
            <a:r>
              <a:rPr lang="en-US" sz="3000" dirty="0">
                <a:solidFill>
                  <a:srgbClr val="FF0000"/>
                </a:solidFill>
              </a:rPr>
              <a:t>  </a:t>
            </a:r>
            <a:r>
              <a:rPr lang="en-US" sz="3000" dirty="0" err="1"/>
              <a:t>adalah</a:t>
            </a:r>
            <a:r>
              <a:rPr lang="en-US" sz="3000" dirty="0"/>
              <a:t> </a:t>
            </a:r>
            <a:r>
              <a:rPr lang="en-US" sz="3000" dirty="0" err="1"/>
              <a:t>aksi</a:t>
            </a:r>
            <a:r>
              <a:rPr lang="en-US" sz="3000" dirty="0"/>
              <a:t> yang </a:t>
            </a:r>
            <a:r>
              <a:rPr lang="en-US" sz="3000" dirty="0" err="1"/>
              <a:t>dilakukan</a:t>
            </a:r>
            <a:r>
              <a:rPr lang="en-US" sz="3000" dirty="0"/>
              <a:t> user </a:t>
            </a:r>
            <a:r>
              <a:rPr lang="en-US" sz="3000" dirty="0" err="1"/>
              <a:t>terhadap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komponen</a:t>
            </a:r>
            <a:r>
              <a:rPr lang="en-US" sz="3000" dirty="0"/>
              <a:t> GUI.</a:t>
            </a:r>
          </a:p>
          <a:p>
            <a:r>
              <a:rPr lang="en-US" sz="3000" dirty="0"/>
              <a:t> </a:t>
            </a:r>
          </a:p>
          <a:p>
            <a:r>
              <a:rPr lang="en-US" sz="3000" dirty="0" err="1"/>
              <a:t>Setiap</a:t>
            </a:r>
            <a:r>
              <a:rPr lang="en-US" sz="3000" dirty="0"/>
              <a:t> </a:t>
            </a:r>
            <a:r>
              <a:rPr lang="en-US" sz="3000" dirty="0" err="1"/>
              <a:t>komponen</a:t>
            </a:r>
            <a:r>
              <a:rPr lang="en-US" sz="3000" dirty="0"/>
              <a:t> </a:t>
            </a:r>
            <a:r>
              <a:rPr lang="en-US" sz="3000" dirty="0" err="1"/>
              <a:t>harus</a:t>
            </a:r>
            <a:r>
              <a:rPr lang="en-US" sz="3000" dirty="0"/>
              <a:t> </a:t>
            </a:r>
            <a:r>
              <a:rPr lang="en-US" sz="3000" dirty="0" err="1"/>
              <a:t>diberi</a:t>
            </a:r>
            <a:r>
              <a:rPr lang="en-US" sz="3000" dirty="0"/>
              <a:t> </a:t>
            </a:r>
            <a:r>
              <a:rPr lang="en-US" sz="3000" dirty="0" err="1"/>
              <a:t>identitas</a:t>
            </a:r>
            <a:r>
              <a:rPr lang="en-US" sz="3000" dirty="0"/>
              <a:t> dan </a:t>
            </a:r>
            <a:r>
              <a:rPr lang="en-US" sz="3000" dirty="0" err="1"/>
              <a:t>dipasang</a:t>
            </a:r>
            <a:r>
              <a:rPr lang="en-US" sz="3000" dirty="0"/>
              <a:t> </a:t>
            </a:r>
            <a:r>
              <a:rPr lang="en-US" sz="3000" b="1" i="1" dirty="0">
                <a:solidFill>
                  <a:srgbClr val="FF0000"/>
                </a:solidFill>
              </a:rPr>
              <a:t>event listener</a:t>
            </a:r>
            <a:r>
              <a:rPr lang="en-US" sz="3000" dirty="0"/>
              <a:t>  </a:t>
            </a:r>
            <a:r>
              <a:rPr lang="en-US" sz="3000" dirty="0" err="1"/>
              <a:t>berupa</a:t>
            </a:r>
            <a:r>
              <a:rPr lang="en-US" sz="3000" dirty="0"/>
              <a:t> </a:t>
            </a:r>
            <a:r>
              <a:rPr lang="en-US" sz="3000" b="1" i="1" dirty="0">
                <a:solidFill>
                  <a:srgbClr val="FF0000"/>
                </a:solidFill>
              </a:rPr>
              <a:t>class  </a:t>
            </a:r>
            <a:r>
              <a:rPr lang="en-US" sz="3000" b="1" i="1" dirty="0" err="1">
                <a:solidFill>
                  <a:srgbClr val="FF0000"/>
                </a:solidFill>
              </a:rPr>
              <a:t>eventlistener</a:t>
            </a:r>
            <a:r>
              <a:rPr lang="en-US" sz="3000" b="1" i="1" dirty="0"/>
              <a:t>  </a:t>
            </a:r>
            <a:r>
              <a:rPr lang="en-US" sz="3000" dirty="0"/>
              <a:t>yang </a:t>
            </a:r>
            <a:r>
              <a:rPr lang="en-US" sz="3000" dirty="0" err="1"/>
              <a:t>diturunkan</a:t>
            </a:r>
            <a:r>
              <a:rPr lang="en-US" sz="3000" dirty="0"/>
              <a:t>/</a:t>
            </a:r>
            <a:r>
              <a:rPr lang="en-US" sz="3000" dirty="0" err="1"/>
              <a:t>diimplementasikan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class/interface standard </a:t>
            </a:r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u="sng" dirty="0" err="1">
                <a:solidFill>
                  <a:srgbClr val="FF0000"/>
                </a:solidFill>
              </a:rPr>
              <a:t>mengenal</a:t>
            </a:r>
            <a:r>
              <a:rPr lang="en-US" sz="3000" dirty="0"/>
              <a:t> </a:t>
            </a:r>
            <a:r>
              <a:rPr lang="en-US" sz="3000" i="1" dirty="0"/>
              <a:t>event/</a:t>
            </a:r>
            <a:r>
              <a:rPr lang="en-US" sz="3000" i="1" dirty="0" err="1"/>
              <a:t>aksi</a:t>
            </a:r>
            <a:r>
              <a:rPr lang="en-US" sz="3000" dirty="0"/>
              <a:t>, </a:t>
            </a:r>
            <a:r>
              <a:rPr lang="en-US" sz="3000" dirty="0" err="1"/>
              <a:t>tujuannya</a:t>
            </a:r>
            <a:r>
              <a:rPr lang="en-US" sz="3000" dirty="0"/>
              <a:t> agar </a:t>
            </a:r>
            <a:r>
              <a:rPr lang="en-US" sz="3000" dirty="0" err="1"/>
              <a:t>komponen</a:t>
            </a:r>
            <a:r>
              <a:rPr lang="en-US" sz="3000" dirty="0"/>
              <a:t> </a:t>
            </a:r>
            <a:r>
              <a:rPr lang="en-US" sz="3000" dirty="0" err="1"/>
              <a:t>mampu</a:t>
            </a:r>
            <a:r>
              <a:rPr lang="en-US" sz="3000" dirty="0"/>
              <a:t> </a:t>
            </a:r>
            <a:r>
              <a:rPr lang="en-US" sz="3000" b="1" i="1" dirty="0" err="1">
                <a:solidFill>
                  <a:srgbClr val="FF0000"/>
                </a:solidFill>
              </a:rPr>
              <a:t>mengenal</a:t>
            </a:r>
            <a:r>
              <a:rPr lang="en-US" sz="3000" b="1" i="1" dirty="0">
                <a:solidFill>
                  <a:srgbClr val="FF0000"/>
                </a:solidFill>
              </a:rPr>
              <a:t> </a:t>
            </a:r>
            <a:r>
              <a:rPr lang="en-US" sz="3000" b="1" i="1" dirty="0" err="1">
                <a:solidFill>
                  <a:srgbClr val="FF0000"/>
                </a:solidFill>
              </a:rPr>
              <a:t>jenis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b="1" i="1" dirty="0" err="1">
                <a:solidFill>
                  <a:srgbClr val="FF0000"/>
                </a:solidFill>
              </a:rPr>
              <a:t>aksi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 err="1"/>
              <a:t>Selanjutnya</a:t>
            </a:r>
            <a:r>
              <a:rPr lang="en-US" sz="3000" dirty="0"/>
              <a:t> </a:t>
            </a:r>
            <a:r>
              <a:rPr lang="en-US" sz="3000" b="1" i="1" dirty="0"/>
              <a:t>class </a:t>
            </a:r>
            <a:r>
              <a:rPr lang="en-US" sz="3000" b="1" i="1" dirty="0" err="1"/>
              <a:t>eventlistener</a:t>
            </a:r>
            <a:r>
              <a:rPr lang="en-US" sz="3000" dirty="0"/>
              <a:t>  </a:t>
            </a:r>
            <a:r>
              <a:rPr lang="en-US" sz="3000" dirty="0" err="1"/>
              <a:t>tersebut</a:t>
            </a:r>
            <a:r>
              <a:rPr lang="en-US" sz="3000" dirty="0"/>
              <a:t> </a:t>
            </a:r>
            <a:r>
              <a:rPr lang="en-US" sz="3000" dirty="0" err="1"/>
              <a:t>perlu</a:t>
            </a:r>
            <a:r>
              <a:rPr lang="en-US" sz="3000" dirty="0"/>
              <a:t> </a:t>
            </a:r>
            <a:r>
              <a:rPr lang="en-US" sz="3000" dirty="0" err="1"/>
              <a:t>diisi</a:t>
            </a:r>
            <a:r>
              <a:rPr lang="en-US" sz="3000" dirty="0"/>
              <a:t> </a:t>
            </a:r>
            <a:r>
              <a:rPr lang="en-US" sz="3000" b="1" i="1" dirty="0">
                <a:solidFill>
                  <a:srgbClr val="FF0000"/>
                </a:solidFill>
              </a:rPr>
              <a:t>event handler</a:t>
            </a:r>
            <a:r>
              <a:rPr lang="en-US" sz="3000" dirty="0"/>
              <a:t> </a:t>
            </a:r>
            <a:r>
              <a:rPr lang="en-US" sz="3000" dirty="0" err="1"/>
              <a:t>berupa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method()</a:t>
            </a:r>
            <a:r>
              <a:rPr lang="en-US" sz="3000" dirty="0">
                <a:solidFill>
                  <a:srgbClr val="0070C0"/>
                </a:solidFill>
              </a:rPr>
              <a:t> standard</a:t>
            </a:r>
            <a:r>
              <a:rPr lang="en-US" sz="3000" dirty="0"/>
              <a:t> yang </a:t>
            </a:r>
            <a:r>
              <a:rPr lang="en-US" sz="3000" dirty="0" err="1"/>
              <a:t>melakukan</a:t>
            </a:r>
            <a:r>
              <a:rPr lang="en-US" sz="3000" dirty="0"/>
              <a:t> </a:t>
            </a:r>
            <a:r>
              <a:rPr lang="en-US" sz="3000" b="1" i="1" dirty="0" err="1">
                <a:solidFill>
                  <a:srgbClr val="0070C0"/>
                </a:solidFill>
              </a:rPr>
              <a:t>reaksi</a:t>
            </a:r>
            <a:r>
              <a:rPr lang="en-US" sz="3000" dirty="0"/>
              <a:t> </a:t>
            </a:r>
            <a:r>
              <a:rPr lang="en-US" sz="3000" dirty="0" err="1"/>
              <a:t>bila</a:t>
            </a:r>
            <a:r>
              <a:rPr lang="en-US" sz="3000" dirty="0"/>
              <a:t> </a:t>
            </a:r>
            <a:r>
              <a:rPr lang="en-US" sz="3000" dirty="0" err="1"/>
              <a:t>ada</a:t>
            </a:r>
            <a:r>
              <a:rPr lang="en-US" sz="3000" dirty="0"/>
              <a:t> </a:t>
            </a:r>
            <a:r>
              <a:rPr lang="en-US" sz="3000" i="1" dirty="0"/>
              <a:t>user</a:t>
            </a:r>
            <a:r>
              <a:rPr lang="en-US" sz="3000" dirty="0"/>
              <a:t> yang </a:t>
            </a:r>
            <a:r>
              <a:rPr lang="en-US" sz="3000" dirty="0" err="1"/>
              <a:t>melakukan</a:t>
            </a:r>
            <a:r>
              <a:rPr lang="en-US" sz="3000" dirty="0"/>
              <a:t> </a:t>
            </a:r>
            <a:r>
              <a:rPr lang="en-US" sz="3000" b="1" i="1" dirty="0" err="1"/>
              <a:t>aksi</a:t>
            </a:r>
            <a:r>
              <a:rPr lang="en-US" sz="3000" dirty="0"/>
              <a:t>  </a:t>
            </a:r>
            <a:r>
              <a:rPr lang="en-US" sz="3000" dirty="0" err="1"/>
              <a:t>terhadap</a:t>
            </a:r>
            <a:r>
              <a:rPr lang="en-US" sz="3000" dirty="0"/>
              <a:t> </a:t>
            </a:r>
            <a:r>
              <a:rPr lang="en-US" sz="3000" dirty="0" err="1"/>
              <a:t>suatu</a:t>
            </a:r>
            <a:r>
              <a:rPr lang="en-US" sz="3000" dirty="0"/>
              <a:t> </a:t>
            </a:r>
            <a:r>
              <a:rPr lang="en-US" sz="3000" dirty="0" err="1"/>
              <a:t>komponen</a:t>
            </a:r>
            <a:r>
              <a:rPr lang="en-US" sz="30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Cara </a:t>
            </a:r>
            <a:r>
              <a:rPr lang="en-US" sz="2800" dirty="0" err="1"/>
              <a:t>menangani</a:t>
            </a:r>
            <a:r>
              <a:rPr lang="en-US" sz="2800" dirty="0"/>
              <a:t> event listener </a:t>
            </a:r>
            <a:r>
              <a:rPr lang="en-US" sz="2800" dirty="0" err="1"/>
              <a:t>pada</a:t>
            </a:r>
            <a:r>
              <a:rPr lang="en-US" sz="2800" dirty="0"/>
              <a:t> </a:t>
            </a:r>
            <a:r>
              <a:rPr lang="en-US" sz="2800" dirty="0" err="1"/>
              <a:t>komponen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066801"/>
            <a:ext cx="8686800" cy="4525963"/>
          </a:xfrm>
        </p:spPr>
        <p:txBody>
          <a:bodyPr/>
          <a:lstStyle/>
          <a:p>
            <a:r>
              <a:rPr lang="en-US" dirty="0"/>
              <a:t>class WListener2.java</a:t>
            </a:r>
          </a:p>
          <a:p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windows </a:t>
            </a:r>
            <a:r>
              <a:rPr lang="en-US" sz="2400" dirty="0" err="1"/>
              <a:t>sebagai</a:t>
            </a:r>
            <a:r>
              <a:rPr lang="en-US" sz="2400" dirty="0"/>
              <a:t> output class </a:t>
            </a:r>
            <a:r>
              <a:rPr lang="en-US" sz="2400" dirty="0" err="1"/>
              <a:t>tersebut</a:t>
            </a:r>
            <a:r>
              <a:rPr lang="en-US" sz="2400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reaksi</a:t>
            </a:r>
            <a:r>
              <a:rPr lang="en-US" dirty="0"/>
              <a:t> program </a:t>
            </a:r>
            <a:r>
              <a:rPr lang="en-US" dirty="0" err="1"/>
              <a:t>jika</a:t>
            </a:r>
            <a:r>
              <a:rPr lang="en-US" dirty="0"/>
              <a:t> user </a:t>
            </a:r>
            <a:r>
              <a:rPr lang="en-US" dirty="0" err="1"/>
              <a:t>menstimulasi</a:t>
            </a:r>
            <a:r>
              <a:rPr lang="en-US" dirty="0"/>
              <a:t> window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: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Event Listener </a:t>
            </a:r>
            <a:r>
              <a:rPr lang="en-US" sz="2800" dirty="0" err="1"/>
              <a:t>dan</a:t>
            </a:r>
            <a:r>
              <a:rPr lang="en-US" sz="2800" dirty="0"/>
              <a:t> Even Handler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981200"/>
            <a:ext cx="1981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4" y="3886200"/>
            <a:ext cx="261937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481329"/>
            <a:ext cx="8686800" cy="4525963"/>
          </a:xfrm>
        </p:spPr>
        <p:txBody>
          <a:bodyPr/>
          <a:lstStyle/>
          <a:p>
            <a:r>
              <a:rPr lang="en-US" dirty="0"/>
              <a:t>class ContohUTS_0708.java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Contoh-contoh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Event Listener </a:t>
            </a:r>
            <a:r>
              <a:rPr lang="en-US" sz="2800" dirty="0" err="1"/>
              <a:t>dan</a:t>
            </a:r>
            <a:r>
              <a:rPr lang="en-US" sz="2800" dirty="0"/>
              <a:t> Even Handler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1. Level Menu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2. Event Handling </a:t>
            </a:r>
            <a:r>
              <a:rPr lang="en-US" sz="3200" b="1" dirty="0" err="1"/>
              <a:t>pada</a:t>
            </a:r>
            <a:r>
              <a:rPr lang="en-US" sz="3200" b="1" dirty="0"/>
              <a:t> Menu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Sistem</a:t>
            </a:r>
            <a:r>
              <a:rPr lang="en-US" sz="4000" b="1" dirty="0"/>
              <a:t> Menu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049" y="990600"/>
            <a:ext cx="11203619" cy="5257800"/>
          </a:xfrm>
        </p:spPr>
        <p:txBody>
          <a:bodyPr>
            <a:normAutofit/>
          </a:bodyPr>
          <a:lstStyle/>
          <a:p>
            <a:r>
              <a:rPr lang="en-US" sz="4000" dirty="0"/>
              <a:t>Menu yang </a:t>
            </a:r>
            <a:r>
              <a:rPr lang="en-US" sz="4000" dirty="0" err="1"/>
              <a:t>dicreate</a:t>
            </a:r>
            <a:r>
              <a:rPr lang="en-US" sz="4000" dirty="0"/>
              <a:t> java </a:t>
            </a:r>
            <a:r>
              <a:rPr lang="en-US" sz="4000" dirty="0" err="1"/>
              <a:t>adalah</a:t>
            </a:r>
            <a:r>
              <a:rPr lang="en-US" sz="4000" dirty="0"/>
              <a:t> </a:t>
            </a:r>
            <a:r>
              <a:rPr lang="en-US" sz="4000" dirty="0" err="1"/>
              <a:t>objek</a:t>
            </a:r>
            <a:r>
              <a:rPr lang="en-US" sz="4000" dirty="0"/>
              <a:t>.</a:t>
            </a:r>
          </a:p>
          <a:p>
            <a:endParaRPr lang="en-US" sz="4000" dirty="0"/>
          </a:p>
          <a:p>
            <a:r>
              <a:rPr lang="en-US" sz="4000" dirty="0" err="1"/>
              <a:t>Sistem</a:t>
            </a:r>
            <a:r>
              <a:rPr lang="en-US" sz="4000" dirty="0"/>
              <a:t> menu yang </a:t>
            </a:r>
            <a:r>
              <a:rPr lang="en-US" sz="4000" dirty="0" err="1"/>
              <a:t>dicreate</a:t>
            </a:r>
            <a:r>
              <a:rPr lang="en-US" sz="4000" dirty="0"/>
              <a:t> java </a:t>
            </a:r>
            <a:r>
              <a:rPr lang="en-US" sz="4000" dirty="0" err="1"/>
              <a:t>dibagi</a:t>
            </a:r>
            <a:r>
              <a:rPr lang="en-US" sz="4000" dirty="0"/>
              <a:t> </a:t>
            </a:r>
            <a:r>
              <a:rPr lang="en-US" sz="4000" dirty="0" err="1"/>
              <a:t>tiga</a:t>
            </a:r>
            <a:r>
              <a:rPr lang="en-US" sz="4000" dirty="0"/>
              <a:t> level:</a:t>
            </a:r>
          </a:p>
          <a:p>
            <a:r>
              <a:rPr lang="en-US" sz="4000" dirty="0"/>
              <a:t>1. </a:t>
            </a:r>
            <a:r>
              <a:rPr lang="en-US" sz="4000" dirty="0" err="1"/>
              <a:t>Objek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instansiasi</a:t>
            </a:r>
            <a:r>
              <a:rPr lang="en-US" sz="4000" dirty="0"/>
              <a:t> class </a:t>
            </a:r>
            <a:r>
              <a:rPr lang="en-US" sz="4000" dirty="0" err="1"/>
              <a:t>JMenuBar</a:t>
            </a:r>
            <a:endParaRPr lang="en-US" sz="4000" dirty="0"/>
          </a:p>
          <a:p>
            <a:r>
              <a:rPr lang="en-US" sz="4000" dirty="0"/>
              <a:t>2. </a:t>
            </a:r>
            <a:r>
              <a:rPr lang="en-US" sz="4000" dirty="0" err="1"/>
              <a:t>Objek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instansiasi</a:t>
            </a:r>
            <a:r>
              <a:rPr lang="en-US" sz="4000" dirty="0"/>
              <a:t> class </a:t>
            </a:r>
            <a:r>
              <a:rPr lang="en-US" sz="4000" dirty="0" err="1"/>
              <a:t>Jmenu</a:t>
            </a:r>
            <a:endParaRPr lang="en-US" sz="4000" dirty="0"/>
          </a:p>
          <a:p>
            <a:r>
              <a:rPr lang="en-US" sz="4000" dirty="0"/>
              <a:t>3. </a:t>
            </a:r>
            <a:r>
              <a:rPr lang="en-US" sz="4000" dirty="0" err="1"/>
              <a:t>Objek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</a:t>
            </a:r>
            <a:r>
              <a:rPr lang="en-US" sz="4000" dirty="0" err="1"/>
              <a:t>instansiasi</a:t>
            </a:r>
            <a:r>
              <a:rPr lang="en-US" sz="4000" dirty="0"/>
              <a:t> class </a:t>
            </a:r>
            <a:r>
              <a:rPr lang="en-US" sz="4000" dirty="0" err="1"/>
              <a:t>JMenuItem</a:t>
            </a:r>
            <a:endParaRPr lang="en-US" sz="4000" dirty="0"/>
          </a:p>
          <a:p>
            <a:endParaRPr lang="en-US" sz="1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609600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Level Menu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88272" y="990600"/>
            <a:ext cx="11354540" cy="5334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Level1: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</a:t>
            </a:r>
            <a:r>
              <a:rPr lang="en-US" dirty="0" err="1"/>
              <a:t>MenuBar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Frame</a:t>
            </a:r>
          </a:p>
          <a:p>
            <a:r>
              <a:rPr lang="en-US" dirty="0" err="1"/>
              <a:t>JFrame</a:t>
            </a:r>
            <a:r>
              <a:rPr lang="en-US" dirty="0"/>
              <a:t> frame = new </a:t>
            </a:r>
            <a:r>
              <a:rPr lang="en-US" dirty="0" err="1"/>
              <a:t>Jframe</a:t>
            </a:r>
            <a:r>
              <a:rPr lang="en-US" dirty="0"/>
              <a:t>();          //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frame </a:t>
            </a:r>
            <a:r>
              <a:rPr lang="en-US" dirty="0" err="1"/>
              <a:t>seperti</a:t>
            </a:r>
            <a:r>
              <a:rPr lang="en-US" dirty="0"/>
              <a:t> langkah1</a:t>
            </a:r>
          </a:p>
          <a:p>
            <a:r>
              <a:rPr lang="en-US" dirty="0" err="1"/>
              <a:t>JMenuBar</a:t>
            </a:r>
            <a:r>
              <a:rPr lang="en-US" dirty="0"/>
              <a:t> bar = new </a:t>
            </a:r>
            <a:r>
              <a:rPr lang="en-US" dirty="0" err="1"/>
              <a:t>JMenuBar</a:t>
            </a:r>
            <a:r>
              <a:rPr lang="en-US" dirty="0"/>
              <a:t>(); //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bar</a:t>
            </a:r>
          </a:p>
          <a:p>
            <a:r>
              <a:rPr lang="en-US" dirty="0" err="1">
                <a:solidFill>
                  <a:srgbClr val="FF0000"/>
                </a:solidFill>
              </a:rPr>
              <a:t>frame</a:t>
            </a:r>
            <a:r>
              <a:rPr lang="en-US" dirty="0" err="1"/>
              <a:t>.setJMenuBar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);                  //</a:t>
            </a:r>
            <a:r>
              <a:rPr lang="en-US" dirty="0" err="1"/>
              <a:t>menempatkan</a:t>
            </a:r>
            <a:r>
              <a:rPr lang="en-US" dirty="0"/>
              <a:t> bar pada frame</a:t>
            </a:r>
          </a:p>
          <a:p>
            <a:endParaRPr lang="en-US" sz="1200" dirty="0"/>
          </a:p>
          <a:p>
            <a:r>
              <a:rPr lang="en-US" dirty="0"/>
              <a:t>Level2: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penempatan</a:t>
            </a:r>
            <a:r>
              <a:rPr lang="en-US" dirty="0"/>
              <a:t> Menu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MenuBar</a:t>
            </a:r>
            <a:r>
              <a:rPr lang="en-US" dirty="0"/>
              <a:t>:</a:t>
            </a:r>
          </a:p>
          <a:p>
            <a:r>
              <a:rPr lang="en-US" dirty="0" err="1"/>
              <a:t>Jmenu</a:t>
            </a:r>
            <a:r>
              <a:rPr lang="en-US" dirty="0"/>
              <a:t> menu = new </a:t>
            </a:r>
            <a:r>
              <a:rPr lang="en-US" dirty="0" err="1"/>
              <a:t>Jmenu</a:t>
            </a:r>
            <a:r>
              <a:rPr lang="en-US" dirty="0"/>
              <a:t>(”</a:t>
            </a:r>
            <a:r>
              <a:rPr lang="en-US" dirty="0" err="1"/>
              <a:t>Peserta</a:t>
            </a:r>
            <a:r>
              <a:rPr lang="en-US" dirty="0"/>
              <a:t>”);   //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menu</a:t>
            </a:r>
          </a:p>
          <a:p>
            <a:r>
              <a:rPr lang="en-US" dirty="0" err="1">
                <a:solidFill>
                  <a:srgbClr val="FF0000"/>
                </a:solidFill>
              </a:rPr>
              <a:t>bar</a:t>
            </a:r>
            <a:r>
              <a:rPr lang="en-US" dirty="0" err="1"/>
              <a:t>.add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menu</a:t>
            </a:r>
            <a:r>
              <a:rPr lang="en-US" dirty="0"/>
              <a:t>);                                            //</a:t>
            </a:r>
            <a:r>
              <a:rPr lang="en-US" dirty="0" err="1"/>
              <a:t>menempatkan</a:t>
            </a:r>
            <a:r>
              <a:rPr lang="en-US" dirty="0"/>
              <a:t> menu pada bar</a:t>
            </a:r>
          </a:p>
          <a:p>
            <a:endParaRPr lang="en-US" sz="1000" dirty="0"/>
          </a:p>
          <a:p>
            <a:r>
              <a:rPr lang="en-US" sz="2600" dirty="0"/>
              <a:t>Level3: </a:t>
            </a:r>
            <a:r>
              <a:rPr lang="en-US" sz="2600" dirty="0" err="1"/>
              <a:t>Contoh</a:t>
            </a:r>
            <a:r>
              <a:rPr lang="en-US" sz="2600" dirty="0"/>
              <a:t> </a:t>
            </a:r>
            <a:r>
              <a:rPr lang="en-US" sz="2600" dirty="0" err="1"/>
              <a:t>penempatan</a:t>
            </a:r>
            <a:r>
              <a:rPr lang="en-US" sz="2600" dirty="0"/>
              <a:t> </a:t>
            </a:r>
            <a:r>
              <a:rPr lang="en-US" sz="2600" dirty="0" err="1"/>
              <a:t>MenuItem</a:t>
            </a:r>
            <a:r>
              <a:rPr lang="en-US" sz="2600" dirty="0"/>
              <a:t> </a:t>
            </a:r>
            <a:r>
              <a:rPr lang="en-US" sz="2600" dirty="0" err="1"/>
              <a:t>pada</a:t>
            </a:r>
            <a:r>
              <a:rPr lang="en-US" sz="2600" dirty="0"/>
              <a:t> Menu:</a:t>
            </a:r>
          </a:p>
          <a:p>
            <a:r>
              <a:rPr lang="en-US" sz="2600" dirty="0" err="1"/>
              <a:t>JMenuItem</a:t>
            </a:r>
            <a:r>
              <a:rPr lang="en-US" sz="2600" dirty="0"/>
              <a:t> item1 = new </a:t>
            </a:r>
            <a:r>
              <a:rPr lang="en-US" sz="2600" dirty="0" err="1"/>
              <a:t>JMenuItem</a:t>
            </a:r>
            <a:r>
              <a:rPr lang="en-US" sz="2600" dirty="0"/>
              <a:t>(”</a:t>
            </a:r>
            <a:r>
              <a:rPr lang="en-US" sz="2600" dirty="0" err="1"/>
              <a:t>Pendaftaran</a:t>
            </a:r>
            <a:r>
              <a:rPr lang="en-US" sz="2600" dirty="0"/>
              <a:t>”); //</a:t>
            </a:r>
            <a:r>
              <a:rPr lang="en-US" sz="2600" dirty="0" err="1"/>
              <a:t>membuat</a:t>
            </a:r>
            <a:r>
              <a:rPr lang="en-US" sz="2600" dirty="0"/>
              <a:t> item1</a:t>
            </a:r>
          </a:p>
          <a:p>
            <a:r>
              <a:rPr lang="en-US" sz="2600" dirty="0" err="1"/>
              <a:t>JMenuItem</a:t>
            </a:r>
            <a:r>
              <a:rPr lang="en-US" sz="2600" dirty="0"/>
              <a:t> item2 = new </a:t>
            </a:r>
            <a:r>
              <a:rPr lang="en-US" sz="2600" dirty="0" err="1"/>
              <a:t>JMenuItem</a:t>
            </a:r>
            <a:r>
              <a:rPr lang="en-US" sz="2600" dirty="0"/>
              <a:t>(”</a:t>
            </a:r>
            <a:r>
              <a:rPr lang="en-US" sz="2600" dirty="0" err="1"/>
              <a:t>Perubahan</a:t>
            </a:r>
            <a:r>
              <a:rPr lang="en-US" sz="2600" dirty="0"/>
              <a:t>”);   //</a:t>
            </a:r>
            <a:r>
              <a:rPr lang="en-US" sz="2600" dirty="0" err="1"/>
              <a:t>membuat</a:t>
            </a:r>
            <a:r>
              <a:rPr lang="en-US" sz="2600" dirty="0"/>
              <a:t> item2</a:t>
            </a:r>
          </a:p>
          <a:p>
            <a:r>
              <a:rPr lang="en-US" sz="2600" dirty="0" err="1"/>
              <a:t>JMenuItem</a:t>
            </a:r>
            <a:r>
              <a:rPr lang="en-US" sz="2600" dirty="0"/>
              <a:t> item3 = new </a:t>
            </a:r>
            <a:r>
              <a:rPr lang="en-US" sz="2600" dirty="0" err="1"/>
              <a:t>JMenuItem</a:t>
            </a:r>
            <a:r>
              <a:rPr lang="en-US" sz="2600" dirty="0"/>
              <a:t>(”</a:t>
            </a:r>
            <a:r>
              <a:rPr lang="en-US" sz="2600" dirty="0" err="1"/>
              <a:t>Pembatalan</a:t>
            </a:r>
            <a:r>
              <a:rPr lang="en-US" sz="2600" dirty="0"/>
              <a:t>”); //</a:t>
            </a:r>
            <a:r>
              <a:rPr lang="en-US" sz="2600" dirty="0" err="1"/>
              <a:t>membuat</a:t>
            </a:r>
            <a:r>
              <a:rPr lang="en-US" sz="2600" dirty="0"/>
              <a:t> item3</a:t>
            </a:r>
          </a:p>
          <a:p>
            <a:r>
              <a:rPr lang="en-US" sz="2600" dirty="0" err="1">
                <a:solidFill>
                  <a:srgbClr val="FF0000"/>
                </a:solidFill>
              </a:rPr>
              <a:t>menu</a:t>
            </a:r>
            <a:r>
              <a:rPr lang="en-US" sz="2600" dirty="0" err="1"/>
              <a:t>.add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F0000"/>
                </a:solidFill>
              </a:rPr>
              <a:t>item1</a:t>
            </a:r>
            <a:r>
              <a:rPr lang="en-US" sz="2600" dirty="0"/>
              <a:t>);                                                              //</a:t>
            </a:r>
            <a:r>
              <a:rPr lang="en-US" sz="2600" dirty="0" err="1"/>
              <a:t>menempatkan</a:t>
            </a:r>
            <a:r>
              <a:rPr lang="en-US" sz="2600" dirty="0"/>
              <a:t> item1 pada menu</a:t>
            </a:r>
          </a:p>
          <a:p>
            <a:r>
              <a:rPr lang="en-US" sz="2600" dirty="0" err="1">
                <a:solidFill>
                  <a:srgbClr val="FF0000"/>
                </a:solidFill>
              </a:rPr>
              <a:t>menu</a:t>
            </a:r>
            <a:r>
              <a:rPr lang="en-US" sz="2600" dirty="0" err="1"/>
              <a:t>.add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F0000"/>
                </a:solidFill>
              </a:rPr>
              <a:t>item2</a:t>
            </a:r>
            <a:r>
              <a:rPr lang="en-US" sz="2600" dirty="0"/>
              <a:t>);                                                              //</a:t>
            </a:r>
            <a:r>
              <a:rPr lang="en-US" sz="2600" dirty="0" err="1"/>
              <a:t>menempatkan</a:t>
            </a:r>
            <a:r>
              <a:rPr lang="en-US" sz="2600" dirty="0"/>
              <a:t> item2 pada menu                                                     </a:t>
            </a:r>
          </a:p>
          <a:p>
            <a:r>
              <a:rPr lang="en-US" sz="2600" dirty="0" err="1">
                <a:solidFill>
                  <a:srgbClr val="FF0000"/>
                </a:solidFill>
              </a:rPr>
              <a:t>menu</a:t>
            </a:r>
            <a:r>
              <a:rPr lang="en-US" sz="2600" dirty="0" err="1"/>
              <a:t>.add</a:t>
            </a:r>
            <a:r>
              <a:rPr lang="en-US" sz="2600" dirty="0"/>
              <a:t>(</a:t>
            </a:r>
            <a:r>
              <a:rPr lang="en-US" sz="2600" dirty="0">
                <a:solidFill>
                  <a:srgbClr val="FF0000"/>
                </a:solidFill>
              </a:rPr>
              <a:t>item3</a:t>
            </a:r>
            <a:r>
              <a:rPr lang="en-US" sz="2600" dirty="0"/>
              <a:t>);                                                              //</a:t>
            </a:r>
            <a:r>
              <a:rPr lang="en-US" sz="2600" dirty="0" err="1"/>
              <a:t>menempatkan</a:t>
            </a:r>
            <a:r>
              <a:rPr lang="en-US" sz="2600" dirty="0"/>
              <a:t> item3 pada menu</a:t>
            </a:r>
          </a:p>
          <a:p>
            <a:endParaRPr lang="en-US" sz="2600" dirty="0"/>
          </a:p>
          <a:p>
            <a:endParaRPr lang="en-US" sz="2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274638"/>
            <a:ext cx="86868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penempatan</a:t>
            </a:r>
            <a:r>
              <a:rPr lang="en-US" sz="3200" dirty="0"/>
              <a:t> menu step by step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0719" y="1295401"/>
            <a:ext cx="11558726" cy="471189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MenuItem</a:t>
            </a:r>
            <a:r>
              <a:rPr lang="en-US" dirty="0"/>
              <a:t> yang </a:t>
            </a:r>
            <a:r>
              <a:rPr lang="en-US" dirty="0" err="1"/>
              <a:t>dipilih</a:t>
            </a:r>
            <a:r>
              <a:rPr lang="en-US" dirty="0"/>
              <a:t> user (</a:t>
            </a:r>
            <a:r>
              <a:rPr lang="en-US" dirty="0" err="1"/>
              <a:t>aksi</a:t>
            </a:r>
            <a:r>
              <a:rPr lang="en-US" dirty="0"/>
              <a:t>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didengar</a:t>
            </a:r>
            <a:r>
              <a:rPr lang="en-US" dirty="0"/>
              <a:t> oleh </a:t>
            </a:r>
            <a:r>
              <a:rPr lang="en-US" b="1" dirty="0"/>
              <a:t>ActionListener</a:t>
            </a:r>
            <a:r>
              <a:rPr lang="en-US" dirty="0"/>
              <a:t>.</a:t>
            </a:r>
          </a:p>
          <a:p>
            <a:r>
              <a:rPr lang="en-US" dirty="0"/>
              <a:t>Dari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level </a:t>
            </a:r>
            <a:r>
              <a:rPr lang="en-US" dirty="0" err="1"/>
              <a:t>ketiga</a:t>
            </a:r>
            <a:r>
              <a:rPr lang="en-US" dirty="0"/>
              <a:t> menu:</a:t>
            </a:r>
          </a:p>
          <a:p>
            <a:r>
              <a:rPr lang="en-US" b="1" dirty="0" err="1"/>
              <a:t>JMenuItem</a:t>
            </a:r>
            <a:r>
              <a:rPr lang="en-US" b="1" dirty="0"/>
              <a:t> </a:t>
            </a:r>
            <a:r>
              <a:rPr lang="en-US" b="1" dirty="0" err="1"/>
              <a:t>exitItem</a:t>
            </a:r>
            <a:r>
              <a:rPr lang="en-US" b="1" dirty="0"/>
              <a:t> = new </a:t>
            </a:r>
            <a:r>
              <a:rPr lang="en-US" b="1" dirty="0" err="1"/>
              <a:t>JMenuItem</a:t>
            </a:r>
            <a:r>
              <a:rPr lang="en-US" b="1" dirty="0"/>
              <a:t>(”Exit”);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menu</a:t>
            </a:r>
            <a:r>
              <a:rPr lang="en-US" b="1" dirty="0" err="1"/>
              <a:t>.add</a:t>
            </a:r>
            <a:r>
              <a:rPr lang="en-US" b="1" dirty="0"/>
              <a:t>(</a:t>
            </a:r>
            <a:r>
              <a:rPr lang="en-US" b="1" dirty="0" err="1">
                <a:solidFill>
                  <a:srgbClr val="FF0000"/>
                </a:solidFill>
              </a:rPr>
              <a:t>exitItem</a:t>
            </a:r>
            <a:r>
              <a:rPr lang="en-US" b="1" dirty="0"/>
              <a:t>);</a:t>
            </a:r>
          </a:p>
          <a:p>
            <a:r>
              <a:rPr lang="en-US" dirty="0" err="1"/>
              <a:t>Maka</a:t>
            </a:r>
            <a:r>
              <a:rPr lang="en-US" dirty="0"/>
              <a:t> event handling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:</a:t>
            </a:r>
          </a:p>
          <a:p>
            <a:r>
              <a:rPr lang="en-US" b="1" dirty="0" err="1"/>
              <a:t>exitItem.addActionListener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/>
              <a:t>new ActionListener() {   //class event listener</a:t>
            </a:r>
          </a:p>
          <a:p>
            <a:r>
              <a:rPr lang="en-US" b="1" dirty="0"/>
              <a:t>      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</a:t>
            </a:r>
            <a:r>
              <a:rPr lang="en-US" b="1" dirty="0" err="1"/>
              <a:t>ev</a:t>
            </a:r>
            <a:r>
              <a:rPr lang="en-US" b="1" dirty="0"/>
              <a:t>) {    //method event handler</a:t>
            </a:r>
          </a:p>
          <a:p>
            <a:r>
              <a:rPr lang="en-US" b="1" dirty="0"/>
              <a:t>            </a:t>
            </a:r>
            <a:r>
              <a:rPr lang="en-US" b="1" dirty="0" err="1"/>
              <a:t>System.exit</a:t>
            </a:r>
            <a:r>
              <a:rPr lang="en-US" b="1" dirty="0"/>
              <a:t>(0);</a:t>
            </a:r>
          </a:p>
          <a:p>
            <a:r>
              <a:rPr lang="en-US" b="1" dirty="0"/>
              <a:t>            ……..</a:t>
            </a:r>
          </a:p>
          <a:p>
            <a:r>
              <a:rPr lang="en-US" b="1" dirty="0"/>
              <a:t>      } </a:t>
            </a:r>
          </a:p>
          <a:p>
            <a:r>
              <a:rPr lang="en-US" b="1" dirty="0"/>
              <a:t>}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algn="ctr"/>
            <a:r>
              <a:rPr lang="en-US" sz="3200" dirty="0"/>
              <a:t>Event Handling </a:t>
            </a:r>
            <a:r>
              <a:rPr lang="en-US" sz="3200" dirty="0" err="1"/>
              <a:t>pada</a:t>
            </a:r>
            <a:r>
              <a:rPr lang="en-US" sz="3200" dirty="0"/>
              <a:t> Menu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2861" y="1066801"/>
            <a:ext cx="11603115" cy="4940491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lain:</a:t>
            </a:r>
          </a:p>
          <a:p>
            <a:r>
              <a:rPr lang="en-US" dirty="0"/>
              <a:t>ActionListener </a:t>
            </a:r>
            <a:r>
              <a:rPr lang="en-US" dirty="0" err="1"/>
              <a:t>objekListener</a:t>
            </a:r>
            <a:r>
              <a:rPr lang="en-US" dirty="0"/>
              <a:t> = new ActionListener() {    //class event listener</a:t>
            </a:r>
          </a:p>
          <a:p>
            <a:r>
              <a:rPr lang="en-US" dirty="0"/>
              <a:t>     </a:t>
            </a:r>
            <a:r>
              <a:rPr lang="en-US" sz="2500" dirty="0"/>
              <a:t>public void </a:t>
            </a:r>
            <a:r>
              <a:rPr lang="en-US" sz="2500" dirty="0" err="1"/>
              <a:t>actionPerformed</a:t>
            </a:r>
            <a:r>
              <a:rPr lang="en-US" sz="2500" dirty="0"/>
              <a:t>(</a:t>
            </a:r>
            <a:r>
              <a:rPr lang="en-US" sz="2500" dirty="0" err="1"/>
              <a:t>ActionEvent</a:t>
            </a:r>
            <a:r>
              <a:rPr lang="en-US" sz="2500" dirty="0"/>
              <a:t> event) {                 //method event handler</a:t>
            </a:r>
          </a:p>
          <a:p>
            <a:r>
              <a:rPr lang="en-US" sz="2500" dirty="0"/>
              <a:t>           if (</a:t>
            </a:r>
            <a:r>
              <a:rPr lang="en-US" sz="2500" dirty="0" err="1"/>
              <a:t>event.getSource</a:t>
            </a:r>
            <a:r>
              <a:rPr lang="en-US" sz="2500" dirty="0"/>
              <a:t>() == item1) {</a:t>
            </a:r>
          </a:p>
          <a:p>
            <a:r>
              <a:rPr lang="en-US" sz="2500" dirty="0"/>
              <a:t>              </a:t>
            </a:r>
            <a:r>
              <a:rPr lang="en-US" sz="2100" dirty="0"/>
              <a:t>//handling </a:t>
            </a:r>
            <a:r>
              <a:rPr lang="en-US" sz="2100" dirty="0" err="1"/>
              <a:t>objek</a:t>
            </a:r>
            <a:r>
              <a:rPr lang="en-US" sz="2100" dirty="0"/>
              <a:t> menuItem1 </a:t>
            </a:r>
            <a:r>
              <a:rPr lang="en-US" sz="2100" dirty="0" err="1"/>
              <a:t>dari</a:t>
            </a:r>
            <a:r>
              <a:rPr lang="en-US" sz="2100" dirty="0"/>
              <a:t> class </a:t>
            </a:r>
            <a:r>
              <a:rPr lang="en-US" sz="2100" dirty="0" err="1"/>
              <a:t>JMenuItem</a:t>
            </a:r>
            <a:r>
              <a:rPr lang="en-US" sz="2500" dirty="0"/>
              <a:t> </a:t>
            </a:r>
          </a:p>
          <a:p>
            <a:r>
              <a:rPr lang="en-US" sz="2500" dirty="0"/>
              <a:t>           }</a:t>
            </a:r>
          </a:p>
          <a:p>
            <a:r>
              <a:rPr lang="en-US" sz="2500" dirty="0"/>
              <a:t>           else if (…) </a:t>
            </a:r>
          </a:p>
          <a:p>
            <a:r>
              <a:rPr lang="en-US" sz="2500" dirty="0"/>
              <a:t>  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Event Handling </a:t>
            </a:r>
            <a:r>
              <a:rPr lang="en-US" sz="3200" dirty="0" err="1"/>
              <a:t>pada</a:t>
            </a:r>
            <a:r>
              <a:rPr lang="en-US" sz="3200" dirty="0"/>
              <a:t> Menu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2861" y="1490207"/>
            <a:ext cx="11443318" cy="4525963"/>
          </a:xfrm>
        </p:spPr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program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class </a:t>
            </a:r>
            <a:r>
              <a:rPr lang="en-US" b="1" dirty="0" err="1"/>
              <a:t>JCheckBoxMenuItem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JRadioButtonMenuItem</a:t>
            </a:r>
            <a:endParaRPr lang="en-US" b="1" dirty="0"/>
          </a:p>
          <a:p>
            <a:endParaRPr lang="en-US" sz="1000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level </a:t>
            </a:r>
            <a:r>
              <a:rPr lang="en-US" dirty="0" err="1"/>
              <a:t>ketiga</a:t>
            </a:r>
            <a:r>
              <a:rPr lang="en-US" dirty="0"/>
              <a:t> menu </a:t>
            </a:r>
            <a:r>
              <a:rPr lang="en-US" dirty="0" err="1"/>
              <a:t>ditambahkan</a:t>
            </a:r>
            <a:r>
              <a:rPr lang="en-US" dirty="0"/>
              <a:t>: </a:t>
            </a:r>
          </a:p>
          <a:p>
            <a:r>
              <a:rPr lang="en-US" sz="1900" b="1" dirty="0" err="1"/>
              <a:t>JCheckBoxMenuItem</a:t>
            </a:r>
            <a:r>
              <a:rPr lang="en-US" sz="1900" b="1" dirty="0"/>
              <a:t> </a:t>
            </a:r>
            <a:r>
              <a:rPr lang="en-US" sz="1900" b="1" dirty="0" err="1"/>
              <a:t>ronly</a:t>
            </a:r>
            <a:r>
              <a:rPr lang="en-US" sz="1900" b="1" dirty="0"/>
              <a:t> = new </a:t>
            </a:r>
            <a:r>
              <a:rPr lang="en-US" sz="1900" b="1" dirty="0" err="1"/>
              <a:t>JCheckBoxMenuItem</a:t>
            </a:r>
            <a:r>
              <a:rPr lang="en-US" sz="1900" b="1" dirty="0"/>
              <a:t> (”Read Only”);</a:t>
            </a:r>
          </a:p>
          <a:p>
            <a:r>
              <a:rPr lang="en-US" sz="2400" b="1" dirty="0" err="1"/>
              <a:t>menu.add</a:t>
            </a:r>
            <a:r>
              <a:rPr lang="en-US" sz="2400" b="1" dirty="0"/>
              <a:t>(</a:t>
            </a:r>
            <a:r>
              <a:rPr lang="en-US" sz="2400" b="1" dirty="0" err="1"/>
              <a:t>ronly</a:t>
            </a:r>
            <a:r>
              <a:rPr lang="en-US" sz="2400" b="1" dirty="0"/>
              <a:t>);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2861" y="274638"/>
            <a:ext cx="11549849" cy="944562"/>
          </a:xfrm>
        </p:spPr>
        <p:txBody>
          <a:bodyPr>
            <a:noAutofit/>
          </a:bodyPr>
          <a:lstStyle/>
          <a:p>
            <a:pPr algn="ctr"/>
            <a:r>
              <a:rPr lang="en-US" sz="2800" dirty="0" err="1"/>
              <a:t>Contoh</a:t>
            </a:r>
            <a:r>
              <a:rPr lang="en-US" sz="2800" dirty="0"/>
              <a:t> Item Menu </a:t>
            </a:r>
            <a:r>
              <a:rPr lang="en-US" sz="2800" dirty="0" err="1"/>
              <a:t>berbentuk</a:t>
            </a:r>
            <a:r>
              <a:rPr lang="en-US" sz="2800" dirty="0"/>
              <a:t> checkbox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radiobutton</a:t>
            </a:r>
            <a:endParaRPr lang="en-US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963" y="1295400"/>
            <a:ext cx="11540971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ronly.addActionListener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/>
              <a:t>new ActionListener() {          //event listener</a:t>
            </a:r>
          </a:p>
          <a:p>
            <a:r>
              <a:rPr lang="en-US" b="1" dirty="0"/>
              <a:t>  	public void </a:t>
            </a:r>
            <a:r>
              <a:rPr lang="en-US" b="1" dirty="0" err="1"/>
              <a:t>actionPerformed</a:t>
            </a:r>
            <a:r>
              <a:rPr lang="en-US" b="1" dirty="0"/>
              <a:t>(</a:t>
            </a:r>
            <a:r>
              <a:rPr lang="en-US" b="1" dirty="0" err="1"/>
              <a:t>ActionEvent</a:t>
            </a:r>
            <a:r>
              <a:rPr lang="en-US" b="1" dirty="0"/>
              <a:t> </a:t>
            </a:r>
            <a:r>
              <a:rPr lang="en-US" b="1" dirty="0" err="1"/>
              <a:t>ev</a:t>
            </a:r>
            <a:r>
              <a:rPr lang="en-US" b="1" dirty="0"/>
              <a:t>) {  //event handler</a:t>
            </a:r>
          </a:p>
          <a:p>
            <a:r>
              <a:rPr lang="en-US" b="1" dirty="0"/>
              <a:t>   	    if (</a:t>
            </a:r>
            <a:r>
              <a:rPr lang="en-US" b="1" dirty="0" err="1"/>
              <a:t>ronly.getState</a:t>
            </a:r>
            <a:r>
              <a:rPr lang="en-US" b="1" dirty="0"/>
              <a:t>() )</a:t>
            </a:r>
          </a:p>
          <a:p>
            <a:r>
              <a:rPr lang="en-US" b="1" dirty="0"/>
              <a:t>     	       item2.setEnable(false);</a:t>
            </a:r>
          </a:p>
          <a:p>
            <a:r>
              <a:rPr lang="en-US" b="1" dirty="0"/>
              <a:t>     	    else</a:t>
            </a:r>
          </a:p>
          <a:p>
            <a:r>
              <a:rPr lang="en-US" b="1" dirty="0"/>
              <a:t>     	       item2.setEnable(true);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}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status checkbox </a:t>
            </a:r>
            <a:r>
              <a:rPr lang="en-US" dirty="0" err="1"/>
              <a:t>bernilai</a:t>
            </a:r>
            <a:r>
              <a:rPr lang="en-US" dirty="0"/>
              <a:t> true, </a:t>
            </a:r>
            <a:r>
              <a:rPr lang="en-US" dirty="0" err="1"/>
              <a:t>maka</a:t>
            </a:r>
            <a:r>
              <a:rPr lang="en-US" dirty="0"/>
              <a:t> item2 (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menuItem</a:t>
            </a:r>
            <a:r>
              <a:rPr lang="en-US" dirty="0"/>
              <a:t>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disable, </a:t>
            </a:r>
          </a:p>
          <a:p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bernilai</a:t>
            </a:r>
            <a:r>
              <a:rPr lang="en-US" dirty="0"/>
              <a:t> false </a:t>
            </a:r>
            <a:r>
              <a:rPr lang="en-US" dirty="0" err="1"/>
              <a:t>maka</a:t>
            </a:r>
            <a:r>
              <a:rPr lang="en-US" dirty="0"/>
              <a:t> item2 </a:t>
            </a:r>
            <a:r>
              <a:rPr lang="en-US" dirty="0" err="1"/>
              <a:t>menjadi</a:t>
            </a:r>
            <a:r>
              <a:rPr lang="en-US" dirty="0"/>
              <a:t> enable.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2963" y="274638"/>
            <a:ext cx="11647503" cy="8683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cuplikan</a:t>
            </a:r>
            <a:r>
              <a:rPr lang="en-US" sz="2800" dirty="0"/>
              <a:t> program yang </a:t>
            </a:r>
            <a:r>
              <a:rPr lang="en-US" sz="2800" dirty="0" err="1"/>
              <a:t>menjelaskan</a:t>
            </a:r>
            <a:r>
              <a:rPr lang="en-US" sz="2800" dirty="0"/>
              <a:t> </a:t>
            </a:r>
            <a:r>
              <a:rPr lang="en-US" sz="2800" dirty="0" err="1"/>
              <a:t>penggunaan</a:t>
            </a:r>
            <a:r>
              <a:rPr lang="en-US" sz="2800" dirty="0"/>
              <a:t> </a:t>
            </a:r>
            <a:r>
              <a:rPr lang="en-US" sz="2800" dirty="0" err="1"/>
              <a:t>CheckBox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untuk</a:t>
            </a:r>
            <a:r>
              <a:rPr lang="en-US" sz="2800" dirty="0"/>
              <a:t> item menu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481328"/>
            <a:ext cx="8610600" cy="4767072"/>
          </a:xfrm>
        </p:spPr>
        <p:txBody>
          <a:bodyPr/>
          <a:lstStyle/>
          <a:p>
            <a:r>
              <a:rPr lang="en-US" dirty="0"/>
              <a:t>class AplikasiMenu.java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Contoh</a:t>
            </a:r>
            <a:r>
              <a:rPr lang="en-US" sz="2400" dirty="0"/>
              <a:t> program </a:t>
            </a:r>
            <a:r>
              <a:rPr lang="en-US" sz="2400" dirty="0" err="1"/>
              <a:t>pengggunaan</a:t>
            </a:r>
            <a:r>
              <a:rPr lang="en-US" sz="2400" dirty="0"/>
              <a:t> </a:t>
            </a:r>
            <a:r>
              <a:rPr lang="en-US" sz="2400" dirty="0" err="1"/>
              <a:t>objek-objek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 err="1"/>
              <a:t>dari</a:t>
            </a:r>
            <a:r>
              <a:rPr lang="en-US" sz="2400" dirty="0"/>
              <a:t> class </a:t>
            </a:r>
            <a:r>
              <a:rPr lang="en-US" sz="2400" dirty="0" err="1"/>
              <a:t>JMenuBar</a:t>
            </a:r>
            <a:r>
              <a:rPr lang="en-US" sz="2400" dirty="0"/>
              <a:t>, </a:t>
            </a:r>
            <a:r>
              <a:rPr lang="en-US" sz="2400" dirty="0" err="1"/>
              <a:t>JMenu</a:t>
            </a:r>
            <a:r>
              <a:rPr lang="en-US" sz="2400" dirty="0"/>
              <a:t>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JMenuItem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1" y="1074199"/>
            <a:ext cx="12348839" cy="49330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Ada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class </a:t>
            </a:r>
            <a:r>
              <a:rPr lang="en-US" dirty="0" err="1"/>
              <a:t>EventListener</a:t>
            </a:r>
            <a:r>
              <a:rPr lang="en-US" dirty="0"/>
              <a:t>:</a:t>
            </a:r>
          </a:p>
          <a:p>
            <a:pPr lvl="0"/>
            <a:r>
              <a:rPr lang="en-US" dirty="0"/>
              <a:t>1. Event </a:t>
            </a:r>
            <a:r>
              <a:rPr lang="en-US" dirty="0" err="1"/>
              <a:t>dihandle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oleh Class yg </a:t>
            </a:r>
            <a:r>
              <a:rPr lang="en-US" dirty="0" err="1"/>
              <a:t>dibuat</a:t>
            </a:r>
            <a:r>
              <a:rPr lang="en-US" dirty="0"/>
              <a:t> pada </a:t>
            </a:r>
            <a:r>
              <a:rPr lang="en-US" dirty="0" err="1"/>
              <a:t>langkah</a:t>
            </a:r>
            <a:r>
              <a:rPr lang="en-US" dirty="0"/>
              <a:t> 1 (class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frame).</a:t>
            </a:r>
          </a:p>
          <a:p>
            <a:pPr lvl="0"/>
            <a:r>
              <a:rPr lang="en-US" dirty="0"/>
              <a:t>  </a:t>
            </a:r>
          </a:p>
          <a:p>
            <a:pPr lvl="0"/>
            <a:r>
              <a:rPr lang="en-US" dirty="0"/>
              <a:t>2. Event </a:t>
            </a:r>
            <a:r>
              <a:rPr lang="en-US" dirty="0" err="1"/>
              <a:t>dihandle</a:t>
            </a:r>
            <a:r>
              <a:rPr lang="en-US" dirty="0"/>
              <a:t> oleh class yg </a:t>
            </a:r>
            <a:r>
              <a:rPr lang="en-US" dirty="0" err="1"/>
              <a:t>baru</a:t>
            </a:r>
            <a:r>
              <a:rPr lang="en-US" dirty="0"/>
              <a:t> (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InnerClass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i="1" dirty="0" err="1"/>
              <a:t>Caption</a:t>
            </a:r>
            <a:r>
              <a:rPr lang="en-US" dirty="0" err="1"/>
              <a:t>Listener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untuk</a:t>
            </a:r>
            <a:r>
              <a:rPr lang="en-US" dirty="0"/>
              <a:t> masing-masing </a:t>
            </a:r>
            <a:r>
              <a:rPr lang="en-US" dirty="0" err="1"/>
              <a:t>komponen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extends/implements </a:t>
            </a:r>
            <a:r>
              <a:rPr lang="en-US" dirty="0" err="1"/>
              <a:t>ke</a:t>
            </a:r>
            <a:r>
              <a:rPr lang="en-US" dirty="0"/>
              <a:t> Interface</a:t>
            </a:r>
          </a:p>
          <a:p>
            <a:pPr lvl="0"/>
            <a:r>
              <a:rPr lang="en-US" dirty="0"/>
              <a:t>    /Class standard </a:t>
            </a:r>
            <a:r>
              <a:rPr lang="en-US" dirty="0" err="1"/>
              <a:t>untuk</a:t>
            </a:r>
            <a:r>
              <a:rPr lang="en-US" dirty="0"/>
              <a:t> listener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r>
              <a:rPr lang="en-US" dirty="0"/>
              <a:t>    </a:t>
            </a:r>
            <a:r>
              <a:rPr lang="en-US" i="1" dirty="0"/>
              <a:t>Caption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caption </a:t>
            </a:r>
            <a:r>
              <a:rPr lang="en-US" dirty="0" err="1"/>
              <a:t>milik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.</a:t>
            </a:r>
          </a:p>
          <a:p>
            <a:endParaRPr lang="en-US" dirty="0"/>
          </a:p>
          <a:p>
            <a:pPr lvl="0"/>
            <a:r>
              <a:rPr lang="en-US" dirty="0"/>
              <a:t>3. Event </a:t>
            </a:r>
            <a:r>
              <a:rPr lang="en-US" dirty="0" err="1"/>
              <a:t>dihandle</a:t>
            </a:r>
            <a:r>
              <a:rPr lang="en-US" dirty="0"/>
              <a:t> oleh class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Anonymous Class </a:t>
            </a:r>
            <a:r>
              <a:rPr lang="en-US" dirty="0"/>
              <a:t>(</a:t>
            </a:r>
            <a:r>
              <a:rPr lang="en-US" dirty="0" err="1"/>
              <a:t>InnerClass</a:t>
            </a:r>
            <a:r>
              <a:rPr lang="en-US" dirty="0"/>
              <a:t> yg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)</a:t>
            </a:r>
          </a:p>
          <a:p>
            <a:pPr lvl="0"/>
            <a:endParaRPr lang="en-US" dirty="0"/>
          </a:p>
          <a:p>
            <a:r>
              <a:rPr lang="en-US" i="1" dirty="0"/>
              <a:t>Event listener</a:t>
            </a:r>
            <a:r>
              <a:rPr lang="en-US" dirty="0"/>
              <a:t>  standard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event handler</a:t>
            </a:r>
            <a:r>
              <a:rPr lang="en-US" dirty="0"/>
              <a:t> standard </a:t>
            </a:r>
            <a:r>
              <a:rPr lang="en-US" dirty="0" err="1"/>
              <a:t>adalah</a:t>
            </a:r>
            <a:r>
              <a:rPr lang="en-US" dirty="0"/>
              <a:t> interface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i="1" dirty="0"/>
              <a:t>package</a:t>
            </a:r>
            <a:r>
              <a:rPr lang="en-US" dirty="0"/>
              <a:t> </a:t>
            </a:r>
            <a:r>
              <a:rPr lang="en-US" i="1" dirty="0" err="1"/>
              <a:t>java.awt.event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9597" y="274638"/>
            <a:ext cx="11549848" cy="63976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Cara </a:t>
            </a:r>
            <a:r>
              <a:rPr lang="en-US" sz="3600" dirty="0" err="1"/>
              <a:t>menangani</a:t>
            </a:r>
            <a:r>
              <a:rPr lang="en-US" sz="3600" dirty="0"/>
              <a:t> event pada </a:t>
            </a:r>
            <a:r>
              <a:rPr lang="en-US" sz="3600" dirty="0" err="1"/>
              <a:t>komponen</a:t>
            </a:r>
            <a:r>
              <a:rPr lang="en-US" sz="3600" dirty="0"/>
              <a:t> (Langkah ke-6)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C688-34C6-4AC0-9FFC-24486FC9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920"/>
            <a:ext cx="10515600" cy="6303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Template (Format standard) Langkah 6 Cara </a:t>
            </a:r>
            <a:r>
              <a:rPr lang="en-US" dirty="0" err="1"/>
              <a:t>Kedua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0B2A-5EB7-4289-8946-C079CF65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646198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class </a:t>
            </a:r>
            <a:r>
              <a:rPr lang="en-US" sz="3300" dirty="0" err="1"/>
              <a:t>EventListenerNonStandard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FF0000"/>
                </a:solidFill>
              </a:rPr>
              <a:t>implements</a:t>
            </a:r>
            <a:r>
              <a:rPr lang="en-US" sz="3300" dirty="0"/>
              <a:t> </a:t>
            </a:r>
            <a:r>
              <a:rPr lang="en-US" sz="3300" dirty="0" err="1"/>
              <a:t>JenisListenerStandard</a:t>
            </a:r>
            <a:r>
              <a:rPr lang="en-US" sz="33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//method </a:t>
            </a:r>
            <a:r>
              <a:rPr lang="en-US" sz="3300" i="1" dirty="0" err="1"/>
              <a:t>eventHandling</a:t>
            </a:r>
            <a:r>
              <a:rPr lang="en-US" sz="3300" dirty="0"/>
              <a:t> </a:t>
            </a:r>
            <a:r>
              <a:rPr lang="en-US" sz="3300" dirty="0" err="1"/>
              <a:t>terhadap</a:t>
            </a:r>
            <a:r>
              <a:rPr lang="en-US" sz="3300" dirty="0"/>
              <a:t> </a:t>
            </a:r>
            <a:r>
              <a:rPr lang="en-US" sz="3300" i="1" dirty="0" err="1"/>
              <a:t>JenisEvent</a:t>
            </a:r>
            <a:r>
              <a:rPr lang="en-US" sz="3300" i="1" dirty="0"/>
              <a:t>/</a:t>
            </a:r>
            <a:r>
              <a:rPr lang="en-US" sz="3300" i="1" dirty="0" err="1"/>
              <a:t>JenisAksi</a:t>
            </a:r>
            <a:r>
              <a:rPr lang="en-US" sz="3300" dirty="0"/>
              <a:t>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public void </a:t>
            </a:r>
            <a:r>
              <a:rPr lang="en-US" sz="3300" dirty="0" err="1"/>
              <a:t>jenis</a:t>
            </a:r>
            <a:r>
              <a:rPr lang="en-US" sz="3300" dirty="0" err="1">
                <a:solidFill>
                  <a:srgbClr val="FF0000"/>
                </a:solidFill>
              </a:rPr>
              <a:t>Reaksi</a:t>
            </a:r>
            <a:r>
              <a:rPr lang="en-US" sz="3300" dirty="0" err="1"/>
              <a:t>Standard</a:t>
            </a:r>
            <a:r>
              <a:rPr lang="en-US" sz="3300" dirty="0"/>
              <a:t>(</a:t>
            </a:r>
            <a:r>
              <a:rPr lang="en-US" sz="3300" i="1" dirty="0" err="1"/>
              <a:t>ClassJenis</a:t>
            </a:r>
            <a:r>
              <a:rPr lang="en-US" sz="3300" i="1" dirty="0" err="1">
                <a:solidFill>
                  <a:srgbClr val="FF0000"/>
                </a:solidFill>
              </a:rPr>
              <a:t>Aksi</a:t>
            </a:r>
            <a:r>
              <a:rPr lang="en-US" sz="3300" i="1" dirty="0" err="1"/>
              <a:t>Standard</a:t>
            </a:r>
            <a:r>
              <a:rPr lang="en-US" sz="3300" dirty="0"/>
              <a:t> ja1)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      ………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      ………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}</a:t>
            </a:r>
          </a:p>
          <a:p>
            <a:endParaRPr lang="en-US" sz="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class </a:t>
            </a:r>
            <a:r>
              <a:rPr lang="en-US" sz="3300" dirty="0" err="1"/>
              <a:t>EventListenerNonStandard</a:t>
            </a:r>
            <a:r>
              <a:rPr lang="en-US" sz="3300" dirty="0"/>
              <a:t> </a:t>
            </a:r>
            <a:r>
              <a:rPr lang="en-US" sz="3300" dirty="0">
                <a:solidFill>
                  <a:srgbClr val="FF0000"/>
                </a:solidFill>
              </a:rPr>
              <a:t>extends</a:t>
            </a:r>
            <a:r>
              <a:rPr lang="en-US" sz="3300" dirty="0"/>
              <a:t> </a:t>
            </a:r>
            <a:r>
              <a:rPr lang="en-US" sz="3300" dirty="0" err="1"/>
              <a:t>JenisListenerStandard</a:t>
            </a:r>
            <a:r>
              <a:rPr lang="en-US" sz="3300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//method </a:t>
            </a:r>
            <a:r>
              <a:rPr lang="en-US" sz="3300" i="1" dirty="0" err="1"/>
              <a:t>eventHandling</a:t>
            </a:r>
            <a:r>
              <a:rPr lang="en-US" sz="3300" dirty="0"/>
              <a:t> </a:t>
            </a:r>
            <a:r>
              <a:rPr lang="en-US" sz="3300" dirty="0" err="1"/>
              <a:t>terhadap</a:t>
            </a:r>
            <a:r>
              <a:rPr lang="en-US" sz="3300" dirty="0"/>
              <a:t> </a:t>
            </a:r>
            <a:r>
              <a:rPr lang="en-US" sz="3300" i="1" dirty="0" err="1"/>
              <a:t>JenisEvent</a:t>
            </a:r>
            <a:r>
              <a:rPr lang="en-US" sz="3300" i="1" dirty="0"/>
              <a:t>/</a:t>
            </a:r>
            <a:r>
              <a:rPr lang="en-US" sz="3300" i="1" dirty="0" err="1"/>
              <a:t>JenisAksi</a:t>
            </a:r>
            <a:endParaRPr lang="en-US" sz="33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public void </a:t>
            </a:r>
            <a:r>
              <a:rPr lang="en-US" sz="3300" dirty="0" err="1"/>
              <a:t>jenis</a:t>
            </a:r>
            <a:r>
              <a:rPr lang="en-US" sz="3300" dirty="0" err="1">
                <a:solidFill>
                  <a:srgbClr val="FF0000"/>
                </a:solidFill>
              </a:rPr>
              <a:t>Reaksi</a:t>
            </a:r>
            <a:r>
              <a:rPr lang="en-US" sz="3300" dirty="0" err="1"/>
              <a:t>Standard</a:t>
            </a:r>
            <a:r>
              <a:rPr lang="en-US" sz="3300" dirty="0"/>
              <a:t>(</a:t>
            </a:r>
            <a:r>
              <a:rPr lang="en-US" sz="3300" i="1" dirty="0" err="1"/>
              <a:t>ClassJenis</a:t>
            </a:r>
            <a:r>
              <a:rPr lang="en-US" sz="3300" i="1" dirty="0" err="1">
                <a:solidFill>
                  <a:srgbClr val="FF0000"/>
                </a:solidFill>
              </a:rPr>
              <a:t>Aksi</a:t>
            </a:r>
            <a:r>
              <a:rPr lang="en-US" sz="3300" i="1" dirty="0" err="1"/>
              <a:t>Standard</a:t>
            </a:r>
            <a:r>
              <a:rPr lang="en-US" sz="3300" dirty="0"/>
              <a:t> ja2)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      ………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      ………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300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198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6128" y="838199"/>
            <a:ext cx="11345662" cy="5598111"/>
          </a:xfrm>
        </p:spPr>
        <p:txBody>
          <a:bodyPr>
            <a:normAutofit fontScale="92500" lnSpcReduction="20000"/>
          </a:bodyPr>
          <a:lstStyle/>
          <a:p>
            <a:r>
              <a:rPr lang="en-US" sz="3000" dirty="0"/>
              <a:t>Ada </a:t>
            </a:r>
            <a:r>
              <a:rPr lang="en-US" sz="3000" dirty="0" err="1"/>
              <a:t>lebih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11 class standard yang </a:t>
            </a:r>
            <a:r>
              <a:rPr lang="en-US" sz="3000" dirty="0" err="1"/>
              <a:t>mencerminkan</a:t>
            </a:r>
            <a:r>
              <a:rPr lang="en-US" sz="3000" dirty="0"/>
              <a:t> </a:t>
            </a:r>
            <a:r>
              <a:rPr lang="en-US" sz="3000" dirty="0" err="1"/>
              <a:t>jenis</a:t>
            </a:r>
            <a:r>
              <a:rPr lang="en-US" sz="3000" dirty="0"/>
              <a:t> event/</a:t>
            </a:r>
            <a:r>
              <a:rPr lang="en-US" sz="3000" b="1" dirty="0" err="1">
                <a:solidFill>
                  <a:srgbClr val="FF0000"/>
                </a:solidFill>
              </a:rPr>
              <a:t>aksi</a:t>
            </a:r>
            <a:r>
              <a:rPr lang="en-US" sz="3000" dirty="0"/>
              <a:t> pada package j</a:t>
            </a:r>
            <a:r>
              <a:rPr lang="en-US" sz="3000" i="1" dirty="0"/>
              <a:t>ava.awt.event.* :</a:t>
            </a:r>
          </a:p>
          <a:p>
            <a:r>
              <a:rPr lang="en-US" sz="3000" i="1" dirty="0" err="1"/>
              <a:t>ActionEvent</a:t>
            </a:r>
            <a:r>
              <a:rPr lang="en-US" sz="3000" i="1" dirty="0"/>
              <a:t>, </a:t>
            </a:r>
            <a:r>
              <a:rPr lang="en-US" sz="3000" i="1" dirty="0" err="1"/>
              <a:t>TextEvent</a:t>
            </a:r>
            <a:r>
              <a:rPr lang="en-US" sz="3000" i="1" dirty="0"/>
              <a:t>, </a:t>
            </a:r>
            <a:r>
              <a:rPr lang="en-US" sz="3000" i="1" dirty="0" err="1"/>
              <a:t>ItemEvent</a:t>
            </a:r>
            <a:r>
              <a:rPr lang="en-US" sz="3000" i="1" dirty="0"/>
              <a:t>, </a:t>
            </a:r>
            <a:r>
              <a:rPr lang="en-US" sz="3000" i="1" dirty="0" err="1"/>
              <a:t>ListSelectionEvent</a:t>
            </a:r>
            <a:r>
              <a:rPr lang="en-US" sz="3000" i="1" dirty="0"/>
              <a:t>, </a:t>
            </a:r>
            <a:r>
              <a:rPr lang="en-US" sz="3000" i="1" dirty="0" err="1"/>
              <a:t>AdjustmentEvent</a:t>
            </a:r>
            <a:r>
              <a:rPr lang="en-US" sz="3000" i="1" dirty="0"/>
              <a:t>, </a:t>
            </a:r>
            <a:r>
              <a:rPr lang="en-US" sz="3000" i="1" dirty="0" err="1"/>
              <a:t>WindowEvent</a:t>
            </a:r>
            <a:r>
              <a:rPr lang="en-US" sz="3000" i="1" dirty="0"/>
              <a:t>, </a:t>
            </a:r>
            <a:r>
              <a:rPr lang="en-US" sz="3000" i="1" dirty="0" err="1"/>
              <a:t>ContainerEvent</a:t>
            </a:r>
            <a:r>
              <a:rPr lang="en-US" sz="3000" i="1" dirty="0"/>
              <a:t>, </a:t>
            </a:r>
            <a:r>
              <a:rPr lang="en-US" sz="3000" i="1" dirty="0" err="1"/>
              <a:t>ComponentEvent</a:t>
            </a:r>
            <a:r>
              <a:rPr lang="en-US" sz="3000" i="1" dirty="0"/>
              <a:t>, </a:t>
            </a:r>
            <a:r>
              <a:rPr lang="en-US" sz="3000" i="1" dirty="0" err="1"/>
              <a:t>FocusEvent</a:t>
            </a:r>
            <a:r>
              <a:rPr lang="en-US" sz="3000" i="1" dirty="0"/>
              <a:t>, </a:t>
            </a:r>
            <a:r>
              <a:rPr lang="en-US" sz="3000" i="1" dirty="0" err="1"/>
              <a:t>KeyEvent</a:t>
            </a:r>
            <a:r>
              <a:rPr lang="en-US" sz="3000" i="1" dirty="0"/>
              <a:t>, </a:t>
            </a:r>
            <a:r>
              <a:rPr lang="en-US" sz="3000" i="1" dirty="0" err="1"/>
              <a:t>dan</a:t>
            </a:r>
            <a:r>
              <a:rPr lang="en-US" sz="3000" i="1" dirty="0"/>
              <a:t> </a:t>
            </a:r>
            <a:r>
              <a:rPr lang="en-US" sz="3000" i="1" dirty="0" err="1"/>
              <a:t>MouseEvent</a:t>
            </a:r>
            <a:r>
              <a:rPr lang="en-US" sz="3000" i="1" dirty="0"/>
              <a:t>. </a:t>
            </a:r>
          </a:p>
          <a:p>
            <a:endParaRPr lang="en-US" sz="3000" i="1" dirty="0"/>
          </a:p>
          <a:p>
            <a:r>
              <a:rPr lang="en-US" sz="3000" dirty="0" err="1"/>
              <a:t>Untuk</a:t>
            </a:r>
            <a:r>
              <a:rPr lang="en-US" sz="3000" dirty="0"/>
              <a:t> </a:t>
            </a:r>
            <a:r>
              <a:rPr lang="en-US" sz="3000" dirty="0" err="1"/>
              <a:t>cara</a:t>
            </a:r>
            <a:r>
              <a:rPr lang="en-US" sz="3000" dirty="0"/>
              <a:t> </a:t>
            </a:r>
            <a:r>
              <a:rPr lang="en-US" sz="3000" dirty="0" err="1"/>
              <a:t>kedua</a:t>
            </a:r>
            <a:r>
              <a:rPr lang="en-US" sz="3000" dirty="0"/>
              <a:t>, class </a:t>
            </a:r>
            <a:r>
              <a:rPr lang="en-US" sz="3000" dirty="0" err="1"/>
              <a:t>tersebut</a:t>
            </a:r>
            <a:r>
              <a:rPr lang="en-US" sz="3000" dirty="0"/>
              <a:t> </a:t>
            </a:r>
            <a:r>
              <a:rPr lang="en-US" sz="3000" dirty="0" err="1"/>
              <a:t>nantinya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menjadi</a:t>
            </a:r>
            <a:r>
              <a:rPr lang="en-US" sz="3000" dirty="0"/>
              <a:t> </a:t>
            </a:r>
            <a:r>
              <a:rPr lang="en-US" sz="3000" dirty="0" err="1">
                <a:solidFill>
                  <a:srgbClr val="FF0000"/>
                </a:solidFill>
              </a:rPr>
              <a:t>tipe</a:t>
            </a:r>
            <a:r>
              <a:rPr lang="en-US" sz="3000" dirty="0">
                <a:solidFill>
                  <a:srgbClr val="FF0000"/>
                </a:solidFill>
              </a:rPr>
              <a:t> parameter</a:t>
            </a:r>
            <a:r>
              <a:rPr lang="en-US" sz="3000" dirty="0"/>
              <a:t> </a:t>
            </a:r>
            <a:r>
              <a:rPr lang="en-US" sz="3000" dirty="0" err="1"/>
              <a:t>bagi</a:t>
            </a:r>
            <a:r>
              <a:rPr lang="en-US" sz="3000" dirty="0"/>
              <a:t> method handler yang </a:t>
            </a:r>
            <a:r>
              <a:rPr lang="en-US" sz="3000" dirty="0" err="1"/>
              <a:t>digunakan</a:t>
            </a:r>
            <a:r>
              <a:rPr lang="en-US" sz="3000" dirty="0"/>
              <a:t>. </a:t>
            </a:r>
          </a:p>
          <a:p>
            <a:endParaRPr lang="en-US" sz="3000" dirty="0"/>
          </a:p>
          <a:p>
            <a:r>
              <a:rPr lang="en-US" sz="3000" dirty="0" err="1"/>
              <a:t>Selanjutnya</a:t>
            </a:r>
            <a:r>
              <a:rPr lang="en-US" sz="3000" dirty="0"/>
              <a:t> method handler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dimasukkan</a:t>
            </a:r>
            <a:r>
              <a:rPr lang="en-US" sz="3000" dirty="0"/>
              <a:t> </a:t>
            </a:r>
            <a:r>
              <a:rPr lang="en-US" sz="3000" dirty="0" err="1"/>
              <a:t>ke</a:t>
            </a:r>
            <a:r>
              <a:rPr lang="en-US" sz="3000" dirty="0"/>
              <a:t> </a:t>
            </a:r>
            <a:r>
              <a:rPr lang="en-US" sz="3000" dirty="0" err="1"/>
              <a:t>dalam</a:t>
            </a:r>
            <a:r>
              <a:rPr lang="en-US" sz="3000" dirty="0"/>
              <a:t> class yang </a:t>
            </a:r>
            <a:r>
              <a:rPr lang="en-US" sz="3000" dirty="0" err="1"/>
              <a:t>merupakan</a:t>
            </a:r>
            <a:r>
              <a:rPr lang="en-US" sz="3000" dirty="0"/>
              <a:t> </a:t>
            </a:r>
            <a:r>
              <a:rPr lang="en-US" sz="3000" dirty="0" err="1"/>
              <a:t>implementasi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interface event </a:t>
            </a:r>
            <a:r>
              <a:rPr lang="en-US" sz="3000" dirty="0" err="1"/>
              <a:t>listenernya</a:t>
            </a:r>
            <a:r>
              <a:rPr lang="en-US" sz="3000" dirty="0"/>
              <a:t>. </a:t>
            </a:r>
          </a:p>
          <a:p>
            <a:r>
              <a:rPr lang="en-US" sz="3000" dirty="0" err="1"/>
              <a:t>Objek</a:t>
            </a:r>
            <a:r>
              <a:rPr lang="en-US" sz="3000" dirty="0"/>
              <a:t> </a:t>
            </a:r>
            <a:r>
              <a:rPr lang="en-US" sz="3000" dirty="0" err="1"/>
              <a:t>dari</a:t>
            </a:r>
            <a:r>
              <a:rPr lang="en-US" sz="3000" dirty="0"/>
              <a:t> class listener </a:t>
            </a:r>
            <a:r>
              <a:rPr lang="en-US" sz="3000" dirty="0" err="1"/>
              <a:t>tersebut</a:t>
            </a:r>
            <a:r>
              <a:rPr lang="en-US" sz="3000" dirty="0"/>
              <a:t>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dimasukkan</a:t>
            </a:r>
            <a:r>
              <a:rPr lang="en-US" sz="3000" dirty="0"/>
              <a:t> </a:t>
            </a:r>
            <a:r>
              <a:rPr lang="en-US" sz="3000" dirty="0" err="1"/>
              <a:t>sebagai</a:t>
            </a:r>
            <a:r>
              <a:rPr lang="en-US" sz="3000" dirty="0"/>
              <a:t> </a:t>
            </a:r>
            <a:r>
              <a:rPr lang="en-US" sz="3000" dirty="0" err="1"/>
              <a:t>nilai</a:t>
            </a:r>
            <a:r>
              <a:rPr lang="en-US" sz="3000" dirty="0"/>
              <a:t> parameter </a:t>
            </a:r>
            <a:r>
              <a:rPr lang="en-US" sz="3000" dirty="0" err="1"/>
              <a:t>dari</a:t>
            </a:r>
            <a:r>
              <a:rPr lang="en-US" sz="3000" dirty="0"/>
              <a:t> method </a:t>
            </a:r>
            <a:r>
              <a:rPr lang="en-US" sz="3000" dirty="0" err="1"/>
              <a:t>addLiastener</a:t>
            </a:r>
            <a:r>
              <a:rPr lang="en-US" sz="3000" dirty="0"/>
              <a:t>() yang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dipanggil</a:t>
            </a:r>
            <a:r>
              <a:rPr lang="en-US" sz="3000" dirty="0"/>
              <a:t> </a:t>
            </a:r>
            <a:r>
              <a:rPr lang="en-US" sz="3000" dirty="0" err="1"/>
              <a:t>objek</a:t>
            </a:r>
            <a:r>
              <a:rPr lang="en-US" sz="3000" dirty="0"/>
              <a:t> </a:t>
            </a:r>
            <a:r>
              <a:rPr lang="en-US" sz="3000" dirty="0" err="1"/>
              <a:t>komponen</a:t>
            </a:r>
            <a:r>
              <a:rPr lang="en-US" sz="3000" dirty="0"/>
              <a:t> yang </a:t>
            </a:r>
            <a:r>
              <a:rPr lang="en-US" sz="3000" dirty="0" err="1"/>
              <a:t>menggunakan</a:t>
            </a:r>
            <a:r>
              <a:rPr lang="en-US" sz="3000" dirty="0"/>
              <a:t> event listener dan event handler </a:t>
            </a:r>
            <a:r>
              <a:rPr lang="en-US" sz="3000" dirty="0" err="1"/>
              <a:t>tersebut</a:t>
            </a:r>
            <a:r>
              <a:rPr lang="en-US" sz="3000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4935" y="152400"/>
            <a:ext cx="11562131" cy="56356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Class Event standard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513038"/>
              </p:ext>
            </p:extLst>
          </p:nvPr>
        </p:nvGraphicFramePr>
        <p:xfrm>
          <a:off x="363985" y="593727"/>
          <a:ext cx="11496583" cy="594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9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1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Method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Standard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2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addActionListener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Memasang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action listener pada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55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actionPerformed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ActionEvent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ae)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Reaksi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terhadap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aksi-aksi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yang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dilakukan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user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terhadap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Mengklik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Button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item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baru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pada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    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ComboBox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CheckBox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MenuItem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3.  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Menekan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enter pada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TextField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1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3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addItemListener(objekListener)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Memasang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item listener pada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4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</a:rPr>
                        <a:t>itemStateChanged(ItemEvent ie)</a:t>
                      </a:r>
                      <a:endParaRPr lang="en-US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>
                        <a:spcAft>
                          <a:spcPts val="0"/>
                        </a:spcAft>
                        <a:buFont typeface="+mj-lt"/>
                        <a:buNone/>
                        <a:tabLst>
                          <a:tab pos="274320" algn="l"/>
                        </a:tabLs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Reaksi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terhadap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</a:rPr>
                        <a:t>aksi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: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item pada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ComboBox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Memilih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satu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/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lebih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item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pada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  <a:ea typeface="Times New Roman"/>
                        </a:rPr>
                        <a:t>CheckBox</a:t>
                      </a: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.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74320" algn="l"/>
                        </a:tabLst>
                      </a:pPr>
                      <a:r>
                        <a:rPr lang="en-US" sz="1800" b="1" dirty="0" err="1">
                          <a:latin typeface="Times New Roman"/>
                        </a:rPr>
                        <a:t>Memilih</a:t>
                      </a:r>
                      <a:r>
                        <a:rPr lang="en-US" sz="1800" b="1" dirty="0">
                          <a:latin typeface="Times New Roman"/>
                        </a:rPr>
                        <a:t> item </a:t>
                      </a:r>
                      <a:r>
                        <a:rPr lang="en-US" sz="1800" b="1" dirty="0" err="1">
                          <a:latin typeface="Times New Roman"/>
                        </a:rPr>
                        <a:t>pada</a:t>
                      </a:r>
                      <a:r>
                        <a:rPr lang="en-US" sz="1800" b="1" dirty="0">
                          <a:latin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</a:rPr>
                        <a:t>komponen</a:t>
                      </a:r>
                      <a:r>
                        <a:rPr lang="en-US" sz="1800" b="1" dirty="0">
                          <a:latin typeface="Times New Roman"/>
                        </a:rPr>
                        <a:t> </a:t>
                      </a:r>
                      <a:r>
                        <a:rPr lang="en-US" sz="1800" b="1" dirty="0" err="1">
                          <a:latin typeface="Times New Roman"/>
                        </a:rPr>
                        <a:t>RadioButton</a:t>
                      </a:r>
                      <a:r>
                        <a:rPr lang="en-US" sz="1800" b="1" dirty="0">
                          <a:latin typeface="Times New Roman"/>
                        </a:rPr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136525"/>
            <a:ext cx="8229600" cy="4572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/>
              <a:t>Deskripsi</a:t>
            </a:r>
            <a:r>
              <a:rPr lang="en-US" sz="2800" dirty="0"/>
              <a:t> Method Standard Handler (</a:t>
            </a:r>
            <a:r>
              <a:rPr lang="en-US" sz="2800" dirty="0" err="1"/>
              <a:t>Reaksi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152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100137"/>
              </p:ext>
            </p:extLst>
          </p:nvPr>
        </p:nvGraphicFramePr>
        <p:xfrm>
          <a:off x="630315" y="914401"/>
          <a:ext cx="11114842" cy="554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4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71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Method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Standard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2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addWindowListener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listener pada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9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windowClosing(WindowEvent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menutup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dan exit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4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windowOpened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dibuka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windowIconfied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minimize 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diklik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windowDeiconfied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WindowEvent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Mengembalikan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ukuran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setelah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diminimize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2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windowClosed(WindowEvent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dalam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kondisi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tertutup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2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windowActivated(WindowEvent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diaktifkan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29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windowDeactivated(WindowEvent we)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Klik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posisi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di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luar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untuk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non-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aktifkan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window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dirty="0" err="1"/>
              <a:t>Deskripsi</a:t>
            </a:r>
            <a:r>
              <a:rPr lang="en-US" sz="2800" b="1" dirty="0"/>
              <a:t> Method Handler (</a:t>
            </a:r>
            <a:r>
              <a:rPr lang="en-US" sz="2800" b="1" dirty="0" err="1"/>
              <a:t>terkait</a:t>
            </a:r>
            <a:r>
              <a:rPr lang="en-US" sz="2800" b="1" dirty="0"/>
              <a:t> </a:t>
            </a:r>
            <a:r>
              <a:rPr lang="en-US" sz="2800" b="1" dirty="0" err="1"/>
              <a:t>dengan</a:t>
            </a:r>
            <a:r>
              <a:rPr lang="en-US" sz="2800" b="1" dirty="0"/>
              <a:t> </a:t>
            </a:r>
            <a:r>
              <a:rPr lang="en-US" sz="2800" b="1" dirty="0" err="1"/>
              <a:t>komponen</a:t>
            </a:r>
            <a:r>
              <a:rPr lang="en-US" sz="2800" b="1" dirty="0"/>
              <a:t> Window)</a:t>
            </a:r>
          </a:p>
        </p:txBody>
      </p:sp>
    </p:spTree>
    <p:extLst>
      <p:ext uri="{BB962C8B-B14F-4D97-AF65-F5344CB8AC3E}">
        <p14:creationId xmlns:p14="http://schemas.microsoft.com/office/powerpoint/2010/main" val="361608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340474"/>
              </p:ext>
            </p:extLst>
          </p:nvPr>
        </p:nvGraphicFramePr>
        <p:xfrm>
          <a:off x="523783" y="914400"/>
          <a:ext cx="11310151" cy="544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1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3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Method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Standard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endParaRPr lang="en-US" sz="18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7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componentAdded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ContainerEvent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Menempatkan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pada container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7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componentRemoved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ContainerEvent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container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0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componentMoved(ComponentEvent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Menggerakkan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componentHidden(ComponentEvent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Menyembunyikan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</a:rPr>
                        <a:t>componentResized(ComponentEvent ce)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Mengubah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ukuran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508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componentShown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ComponentEvent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Menampilkan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kebalikan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hidden)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40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</a:rPr>
                        <a:t>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addFocusListener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focus listener pada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18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Deskripsi</a:t>
            </a:r>
            <a:r>
              <a:rPr lang="en-US" sz="2800" dirty="0"/>
              <a:t> Method Handler</a:t>
            </a:r>
          </a:p>
        </p:txBody>
      </p:sp>
    </p:spTree>
    <p:extLst>
      <p:ext uri="{BB962C8B-B14F-4D97-AF65-F5344CB8AC3E}">
        <p14:creationId xmlns:p14="http://schemas.microsoft.com/office/powerpoint/2010/main" val="228046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278010"/>
              </p:ext>
            </p:extLst>
          </p:nvPr>
        </p:nvGraphicFramePr>
        <p:xfrm>
          <a:off x="470517" y="1143000"/>
          <a:ext cx="11274640" cy="5213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8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3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875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No.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Method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Standard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Deskripsi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  <a:cs typeface="Times New Roman"/>
                        </a:rPr>
                        <a:t>Reaksi</a:t>
                      </a:r>
                      <a:endParaRPr lang="en-US" sz="2000" dirty="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focusGained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FocusEvent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Memberi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fokus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1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focusLost(FocusEvent fe)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fokus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dari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textValueChanged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TextEvent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2000" b="0" dirty="0" err="1">
                          <a:latin typeface="Times New Roman"/>
                        </a:rPr>
                        <a:t>Mengubah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teks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pada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komponen</a:t>
                      </a:r>
                      <a:r>
                        <a:rPr lang="en-GB" sz="2000" b="0" dirty="0">
                          <a:latin typeface="Times New Roman"/>
                        </a:rPr>
                        <a:t> </a:t>
                      </a:r>
                      <a:r>
                        <a:rPr lang="en-GB" sz="2000" b="0" dirty="0" err="1">
                          <a:latin typeface="Times New Roman"/>
                        </a:rPr>
                        <a:t>TextComponent</a:t>
                      </a:r>
                      <a:endParaRPr lang="en-US" sz="2000" b="0" dirty="0">
                        <a:latin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23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addKeyListener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objekListener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 listener pada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keyPressed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keyEvent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ke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 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belum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dilepas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keyReleased(keyEvent ke)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Melepas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 (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setelah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ditekan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0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keyTyped(keyEvent ke)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Menekan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tombol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keyboard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687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</a:rPr>
                        <a:t>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</a:rPr>
                        <a:t>addMouseListener(objekListener)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Menambahkan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mouse listener pada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suatu</a:t>
                      </a:r>
                      <a:r>
                        <a:rPr lang="en-US" sz="2000" dirty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dirty="0" err="1">
                          <a:latin typeface="Times New Roman"/>
                          <a:ea typeface="Times New Roman"/>
                        </a:rPr>
                        <a:t>komponen</a:t>
                      </a:r>
                      <a:endParaRPr lang="en-US" sz="20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Deskripsi</a:t>
            </a:r>
            <a:r>
              <a:rPr lang="en-US" sz="2800" dirty="0"/>
              <a:t> Method Handler</a:t>
            </a:r>
          </a:p>
        </p:txBody>
      </p:sp>
    </p:spTree>
    <p:extLst>
      <p:ext uri="{BB962C8B-B14F-4D97-AF65-F5344CB8AC3E}">
        <p14:creationId xmlns:p14="http://schemas.microsoft.com/office/powerpoint/2010/main" val="1891151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1993</Words>
  <Application>Microsoft Office PowerPoint</Application>
  <PresentationFormat>Widescreen</PresentationFormat>
  <Paragraphs>412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Event Handling dan Sistem Menu</vt:lpstr>
      <vt:lpstr>Cara menangani event listener pada komponen</vt:lpstr>
      <vt:lpstr>Cara menangani event pada komponen (Langkah ke-6)</vt:lpstr>
      <vt:lpstr>Template (Format standard) Langkah 6 Cara Kedua</vt:lpstr>
      <vt:lpstr>Class Event standard</vt:lpstr>
      <vt:lpstr>Deskripsi Method Standard Handler (Reaksi)</vt:lpstr>
      <vt:lpstr>Deskripsi Method Handler (terkait dengan komponen Window)</vt:lpstr>
      <vt:lpstr>Deskripsi Method Handler</vt:lpstr>
      <vt:lpstr>Deskripsi Method Handler</vt:lpstr>
      <vt:lpstr>Deskripsi Method Handler</vt:lpstr>
      <vt:lpstr>Deskripsi Method Handler</vt:lpstr>
      <vt:lpstr>Class Event, Interface Listener, dan Method Handler</vt:lpstr>
      <vt:lpstr>Class Event, Interface Listener, dan Method Handler</vt:lpstr>
      <vt:lpstr>Class Event, Interface Listener, dan Method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Contoh-contoh penggunaan  Event Listener dan Even Handler</vt:lpstr>
      <vt:lpstr>Sistem Menu</vt:lpstr>
      <vt:lpstr>Level Menu</vt:lpstr>
      <vt:lpstr>Contoh penempatan menu step by step</vt:lpstr>
      <vt:lpstr>Event Handling pada Menu</vt:lpstr>
      <vt:lpstr>Event Handling pada Menu</vt:lpstr>
      <vt:lpstr>Contoh Item Menu berbentuk checkbox atau radiobutton</vt:lpstr>
      <vt:lpstr>Contoh cuplikan program yang menjelaskan penggunaan CheckBox  untuk item menu</vt:lpstr>
      <vt:lpstr>Contoh program pengggunaan objek-objek  dari class JMenuBar, JMenu, dan JMenuItem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Handling dan Sistem Menu</dc:title>
  <dc:creator>HP</dc:creator>
  <cp:lastModifiedBy>Lenovo L340</cp:lastModifiedBy>
  <cp:revision>59</cp:revision>
  <dcterms:created xsi:type="dcterms:W3CDTF">2020-06-04T19:51:53Z</dcterms:created>
  <dcterms:modified xsi:type="dcterms:W3CDTF">2023-05-23T05:55:46Z</dcterms:modified>
</cp:coreProperties>
</file>