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45"/>
  </p:notesMasterIdLst>
  <p:handoutMasterIdLst>
    <p:handoutMasterId r:id="rId46"/>
  </p:handoutMasterIdLst>
  <p:sldIdLst>
    <p:sldId id="437" r:id="rId2"/>
    <p:sldId id="441" r:id="rId3"/>
    <p:sldId id="442" r:id="rId4"/>
    <p:sldId id="443" r:id="rId5"/>
    <p:sldId id="438" r:id="rId6"/>
    <p:sldId id="444" r:id="rId7"/>
    <p:sldId id="445" r:id="rId8"/>
    <p:sldId id="446" r:id="rId9"/>
    <p:sldId id="447" r:id="rId10"/>
    <p:sldId id="448" r:id="rId11"/>
    <p:sldId id="450" r:id="rId12"/>
    <p:sldId id="451" r:id="rId13"/>
    <p:sldId id="439" r:id="rId14"/>
    <p:sldId id="440" r:id="rId15"/>
    <p:sldId id="459" r:id="rId16"/>
    <p:sldId id="461" r:id="rId17"/>
    <p:sldId id="462" r:id="rId18"/>
    <p:sldId id="463" r:id="rId19"/>
    <p:sldId id="464" r:id="rId20"/>
    <p:sldId id="466" r:id="rId21"/>
    <p:sldId id="452" r:id="rId22"/>
    <p:sldId id="472" r:id="rId23"/>
    <p:sldId id="473" r:id="rId24"/>
    <p:sldId id="474" r:id="rId25"/>
    <p:sldId id="475" r:id="rId26"/>
    <p:sldId id="478" r:id="rId27"/>
    <p:sldId id="476" r:id="rId28"/>
    <p:sldId id="453" r:id="rId29"/>
    <p:sldId id="479" r:id="rId30"/>
    <p:sldId id="454" r:id="rId31"/>
    <p:sldId id="455" r:id="rId32"/>
    <p:sldId id="481" r:id="rId33"/>
    <p:sldId id="456" r:id="rId34"/>
    <p:sldId id="492" r:id="rId35"/>
    <p:sldId id="457" r:id="rId36"/>
    <p:sldId id="488" r:id="rId37"/>
    <p:sldId id="458" r:id="rId38"/>
    <p:sldId id="493" r:id="rId39"/>
    <p:sldId id="496" r:id="rId40"/>
    <p:sldId id="499" r:id="rId41"/>
    <p:sldId id="497" r:id="rId42"/>
    <p:sldId id="500" r:id="rId43"/>
    <p:sldId id="490" r:id="rId44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1. </a:t>
            </a:r>
            <a:r>
              <a:rPr lang="en-US" sz="3200" b="1" dirty="0" err="1"/>
              <a:t>Pendahuluan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File </a:t>
            </a:r>
            <a:r>
              <a:rPr lang="en-US" sz="3200" b="1" dirty="0" err="1"/>
              <a:t>sebagai</a:t>
            </a:r>
            <a:r>
              <a:rPr lang="en-US" sz="3200" b="1" dirty="0"/>
              <a:t> Class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3. Class </a:t>
            </a:r>
            <a:r>
              <a:rPr lang="en-US" sz="3200" b="1" dirty="0" err="1"/>
              <a:t>JFileChooser</a:t>
            </a:r>
            <a:endParaRPr lang="en-US" sz="3200" b="1" dirty="0"/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4. Stream I/O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effectLst/>
              </a:rPr>
              <a:t>File </a:t>
            </a:r>
            <a:r>
              <a:rPr lang="en-US" sz="3400" dirty="0" err="1">
                <a:effectLst/>
              </a:rPr>
              <a:t>dan</a:t>
            </a:r>
            <a:r>
              <a:rPr lang="en-US" sz="3400" dirty="0">
                <a:effectLst/>
              </a:rPr>
              <a:t> Stream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/>
          <a:lstStyle/>
          <a:p>
            <a:r>
              <a:rPr lang="en-US" dirty="0"/>
              <a:t>Method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file </a:t>
            </a:r>
            <a:r>
              <a:rPr lang="en-US" dirty="0" err="1"/>
              <a:t>yaitu</a:t>
            </a:r>
            <a:r>
              <a:rPr lang="en-US" dirty="0"/>
              <a:t> delete().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method()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HapusFile.java.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Menghapus</a:t>
            </a:r>
            <a:r>
              <a:rPr lang="en-US" sz="3200" dirty="0">
                <a:effectLst/>
              </a:rPr>
              <a:t>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dirty="0"/>
              <a:t>Method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file/directory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renameTo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method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GantiNama.java.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Mengganti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nama</a:t>
            </a:r>
            <a:r>
              <a:rPr lang="en-US" dirty="0">
                <a:effectLst/>
              </a:rPr>
              <a:t>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940491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File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list().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method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IsiDirectori.java.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 directory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keyboard, </a:t>
            </a:r>
            <a:r>
              <a:rPr lang="en-US" dirty="0" err="1"/>
              <a:t>adalah</a:t>
            </a:r>
            <a:r>
              <a:rPr lang="en-US" dirty="0"/>
              <a:t> class FilterFile.java.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Menampilkan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Isi</a:t>
            </a:r>
            <a:r>
              <a:rPr lang="en-US" sz="3200" dirty="0">
                <a:effectLst/>
              </a:rPr>
              <a:t> Directory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box dialog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directory yang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/>
              <a:t>Constructor() </a:t>
            </a:r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b="1" dirty="0" err="1"/>
              <a:t>JFileChooser</a:t>
            </a:r>
            <a:r>
              <a:rPr lang="en-US" b="1" dirty="0"/>
              <a:t>();</a:t>
            </a:r>
          </a:p>
          <a:p>
            <a:r>
              <a:rPr lang="en-US" b="1" dirty="0" err="1"/>
              <a:t>JFileChooser</a:t>
            </a:r>
            <a:r>
              <a:rPr lang="en-US" b="1" dirty="0"/>
              <a:t>(String </a:t>
            </a:r>
            <a:r>
              <a:rPr lang="en-US" b="1" dirty="0" err="1"/>
              <a:t>currentDir</a:t>
            </a:r>
            <a:r>
              <a:rPr lang="en-US" b="1" dirty="0"/>
              <a:t>);</a:t>
            </a:r>
          </a:p>
          <a:p>
            <a:r>
              <a:rPr lang="en-US" b="1" dirty="0" err="1"/>
              <a:t>JFileChooser</a:t>
            </a:r>
            <a:r>
              <a:rPr lang="en-US" b="1" dirty="0"/>
              <a:t>(File </a:t>
            </a:r>
            <a:r>
              <a:rPr lang="en-US" b="1" dirty="0" err="1"/>
              <a:t>currentDir</a:t>
            </a:r>
            <a:r>
              <a:rPr lang="en-US" b="1" dirty="0"/>
              <a:t>);</a:t>
            </a:r>
          </a:p>
          <a:p>
            <a:endParaRPr lang="en-US" sz="1000" dirty="0"/>
          </a:p>
          <a:p>
            <a:r>
              <a:rPr lang="en-US" dirty="0" err="1"/>
              <a:t>Dua</a:t>
            </a:r>
            <a:r>
              <a:rPr lang="en-US" dirty="0"/>
              <a:t> method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b="1" dirty="0" err="1"/>
              <a:t>showOpenDialog</a:t>
            </a:r>
            <a:r>
              <a:rPr lang="en-US" b="1" dirty="0"/>
              <a:t>();</a:t>
            </a:r>
          </a:p>
          <a:p>
            <a:r>
              <a:rPr lang="en-US" b="1" dirty="0" err="1"/>
              <a:t>showSaveDialog</a:t>
            </a:r>
            <a:r>
              <a:rPr lang="en-US" b="1" dirty="0"/>
              <a:t>();</a:t>
            </a:r>
          </a:p>
          <a:p>
            <a:endParaRPr lang="en-US" sz="1200" dirty="0"/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constanta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r>
              <a:rPr lang="en-US" b="1" dirty="0" err="1"/>
              <a:t>JFileChooser.APPROVE_OPTION</a:t>
            </a:r>
            <a:r>
              <a:rPr lang="en-US" b="1" dirty="0"/>
              <a:t>;</a:t>
            </a:r>
            <a:r>
              <a:rPr lang="en-US" dirty="0"/>
              <a:t> //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open</a:t>
            </a:r>
          </a:p>
          <a:p>
            <a:r>
              <a:rPr lang="en-US" b="1" dirty="0" err="1"/>
              <a:t>JFileChooser.CANCEL_OPTION</a:t>
            </a:r>
            <a:r>
              <a:rPr lang="en-US" b="1" dirty="0"/>
              <a:t>;</a:t>
            </a:r>
            <a:r>
              <a:rPr lang="en-US" dirty="0"/>
              <a:t> //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cancel</a:t>
            </a:r>
          </a:p>
          <a:p>
            <a:endParaRPr lang="en-US" sz="1300" dirty="0"/>
          </a:p>
          <a:p>
            <a:r>
              <a:rPr lang="en-US" dirty="0" err="1"/>
              <a:t>Contoh</a:t>
            </a:r>
            <a:r>
              <a:rPr lang="en-US" dirty="0"/>
              <a:t> program yang </a:t>
            </a:r>
            <a:r>
              <a:rPr lang="en-US" dirty="0" err="1"/>
              <a:t>menggunakan</a:t>
            </a:r>
            <a:r>
              <a:rPr lang="en-US" dirty="0"/>
              <a:t> constructor(), method(),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constanta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JFileChooser.java.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JFileChooser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Stream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file/device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isinya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memory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memory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output.</a:t>
            </a:r>
          </a:p>
          <a:p>
            <a:endParaRPr lang="en-US" sz="1100" dirty="0"/>
          </a:p>
          <a:p>
            <a:r>
              <a:rPr lang="en-US" dirty="0"/>
              <a:t>Package java.io </a:t>
            </a:r>
            <a:r>
              <a:rPr lang="en-US" dirty="0" err="1"/>
              <a:t>berisi</a:t>
            </a:r>
            <a:r>
              <a:rPr lang="en-US" dirty="0"/>
              <a:t> class </a:t>
            </a:r>
            <a:r>
              <a:rPr lang="en-US" dirty="0" err="1"/>
              <a:t>dan</a:t>
            </a:r>
            <a:r>
              <a:rPr lang="en-US" dirty="0"/>
              <a:t> interface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 stream,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stream (</a:t>
            </a:r>
            <a:r>
              <a:rPr lang="en-US" dirty="0" err="1"/>
              <a:t>io</a:t>
            </a:r>
            <a:r>
              <a:rPr lang="en-US" dirty="0"/>
              <a:t> data bytes)  </a:t>
            </a:r>
            <a:r>
              <a:rPr lang="en-US" dirty="0" err="1"/>
              <a:t>dan</a:t>
            </a:r>
            <a:r>
              <a:rPr lang="en-US" dirty="0"/>
              <a:t> Reader/Writer (</a:t>
            </a:r>
            <a:r>
              <a:rPr lang="en-US" dirty="0" err="1"/>
              <a:t>io</a:t>
            </a:r>
            <a:r>
              <a:rPr lang="en-US" dirty="0"/>
              <a:t> character).</a:t>
            </a:r>
          </a:p>
          <a:p>
            <a:endParaRPr lang="en-US" sz="1200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stream,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interface (full abstract class) </a:t>
            </a:r>
            <a:r>
              <a:rPr lang="en-US" b="1" i="1" dirty="0" err="1"/>
              <a:t>InputStream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 err="1"/>
              <a:t>OutputStream</a:t>
            </a:r>
            <a:r>
              <a:rPr lang="en-US" dirty="0"/>
              <a:t>.</a:t>
            </a:r>
          </a:p>
          <a:p>
            <a:endParaRPr lang="en-US" sz="1200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i="1" dirty="0" err="1"/>
              <a:t>FileInputStream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file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i="1" dirty="0" err="1"/>
              <a:t>FileOutputStream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Stream I/O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FileInput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ByteArrayInput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FilterInput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DataInput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BufferedInput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LineNumberInput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PushBackInput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ObjectInput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PipedInput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SequenceInput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StringBufferInput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Hirarki</a:t>
            </a:r>
            <a:r>
              <a:rPr lang="en-US" sz="2800" dirty="0">
                <a:effectLst/>
              </a:rPr>
              <a:t> class yang </a:t>
            </a:r>
            <a:r>
              <a:rPr lang="en-US" sz="2800" dirty="0" err="1">
                <a:effectLst/>
              </a:rPr>
              <a:t>implementasikan</a:t>
            </a:r>
            <a:r>
              <a:rPr lang="en-US" sz="2800" dirty="0">
                <a:effectLst/>
              </a:rPr>
              <a:t> method()-method() </a:t>
            </a:r>
            <a:r>
              <a:rPr lang="en-US" sz="2800" dirty="0" err="1">
                <a:effectLst/>
              </a:rPr>
              <a:t>di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dalam</a:t>
            </a:r>
            <a:r>
              <a:rPr lang="en-US" sz="2800" dirty="0">
                <a:effectLst/>
              </a:rPr>
              <a:t> interface </a:t>
            </a:r>
            <a:r>
              <a:rPr lang="en-US" sz="2800" dirty="0" err="1">
                <a:effectLst/>
              </a:rPr>
              <a:t>Input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Stream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495800"/>
          </a:xfrm>
        </p:spPr>
        <p:txBody>
          <a:bodyPr>
            <a:normAutofit/>
          </a:bodyPr>
          <a:lstStyle/>
          <a:p>
            <a:r>
              <a:rPr lang="en-US" dirty="0" err="1"/>
              <a:t>FileOutput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ByteArrayOutput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FilterOutput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DataOutput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BufferedOutput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err="1"/>
              <a:t>Print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ObjectOutput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PipedOutput</a:t>
            </a:r>
            <a:r>
              <a:rPr lang="en-US" b="1" dirty="0" err="1">
                <a:solidFill>
                  <a:srgbClr val="FF0000"/>
                </a:solidFill>
              </a:rPr>
              <a:t>Stream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401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Hirarki</a:t>
            </a:r>
            <a:r>
              <a:rPr lang="en-US" sz="2800" dirty="0">
                <a:effectLst/>
              </a:rPr>
              <a:t> class yang </a:t>
            </a:r>
            <a:r>
              <a:rPr lang="en-US" sz="2800" dirty="0" err="1">
                <a:effectLst/>
              </a:rPr>
              <a:t>implementasikan</a:t>
            </a:r>
            <a:r>
              <a:rPr lang="en-US" sz="2800" dirty="0">
                <a:effectLst/>
              </a:rPr>
              <a:t> method()-method() </a:t>
            </a:r>
            <a:r>
              <a:rPr lang="en-US" sz="2800" dirty="0" err="1">
                <a:effectLst/>
              </a:rPr>
              <a:t>di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dalam</a:t>
            </a:r>
            <a:r>
              <a:rPr lang="en-US" sz="2800" dirty="0">
                <a:effectLst/>
              </a:rPr>
              <a:t> interface </a:t>
            </a:r>
            <a:r>
              <a:rPr lang="en-US" sz="2800" dirty="0" err="1">
                <a:effectLst/>
              </a:rPr>
              <a:t>Output</a:t>
            </a:r>
            <a:r>
              <a:rPr lang="en-US" sz="2800" dirty="0" err="1">
                <a:solidFill>
                  <a:srgbClr val="FF0000"/>
                </a:solidFill>
                <a:effectLst/>
              </a:rPr>
              <a:t>Stream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233672"/>
          </a:xfrm>
        </p:spPr>
        <p:txBody>
          <a:bodyPr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file text</a:t>
            </a:r>
            <a:r>
              <a:rPr lang="en-US" sz="2800" dirty="0"/>
              <a:t>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class </a:t>
            </a:r>
            <a:r>
              <a:rPr lang="en-US" sz="2800" i="1" dirty="0"/>
              <a:t>Reader</a:t>
            </a:r>
            <a:r>
              <a:rPr lang="en-US" sz="2800" dirty="0"/>
              <a:t> . </a:t>
            </a:r>
          </a:p>
          <a:p>
            <a:r>
              <a:rPr lang="en-US" sz="2800" dirty="0"/>
              <a:t>Class </a:t>
            </a:r>
            <a:r>
              <a:rPr lang="en-US" sz="2800" i="1" dirty="0"/>
              <a:t>Reader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method </a:t>
            </a:r>
            <a:r>
              <a:rPr lang="en-US" sz="2800" i="1" dirty="0"/>
              <a:t>read(), reset(), mark()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close(). </a:t>
            </a:r>
            <a:endParaRPr lang="en-US" sz="2800" dirty="0"/>
          </a:p>
          <a:p>
            <a:endParaRPr lang="en-US" sz="1000" dirty="0"/>
          </a:p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file text</a:t>
            </a:r>
            <a:r>
              <a:rPr lang="en-US" sz="2800" dirty="0"/>
              <a:t>,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class </a:t>
            </a:r>
            <a:r>
              <a:rPr lang="en-US" sz="2800" i="1" dirty="0"/>
              <a:t>Writer</a:t>
            </a:r>
            <a:r>
              <a:rPr lang="en-US" sz="2800" dirty="0"/>
              <a:t>. </a:t>
            </a:r>
          </a:p>
          <a:p>
            <a:r>
              <a:rPr lang="en-US" sz="2800" dirty="0"/>
              <a:t>Class </a:t>
            </a:r>
            <a:r>
              <a:rPr lang="en-US" sz="2800" i="1" dirty="0"/>
              <a:t>Writer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method </a:t>
            </a:r>
            <a:r>
              <a:rPr lang="en-US" sz="2800" i="1" dirty="0"/>
              <a:t>write(), flush()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i="1" dirty="0"/>
              <a:t>close().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Membaca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dan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menulis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karakter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pada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</a:rPr>
              <a:t>file text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330891"/>
          </a:xfrm>
        </p:spPr>
        <p:txBody>
          <a:bodyPr/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kinerja</a:t>
            </a:r>
            <a:r>
              <a:rPr lang="en-US" sz="2800" dirty="0"/>
              <a:t> </a:t>
            </a:r>
            <a:r>
              <a:rPr lang="en-US" sz="2800" b="1" dirty="0"/>
              <a:t>class Reader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/>
              <a:t>class Writer</a:t>
            </a:r>
            <a:r>
              <a:rPr lang="en-US" sz="2800" dirty="0"/>
              <a:t>, </a:t>
            </a:r>
            <a:r>
              <a:rPr lang="en-US" sz="2800" dirty="0" err="1"/>
              <a:t>sebaiknya</a:t>
            </a:r>
            <a:r>
              <a:rPr lang="en-US" sz="2800" dirty="0"/>
              <a:t> program </a:t>
            </a:r>
            <a:r>
              <a:rPr lang="en-US" sz="2800" dirty="0" err="1"/>
              <a:t>kita</a:t>
            </a:r>
            <a:r>
              <a:rPr lang="en-US" sz="2800" dirty="0"/>
              <a:t> </a:t>
            </a:r>
            <a:r>
              <a:rPr lang="en-US" sz="2800" dirty="0" err="1"/>
              <a:t>dilengkapi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 buffering,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/>
              <a:t>class </a:t>
            </a:r>
            <a:r>
              <a:rPr lang="en-US" sz="2800" b="1" dirty="0" err="1"/>
              <a:t>BufferedReader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/>
              <a:t>class </a:t>
            </a:r>
            <a:r>
              <a:rPr lang="en-US" sz="2800" b="1" dirty="0" err="1"/>
              <a:t>PrintWriter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b="1" dirty="0"/>
              <a:t>class </a:t>
            </a:r>
            <a:r>
              <a:rPr lang="en-US" sz="2800" b="1" dirty="0" err="1"/>
              <a:t>BufferedReader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method </a:t>
            </a:r>
            <a:r>
              <a:rPr lang="en-US" sz="2800" b="1" i="1" dirty="0" err="1"/>
              <a:t>readLine</a:t>
            </a:r>
            <a:r>
              <a:rPr lang="en-US" sz="2800" b="1" i="1" dirty="0"/>
              <a:t>()</a:t>
            </a:r>
            <a:r>
              <a:rPr lang="en-US" sz="2800" dirty="0"/>
              <a:t> 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membaca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file text</a:t>
            </a:r>
            <a:r>
              <a:rPr lang="en-US" sz="2800" dirty="0"/>
              <a:t>, </a:t>
            </a:r>
            <a:r>
              <a:rPr lang="en-US" sz="2800" dirty="0" err="1"/>
              <a:t>sedangkan</a:t>
            </a:r>
            <a:r>
              <a:rPr lang="en-US" sz="2800" dirty="0"/>
              <a:t> </a:t>
            </a:r>
            <a:r>
              <a:rPr lang="en-US" sz="2800" b="1" dirty="0"/>
              <a:t>class </a:t>
            </a:r>
            <a:r>
              <a:rPr lang="en-US" sz="2800" b="1" i="1" dirty="0" err="1"/>
              <a:t>PrintWriter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method </a:t>
            </a:r>
            <a:r>
              <a:rPr lang="en-US" sz="2800" b="1" i="1" dirty="0"/>
              <a:t>print()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i="1" dirty="0" err="1"/>
              <a:t>println</a:t>
            </a:r>
            <a:r>
              <a:rPr lang="en-US" sz="2800" b="1" i="1" dirty="0"/>
              <a:t>()</a:t>
            </a:r>
            <a:r>
              <a:rPr lang="en-US" sz="2800" dirty="0"/>
              <a:t> 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 string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file text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Membaca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dan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menulis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karakter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pada</a:t>
            </a:r>
            <a:r>
              <a:rPr lang="en-US" sz="3000" dirty="0">
                <a:effectLst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</a:rPr>
              <a:t>file text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dengan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bufering</a:t>
            </a:r>
            <a:endParaRPr lang="en-US" sz="3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491"/>
          </a:xfrm>
        </p:spPr>
        <p:txBody>
          <a:bodyPr>
            <a:normAutofit/>
          </a:bodyPr>
          <a:lstStyle/>
          <a:p>
            <a:r>
              <a:rPr lang="en-US" sz="2800" dirty="0" err="1"/>
              <a:t>Buffered</a:t>
            </a:r>
            <a:r>
              <a:rPr lang="en-US" sz="2800" b="1" dirty="0" err="1">
                <a:solidFill>
                  <a:srgbClr val="FF0000"/>
                </a:solidFill>
              </a:rPr>
              <a:t>Reader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LineNumber</a:t>
            </a:r>
            <a:r>
              <a:rPr lang="en-US" sz="2800" b="1" dirty="0" err="1">
                <a:solidFill>
                  <a:srgbClr val="FF0000"/>
                </a:solidFill>
              </a:rPr>
              <a:t>Reader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CharArray</a:t>
            </a:r>
            <a:r>
              <a:rPr lang="en-US" sz="2800" dirty="0" err="1">
                <a:solidFill>
                  <a:srgbClr val="FF0000"/>
                </a:solidFill>
              </a:rPr>
              <a:t>Reader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Filter</a:t>
            </a:r>
            <a:r>
              <a:rPr lang="en-US" sz="2800" b="1" dirty="0" err="1">
                <a:solidFill>
                  <a:srgbClr val="FF0000"/>
                </a:solidFill>
              </a:rPr>
              <a:t>Reader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	</a:t>
            </a:r>
            <a:r>
              <a:rPr lang="en-US" sz="2800" dirty="0" err="1"/>
              <a:t>PushBack</a:t>
            </a:r>
            <a:r>
              <a:rPr lang="en-US" sz="2800" b="1" dirty="0" err="1">
                <a:solidFill>
                  <a:srgbClr val="FF0000"/>
                </a:solidFill>
              </a:rPr>
              <a:t>Reader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InputStream</a:t>
            </a:r>
            <a:r>
              <a:rPr lang="en-US" sz="2800" b="1" dirty="0" err="1">
                <a:solidFill>
                  <a:srgbClr val="FF0000"/>
                </a:solidFill>
              </a:rPr>
              <a:t>Reader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	</a:t>
            </a:r>
            <a:r>
              <a:rPr lang="en-US" sz="2800" dirty="0" err="1"/>
              <a:t>File</a:t>
            </a:r>
            <a:r>
              <a:rPr lang="en-US" sz="2800" dirty="0" err="1">
                <a:solidFill>
                  <a:srgbClr val="FF0000"/>
                </a:solidFill>
              </a:rPr>
              <a:t>Reader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Piped</a:t>
            </a:r>
            <a:r>
              <a:rPr lang="en-US" sz="2800" b="1" dirty="0" err="1">
                <a:solidFill>
                  <a:srgbClr val="FF0000"/>
                </a:solidFill>
              </a:rPr>
              <a:t>Reader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String</a:t>
            </a:r>
            <a:r>
              <a:rPr lang="en-US" sz="2800" b="1" dirty="0" err="1">
                <a:solidFill>
                  <a:srgbClr val="FF0000"/>
                </a:solidFill>
              </a:rPr>
              <a:t>Reader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Hirarki</a:t>
            </a:r>
            <a:r>
              <a:rPr lang="en-US" sz="3200" dirty="0">
                <a:effectLst/>
              </a:rPr>
              <a:t> class </a:t>
            </a:r>
            <a:r>
              <a:rPr lang="en-US" sz="3200" dirty="0" err="1">
                <a:effectLst/>
              </a:rPr>
              <a:t>turunan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dari</a:t>
            </a:r>
            <a:r>
              <a:rPr lang="en-US" sz="3200" dirty="0">
                <a:effectLst/>
              </a:rPr>
              <a:t> class </a:t>
            </a:r>
            <a:r>
              <a:rPr lang="en-US" sz="3200" dirty="0">
                <a:solidFill>
                  <a:srgbClr val="FF0000"/>
                </a:solidFill>
                <a:effectLst/>
              </a:rPr>
              <a:t>Reader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Ada </a:t>
            </a:r>
            <a:r>
              <a:rPr lang="en-US" dirty="0" err="1"/>
              <a:t>empat</a:t>
            </a:r>
            <a:r>
              <a:rPr lang="en-US" dirty="0"/>
              <a:t> sub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  </a:t>
            </a:r>
          </a:p>
          <a:p>
            <a:r>
              <a:rPr lang="en-US" dirty="0"/>
              <a:t>1. </a:t>
            </a:r>
            <a:r>
              <a:rPr lang="en-US" sz="2600" dirty="0" err="1"/>
              <a:t>I</a:t>
            </a:r>
            <a:r>
              <a:rPr lang="en-US" sz="2600" b="1" dirty="0" err="1"/>
              <a:t>nformasi</a:t>
            </a:r>
            <a:r>
              <a:rPr lang="en-US" sz="2600" b="1" dirty="0"/>
              <a:t> yang </a:t>
            </a:r>
            <a:r>
              <a:rPr lang="en-US" sz="2600" b="1" dirty="0" err="1"/>
              <a:t>berkaitan</a:t>
            </a:r>
            <a:r>
              <a:rPr lang="en-US" sz="2600" b="1" dirty="0"/>
              <a:t> </a:t>
            </a:r>
            <a:r>
              <a:rPr lang="en-US" sz="2600" b="1" dirty="0" err="1"/>
              <a:t>dengan</a:t>
            </a:r>
            <a:r>
              <a:rPr lang="en-US" sz="2600" b="1" dirty="0"/>
              <a:t> </a:t>
            </a:r>
            <a:r>
              <a:rPr lang="en-US" sz="2600" b="1" dirty="0" err="1"/>
              <a:t>suatu</a:t>
            </a:r>
            <a:endParaRPr lang="en-US" sz="2600" b="1" dirty="0"/>
          </a:p>
          <a:p>
            <a:r>
              <a:rPr lang="en-US" sz="2600" b="1" dirty="0"/>
              <a:t>    file/directory</a:t>
            </a:r>
            <a:r>
              <a:rPr lang="en-US" sz="2600" dirty="0"/>
              <a:t>, </a:t>
            </a:r>
          </a:p>
          <a:p>
            <a:pPr>
              <a:buNone/>
            </a:pPr>
            <a:r>
              <a:rPr lang="en-US" b="1" dirty="0"/>
              <a:t>   2. </a:t>
            </a:r>
            <a:r>
              <a:rPr lang="en-US" b="1" dirty="0" err="1"/>
              <a:t>Manajemen</a:t>
            </a:r>
            <a:r>
              <a:rPr lang="en-US" b="1" dirty="0"/>
              <a:t> file/directory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b="1" dirty="0"/>
              <a:t>   3. Class </a:t>
            </a:r>
            <a:r>
              <a:rPr lang="en-US" b="1" dirty="0" err="1"/>
              <a:t>JFileChooser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b="1" dirty="0"/>
              <a:t>   4. Baca/</a:t>
            </a:r>
            <a:r>
              <a:rPr lang="en-US" b="1" dirty="0" err="1"/>
              <a:t>tulis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/</a:t>
            </a:r>
            <a:r>
              <a:rPr lang="en-US" b="1" dirty="0" err="1"/>
              <a:t>ke</a:t>
            </a:r>
            <a:r>
              <a:rPr lang="en-US" b="1" dirty="0"/>
              <a:t> file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(</a:t>
            </a:r>
            <a:r>
              <a:rPr lang="en-US" dirty="0" err="1"/>
              <a:t>untuk</a:t>
            </a:r>
            <a:r>
              <a:rPr lang="en-US" dirty="0"/>
              <a:t> file text, file </a:t>
            </a:r>
            <a:r>
              <a:rPr lang="en-US" dirty="0" err="1"/>
              <a:t>biner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random access file). 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File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 </a:t>
            </a:r>
            <a:r>
              <a:rPr lang="en-US" b="1" dirty="0"/>
              <a:t>sequential access file</a:t>
            </a:r>
            <a:r>
              <a:rPr lang="en-US" dirty="0"/>
              <a:t> dan </a:t>
            </a:r>
            <a:r>
              <a:rPr lang="en-US" b="1" dirty="0"/>
              <a:t>random access file.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</a:t>
            </a:r>
            <a:endParaRPr lang="en-US" sz="1100" dirty="0"/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katagori</a:t>
            </a:r>
            <a:r>
              <a:rPr lang="en-US" dirty="0"/>
              <a:t> file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membangunnya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b="1" dirty="0"/>
              <a:t>   file </a:t>
            </a:r>
            <a:r>
              <a:rPr lang="en-US" b="1" dirty="0" err="1"/>
              <a:t>biner</a:t>
            </a:r>
            <a:r>
              <a:rPr lang="en-US" dirty="0"/>
              <a:t> (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file text</a:t>
            </a:r>
            <a:r>
              <a:rPr lang="en-US" dirty="0"/>
              <a:t> (</a:t>
            </a:r>
            <a:r>
              <a:rPr lang="en-US" dirty="0" err="1"/>
              <a:t>kode</a:t>
            </a:r>
            <a:r>
              <a:rPr lang="en-US" dirty="0"/>
              <a:t> ASCII).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Pendahuluan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59491"/>
          </a:xfrm>
        </p:spPr>
        <p:txBody>
          <a:bodyPr>
            <a:normAutofit/>
          </a:bodyPr>
          <a:lstStyle/>
          <a:p>
            <a:r>
              <a:rPr lang="en-US" sz="2800" dirty="0" err="1"/>
              <a:t>Buffered</a:t>
            </a:r>
            <a:r>
              <a:rPr lang="en-US" sz="2800" b="1" dirty="0" err="1">
                <a:solidFill>
                  <a:srgbClr val="FF0000"/>
                </a:solidFill>
              </a:rPr>
              <a:t>Writer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CharArray</a:t>
            </a:r>
            <a:r>
              <a:rPr lang="en-US" sz="2800" dirty="0" err="1">
                <a:solidFill>
                  <a:srgbClr val="FF0000"/>
                </a:solidFill>
              </a:rPr>
              <a:t>Writer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Filter</a:t>
            </a:r>
            <a:r>
              <a:rPr lang="en-US" sz="2800" b="1" dirty="0" err="1">
                <a:solidFill>
                  <a:srgbClr val="FF0000"/>
                </a:solidFill>
              </a:rPr>
              <a:t>Writer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OutputStream</a:t>
            </a:r>
            <a:r>
              <a:rPr lang="en-US" sz="2800" b="1" dirty="0" err="1">
                <a:solidFill>
                  <a:srgbClr val="FF0000"/>
                </a:solidFill>
              </a:rPr>
              <a:t>Writer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	</a:t>
            </a:r>
            <a:r>
              <a:rPr lang="en-US" sz="2800" dirty="0" err="1"/>
              <a:t>File</a:t>
            </a:r>
            <a:r>
              <a:rPr lang="en-US" sz="2800" b="1" dirty="0" err="1">
                <a:solidFill>
                  <a:srgbClr val="FF0000"/>
                </a:solidFill>
              </a:rPr>
              <a:t>Writer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Piped</a:t>
            </a:r>
            <a:r>
              <a:rPr lang="en-US" sz="2800" b="1" dirty="0" err="1">
                <a:solidFill>
                  <a:srgbClr val="FF0000"/>
                </a:solidFill>
              </a:rPr>
              <a:t>Writer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en-US" sz="2800" dirty="0" err="1"/>
              <a:t>String</a:t>
            </a:r>
            <a:r>
              <a:rPr lang="en-US" sz="2800" b="1" dirty="0" err="1">
                <a:solidFill>
                  <a:srgbClr val="FF0000"/>
                </a:solidFill>
              </a:rPr>
              <a:t>Writer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	</a:t>
            </a:r>
            <a:r>
              <a:rPr lang="nb-NO" sz="2800" dirty="0"/>
              <a:t>Print</a:t>
            </a:r>
            <a:r>
              <a:rPr lang="nb-NO" sz="2800" b="1" dirty="0">
                <a:solidFill>
                  <a:srgbClr val="FF0000"/>
                </a:solidFill>
              </a:rPr>
              <a:t>Writer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Hirarki</a:t>
            </a:r>
            <a:r>
              <a:rPr lang="en-US" sz="3200" dirty="0">
                <a:effectLst/>
              </a:rPr>
              <a:t> class </a:t>
            </a:r>
            <a:r>
              <a:rPr lang="en-US" sz="3200" dirty="0" err="1">
                <a:effectLst/>
              </a:rPr>
              <a:t>turunan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dari</a:t>
            </a:r>
            <a:r>
              <a:rPr lang="en-US" sz="3200" dirty="0">
                <a:effectLst/>
              </a:rPr>
              <a:t> class </a:t>
            </a:r>
            <a:r>
              <a:rPr lang="en-US" sz="3200" dirty="0">
                <a:solidFill>
                  <a:srgbClr val="FF0000"/>
                </a:solidFill>
                <a:effectLst/>
              </a:rPr>
              <a:t>Writer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1.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dan create file yang </a:t>
            </a:r>
            <a:r>
              <a:rPr lang="en-US" dirty="0" err="1"/>
              <a:t>mewakili</a:t>
            </a:r>
            <a:r>
              <a:rPr lang="en-US" dirty="0"/>
              <a:t> path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.</a:t>
            </a:r>
          </a:p>
          <a:p>
            <a:pPr lvl="0">
              <a:buNone/>
            </a:pPr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sz="2400" b="1" dirty="0"/>
              <a:t>File </a:t>
            </a:r>
            <a:r>
              <a:rPr lang="en-US" sz="2400" b="1" dirty="0">
                <a:solidFill>
                  <a:srgbClr val="FF0000"/>
                </a:solidFill>
              </a:rPr>
              <a:t>finput1</a:t>
            </a:r>
            <a:r>
              <a:rPr lang="en-US" sz="2400" b="1" dirty="0"/>
              <a:t> = new File(”dataMasukan.dat”);</a:t>
            </a:r>
          </a:p>
          <a:p>
            <a:r>
              <a:rPr lang="en-US" sz="2400" b="1" dirty="0"/>
              <a:t>File </a:t>
            </a:r>
            <a:r>
              <a:rPr lang="en-US" sz="2400" b="1" dirty="0">
                <a:solidFill>
                  <a:srgbClr val="FF0000"/>
                </a:solidFill>
              </a:rPr>
              <a:t>finput2</a:t>
            </a:r>
            <a:r>
              <a:rPr lang="en-US" sz="2400" b="1" dirty="0"/>
              <a:t> = new File(”D:\data\dataMasukan.dat”);</a:t>
            </a:r>
          </a:p>
          <a:p>
            <a:r>
              <a:rPr lang="en-US" sz="2400" b="1" dirty="0"/>
              <a:t>File </a:t>
            </a:r>
            <a:r>
              <a:rPr lang="en-US" sz="2400" b="1" dirty="0">
                <a:solidFill>
                  <a:srgbClr val="FF0000"/>
                </a:solidFill>
              </a:rPr>
              <a:t>foutput1</a:t>
            </a:r>
            <a:r>
              <a:rPr lang="en-US" sz="2400" b="1" dirty="0"/>
              <a:t> = new File(”dataKeluaran.dat”);</a:t>
            </a:r>
          </a:p>
          <a:p>
            <a:r>
              <a:rPr lang="en-US" sz="2400" b="1" dirty="0"/>
              <a:t>File </a:t>
            </a:r>
            <a:r>
              <a:rPr lang="en-US" sz="2400" b="1" dirty="0">
                <a:solidFill>
                  <a:srgbClr val="FF0000"/>
                </a:solidFill>
              </a:rPr>
              <a:t>foutput2</a:t>
            </a:r>
            <a:r>
              <a:rPr lang="en-US" sz="2400" b="1" dirty="0"/>
              <a:t> = new File(”D:\data\dataKeluaran.dat”);</a:t>
            </a:r>
          </a:p>
          <a:p>
            <a:r>
              <a:rPr lang="en-US" sz="2400" b="1" dirty="0"/>
              <a:t>finput2.createNewFile();</a:t>
            </a:r>
          </a:p>
          <a:p>
            <a:r>
              <a:rPr lang="en-US" sz="2400" b="1" dirty="0"/>
              <a:t>foutput2.createNewFile();</a:t>
            </a:r>
          </a:p>
          <a:p>
            <a:endParaRPr lang="en-US" sz="24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Langkah-langkah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bekerja</a:t>
            </a:r>
            <a:r>
              <a:rPr lang="en-US" sz="2800" dirty="0">
                <a:effectLst/>
              </a:rPr>
              <a:t> Baca/</a:t>
            </a:r>
            <a:r>
              <a:rPr lang="en-US" sz="2800" dirty="0" err="1">
                <a:effectLst/>
              </a:rPr>
              <a:t>Tulis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objek</a:t>
            </a:r>
            <a:r>
              <a:rPr lang="en-US" sz="2800" dirty="0">
                <a:effectLst/>
              </a:rPr>
              <a:t> Stream I/O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2.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</a:p>
          <a:p>
            <a:pPr lvl="0">
              <a:buNone/>
            </a:pPr>
            <a:r>
              <a:rPr lang="en-US" dirty="0"/>
              <a:t>  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file.  </a:t>
            </a:r>
          </a:p>
          <a:p>
            <a:pPr lvl="0">
              <a:buNone/>
            </a:pPr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sz="2400" b="1" dirty="0"/>
              <a:t>if (finput2.exist()) &amp;&amp; (finput2.isFile()) )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(”Ok”);</a:t>
            </a:r>
          </a:p>
          <a:p>
            <a:r>
              <a:rPr lang="en-US" sz="2400" b="1" dirty="0"/>
              <a:t>}</a:t>
            </a:r>
          </a:p>
          <a:p>
            <a:r>
              <a:rPr lang="en-US" sz="2400" b="1" dirty="0"/>
              <a:t>else {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System.out.println</a:t>
            </a:r>
            <a:r>
              <a:rPr lang="en-US" sz="2400" b="1" dirty="0"/>
              <a:t>(”file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ditemukan</a:t>
            </a:r>
            <a:r>
              <a:rPr lang="en-US" sz="2400" b="1" dirty="0"/>
              <a:t>”);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System.exit</a:t>
            </a:r>
            <a:r>
              <a:rPr lang="en-US" sz="2400" b="1" dirty="0"/>
              <a:t>(-1);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Langkah-langkah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bekerja</a:t>
            </a:r>
            <a:r>
              <a:rPr lang="en-US" sz="2800" dirty="0">
                <a:effectLst/>
              </a:rPr>
              <a:t> Baca/</a:t>
            </a:r>
            <a:r>
              <a:rPr lang="en-US" sz="2800" dirty="0" err="1">
                <a:effectLst/>
              </a:rPr>
              <a:t>Tulis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objek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Strean</a:t>
            </a:r>
            <a:r>
              <a:rPr lang="en-US" sz="2800" dirty="0">
                <a:effectLst/>
              </a:rPr>
              <a:t> I/O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/>
          <a:lstStyle/>
          <a:p>
            <a:pPr lvl="0"/>
            <a:r>
              <a:rPr lang="en-US" dirty="0"/>
              <a:t>3. </a:t>
            </a:r>
            <a:r>
              <a:rPr lang="en-US" dirty="0" err="1"/>
              <a:t>Instansiasi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Stream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file.</a:t>
            </a:r>
          </a:p>
          <a:p>
            <a:r>
              <a:rPr lang="en-US" dirty="0"/>
              <a:t>   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</a:p>
          <a:p>
            <a:r>
              <a:rPr lang="en-US" dirty="0"/>
              <a:t>    method yang </a:t>
            </a:r>
            <a:r>
              <a:rPr lang="en-US" dirty="0" err="1"/>
              <a:t>membaca</a:t>
            </a:r>
            <a:r>
              <a:rPr lang="en-US" dirty="0"/>
              <a:t>/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file </a:t>
            </a:r>
            <a:r>
              <a:rPr lang="en-US" dirty="0" err="1"/>
              <a:t>biner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sz="2400" b="1" dirty="0" err="1"/>
              <a:t>FileInputStream</a:t>
            </a:r>
            <a:r>
              <a:rPr lang="en-US" sz="2400" b="1" dirty="0"/>
              <a:t> </a:t>
            </a:r>
            <a:r>
              <a:rPr lang="en-US" sz="2400" b="1" dirty="0" err="1"/>
              <a:t>fis</a:t>
            </a:r>
            <a:r>
              <a:rPr lang="en-US" sz="2400" b="1" dirty="0"/>
              <a:t> = new </a:t>
            </a:r>
            <a:r>
              <a:rPr lang="en-US" sz="2400" b="1" dirty="0" err="1"/>
              <a:t>FileInputStream</a:t>
            </a:r>
            <a:r>
              <a:rPr lang="en-US" sz="2400" b="1" dirty="0"/>
              <a:t>(finput2);</a:t>
            </a:r>
          </a:p>
          <a:p>
            <a:r>
              <a:rPr lang="en-US" sz="2300" b="1" dirty="0" err="1"/>
              <a:t>FileOutputStream</a:t>
            </a:r>
            <a:r>
              <a:rPr lang="en-US" sz="2300" b="1" dirty="0"/>
              <a:t> </a:t>
            </a:r>
            <a:r>
              <a:rPr lang="en-US" sz="2300" b="1" dirty="0" err="1"/>
              <a:t>fos</a:t>
            </a:r>
            <a:r>
              <a:rPr lang="en-US" sz="2300" b="1" dirty="0"/>
              <a:t> = new </a:t>
            </a:r>
            <a:r>
              <a:rPr lang="en-US" sz="2300" b="1" dirty="0" err="1"/>
              <a:t>FileOutputStream</a:t>
            </a:r>
            <a:r>
              <a:rPr lang="en-US" sz="2300" b="1" dirty="0"/>
              <a:t>(foutput2);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Langkah-langkah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bekerja</a:t>
            </a:r>
            <a:r>
              <a:rPr lang="en-US" sz="2800" dirty="0">
                <a:effectLst/>
              </a:rPr>
              <a:t> Baca/</a:t>
            </a:r>
            <a:r>
              <a:rPr lang="en-US" sz="2800" dirty="0" err="1">
                <a:effectLst/>
              </a:rPr>
              <a:t>Tulis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objek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Strean</a:t>
            </a:r>
            <a:r>
              <a:rPr lang="en-US" sz="2800" dirty="0">
                <a:effectLst/>
              </a:rPr>
              <a:t> I/O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4.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stream </a:t>
            </a:r>
            <a:r>
              <a:rPr lang="en-US" dirty="0" err="1"/>
              <a:t>ke</a:t>
            </a:r>
            <a:r>
              <a:rPr lang="en-US" dirty="0"/>
              <a:t> buffer </a:t>
            </a:r>
          </a:p>
          <a:p>
            <a:pPr lvl="0"/>
            <a:r>
              <a:rPr lang="en-US" dirty="0"/>
              <a:t>    (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).  </a:t>
            </a:r>
          </a:p>
          <a:p>
            <a:pPr lvl="0"/>
            <a:endParaRPr lang="en-US" sz="1000" dirty="0"/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buffer,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data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program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”</a:t>
            </a:r>
            <a:r>
              <a:rPr lang="en-US" dirty="0" err="1"/>
              <a:t>bolak-balik</a:t>
            </a:r>
            <a:r>
              <a:rPr lang="en-US" dirty="0"/>
              <a:t>”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stream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data.</a:t>
            </a:r>
          </a:p>
          <a:p>
            <a:pPr lvl="0">
              <a:buNone/>
            </a:pPr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sz="2200" b="1" dirty="0" err="1"/>
              <a:t>BufferedInputStream</a:t>
            </a:r>
            <a:r>
              <a:rPr lang="en-US" sz="2200" b="1" dirty="0"/>
              <a:t> </a:t>
            </a:r>
            <a:r>
              <a:rPr lang="en-US" sz="2200" b="1" dirty="0" err="1"/>
              <a:t>bufIn</a:t>
            </a:r>
            <a:r>
              <a:rPr lang="en-US" sz="2200" b="1" dirty="0"/>
              <a:t> = new </a:t>
            </a:r>
            <a:r>
              <a:rPr lang="en-US" sz="2200" b="1" dirty="0" err="1"/>
              <a:t>BufferedInputStream</a:t>
            </a:r>
            <a:r>
              <a:rPr lang="en-US" sz="2200" b="1" dirty="0"/>
              <a:t>(</a:t>
            </a:r>
            <a:r>
              <a:rPr lang="en-US" sz="2200" b="1" dirty="0" err="1"/>
              <a:t>fis</a:t>
            </a:r>
            <a:r>
              <a:rPr lang="en-US" sz="2200" b="1" dirty="0"/>
              <a:t>);</a:t>
            </a:r>
          </a:p>
          <a:p>
            <a:r>
              <a:rPr lang="en-US" sz="2000" b="1" dirty="0" err="1"/>
              <a:t>BufferedOutputStream</a:t>
            </a:r>
            <a:r>
              <a:rPr lang="en-US" sz="2000" b="1" dirty="0"/>
              <a:t> </a:t>
            </a:r>
            <a:r>
              <a:rPr lang="en-US" sz="2000" b="1" dirty="0" err="1"/>
              <a:t>bufOut</a:t>
            </a:r>
            <a:r>
              <a:rPr lang="en-US" sz="2000" b="1" dirty="0"/>
              <a:t> = new </a:t>
            </a:r>
            <a:r>
              <a:rPr lang="en-US" sz="2000" b="1" dirty="0" err="1"/>
              <a:t>BufferedOutputStream</a:t>
            </a:r>
            <a:r>
              <a:rPr lang="en-US" sz="2000" b="1" dirty="0"/>
              <a:t>(</a:t>
            </a:r>
            <a:r>
              <a:rPr lang="en-US" sz="2000" b="1" dirty="0" err="1"/>
              <a:t>fos</a:t>
            </a:r>
            <a:r>
              <a:rPr lang="en-US" sz="2000" b="1" dirty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Langkah-langkah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bekerja</a:t>
            </a:r>
            <a:r>
              <a:rPr lang="en-US" sz="2800" dirty="0">
                <a:effectLst/>
              </a:rPr>
              <a:t> Baca/</a:t>
            </a:r>
            <a:r>
              <a:rPr lang="en-US" sz="2800" dirty="0" err="1">
                <a:effectLst/>
              </a:rPr>
              <a:t>Tulis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objek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Strean</a:t>
            </a:r>
            <a:r>
              <a:rPr lang="en-US" sz="2800" dirty="0">
                <a:effectLst/>
              </a:rPr>
              <a:t> I/O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71189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5. </a:t>
            </a:r>
            <a:r>
              <a:rPr lang="en-US" sz="2800" dirty="0" err="1"/>
              <a:t>Membaca</a:t>
            </a:r>
            <a:r>
              <a:rPr lang="en-US" sz="2800" dirty="0"/>
              <a:t>/</a:t>
            </a:r>
            <a:r>
              <a:rPr lang="en-US" sz="2800" dirty="0" err="1"/>
              <a:t>menulis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/</a:t>
            </a:r>
            <a:r>
              <a:rPr lang="en-US" sz="2800" dirty="0" err="1"/>
              <a:t>ke</a:t>
            </a:r>
            <a:r>
              <a:rPr lang="en-US" sz="2800" dirty="0"/>
              <a:t> buffer/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</a:p>
          <a:p>
            <a:pPr lvl="0"/>
            <a:r>
              <a:rPr lang="en-US" sz="2800" dirty="0"/>
              <a:t>    stream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eof</a:t>
            </a:r>
            <a:r>
              <a:rPr lang="en-US" sz="2800" dirty="0"/>
              <a:t>.</a:t>
            </a:r>
          </a:p>
          <a:p>
            <a:pPr lvl="0"/>
            <a:endParaRPr lang="en-US" sz="1000" dirty="0"/>
          </a:p>
          <a:p>
            <a:r>
              <a:rPr lang="en-US" dirty="0" err="1"/>
              <a:t>FileInputStream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-1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data yang </a:t>
            </a:r>
            <a:r>
              <a:rPr lang="en-US" dirty="0" err="1"/>
              <a:t>dibaca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Langkah-langkah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bekerja</a:t>
            </a:r>
            <a:r>
              <a:rPr lang="en-US" sz="2800" dirty="0">
                <a:effectLst/>
              </a:rPr>
              <a:t> Baca/</a:t>
            </a:r>
            <a:r>
              <a:rPr lang="en-US" sz="2800" dirty="0" err="1">
                <a:effectLst/>
              </a:rPr>
              <a:t>Tulis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objek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Strean</a:t>
            </a:r>
            <a:r>
              <a:rPr lang="en-US" sz="2800" dirty="0">
                <a:effectLst/>
              </a:rPr>
              <a:t> I/O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err="1"/>
              <a:t>boolean</a:t>
            </a:r>
            <a:r>
              <a:rPr lang="en-US" b="1" i="1" dirty="0"/>
              <a:t> </a:t>
            </a:r>
            <a:r>
              <a:rPr lang="en-US" b="1" i="1" dirty="0" err="1"/>
              <a:t>eof</a:t>
            </a:r>
            <a:r>
              <a:rPr lang="en-US" b="1" i="1" dirty="0"/>
              <a:t> = false;</a:t>
            </a:r>
            <a:endParaRPr lang="en-US" b="1" dirty="0"/>
          </a:p>
          <a:p>
            <a:r>
              <a:rPr lang="en-US" b="1" i="1" dirty="0" err="1"/>
              <a:t>int</a:t>
            </a:r>
            <a:r>
              <a:rPr lang="en-US" b="1" i="1" dirty="0"/>
              <a:t> count = 0;</a:t>
            </a:r>
            <a:endParaRPr lang="en-US" b="1" dirty="0"/>
          </a:p>
          <a:p>
            <a:r>
              <a:rPr lang="en-US" b="1" i="1" dirty="0"/>
              <a:t>while (! </a:t>
            </a:r>
            <a:r>
              <a:rPr lang="en-US" b="1" i="1" dirty="0" err="1"/>
              <a:t>eof</a:t>
            </a:r>
            <a:r>
              <a:rPr lang="en-US" b="1" i="1" dirty="0"/>
              <a:t>()) {</a:t>
            </a:r>
            <a:endParaRPr lang="en-US" b="1" dirty="0"/>
          </a:p>
          <a:p>
            <a:r>
              <a:rPr lang="en-US" b="1" i="1" dirty="0"/>
              <a:t>  	int data = </a:t>
            </a:r>
            <a:r>
              <a:rPr lang="en-US" b="1" i="1" dirty="0" err="1"/>
              <a:t>fis.read</a:t>
            </a:r>
            <a:r>
              <a:rPr lang="en-US" b="1" i="1" dirty="0"/>
              <a:t>(); </a:t>
            </a:r>
            <a:r>
              <a:rPr lang="en-US" b="1" dirty="0"/>
              <a:t>//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baca</a:t>
            </a:r>
            <a:endParaRPr lang="en-US" b="1" dirty="0"/>
          </a:p>
          <a:p>
            <a:r>
              <a:rPr lang="en-US" b="1" i="1" dirty="0"/>
              <a:t>	</a:t>
            </a:r>
            <a:r>
              <a:rPr lang="en-US" b="1" i="1" dirty="0" err="1"/>
              <a:t>fos.write</a:t>
            </a:r>
            <a:r>
              <a:rPr lang="en-US" b="1" i="1" dirty="0"/>
              <a:t>(data); </a:t>
            </a:r>
            <a:r>
              <a:rPr lang="en-US" b="1" dirty="0"/>
              <a:t>//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tulis</a:t>
            </a:r>
            <a:endParaRPr lang="en-US" b="1" dirty="0"/>
          </a:p>
          <a:p>
            <a:r>
              <a:rPr lang="en-US" b="1" i="1" dirty="0"/>
              <a:t> 	</a:t>
            </a:r>
            <a:r>
              <a:rPr lang="en-US" b="1" dirty="0"/>
              <a:t>//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r>
              <a:rPr lang="en-US" b="1" dirty="0"/>
              <a:t> </a:t>
            </a:r>
            <a:r>
              <a:rPr lang="en-US" b="1" dirty="0" err="1"/>
              <a:t>lagi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buffer </a:t>
            </a:r>
          </a:p>
          <a:p>
            <a:r>
              <a:rPr lang="en-US" b="1" dirty="0"/>
              <a:t> 	</a:t>
            </a:r>
            <a:r>
              <a:rPr lang="en-US" b="1" i="1" dirty="0" err="1"/>
              <a:t>int</a:t>
            </a:r>
            <a:r>
              <a:rPr lang="en-US" b="1" i="1" dirty="0"/>
              <a:t> data = </a:t>
            </a:r>
            <a:r>
              <a:rPr lang="en-US" b="1" i="1" dirty="0" err="1"/>
              <a:t>buffIn.read</a:t>
            </a:r>
            <a:r>
              <a:rPr lang="en-US" b="1" i="1" dirty="0"/>
              <a:t>(); </a:t>
            </a:r>
            <a:r>
              <a:rPr lang="en-US" b="1" dirty="0"/>
              <a:t>//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baca</a:t>
            </a:r>
            <a:endParaRPr lang="en-US" b="1" dirty="0"/>
          </a:p>
          <a:p>
            <a:r>
              <a:rPr lang="en-US" b="1" dirty="0"/>
              <a:t>  	</a:t>
            </a:r>
            <a:r>
              <a:rPr lang="en-US" b="1" i="1" dirty="0" err="1"/>
              <a:t>bufOut.write</a:t>
            </a:r>
            <a:r>
              <a:rPr lang="en-US" b="1" i="1" dirty="0"/>
              <a:t>(data); </a:t>
            </a:r>
            <a:r>
              <a:rPr lang="en-US" b="1" dirty="0"/>
              <a:t>//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tulis</a:t>
            </a:r>
            <a:endParaRPr lang="en-US" b="1" dirty="0"/>
          </a:p>
          <a:p>
            <a:r>
              <a:rPr lang="en-US" b="1" i="1" dirty="0"/>
              <a:t>	if (data == -1)</a:t>
            </a:r>
            <a:endParaRPr lang="en-US" b="1" dirty="0"/>
          </a:p>
          <a:p>
            <a:r>
              <a:rPr lang="en-US" b="1" i="1" dirty="0"/>
              <a:t>	   </a:t>
            </a:r>
            <a:r>
              <a:rPr lang="en-US" b="1" i="1" dirty="0" err="1"/>
              <a:t>eof</a:t>
            </a:r>
            <a:r>
              <a:rPr lang="en-US" b="1" i="1" dirty="0"/>
              <a:t> = true;</a:t>
            </a:r>
            <a:endParaRPr lang="en-US" b="1" dirty="0"/>
          </a:p>
          <a:p>
            <a:r>
              <a:rPr lang="en-US" b="1" i="1" dirty="0"/>
              <a:t>	else</a:t>
            </a:r>
            <a:endParaRPr lang="en-US" b="1" dirty="0"/>
          </a:p>
          <a:p>
            <a:r>
              <a:rPr lang="en-US" b="1" i="1" dirty="0"/>
              <a:t>	   count++;</a:t>
            </a:r>
            <a:endParaRPr lang="en-US" b="1" dirty="0"/>
          </a:p>
          <a:p>
            <a:r>
              <a:rPr lang="en-US" b="1" i="1" dirty="0"/>
              <a:t>}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effectLst/>
              </a:rPr>
              <a:t>Contoh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algoritma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baca</a:t>
            </a:r>
            <a:r>
              <a:rPr lang="en-US" sz="2400" dirty="0">
                <a:effectLst/>
              </a:rPr>
              <a:t>/</a:t>
            </a:r>
            <a:r>
              <a:rPr lang="en-US" sz="2400" dirty="0" err="1">
                <a:effectLst/>
              </a:rPr>
              <a:t>tulis</a:t>
            </a:r>
            <a:r>
              <a:rPr lang="en-US" sz="2400" dirty="0">
                <a:effectLst/>
              </a:rPr>
              <a:t> file (</a:t>
            </a:r>
            <a:r>
              <a:rPr lang="en-US" sz="2400" dirty="0" err="1">
                <a:effectLst/>
              </a:rPr>
              <a:t>pada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langkah</a:t>
            </a:r>
            <a:r>
              <a:rPr lang="en-US" sz="2400" dirty="0">
                <a:effectLst/>
              </a:rPr>
              <a:t> ke-5) </a:t>
            </a:r>
            <a:br>
              <a:rPr lang="en-US" sz="2400" dirty="0">
                <a:effectLst/>
              </a:rPr>
            </a:br>
            <a:r>
              <a:rPr lang="en-US" sz="2400" dirty="0" err="1">
                <a:effectLst/>
              </a:rPr>
              <a:t>untuk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menghitung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kapasitasnya</a:t>
            </a:r>
            <a:r>
              <a:rPr lang="en-US" sz="2400" dirty="0">
                <a:effectLst/>
              </a:rPr>
              <a:t>: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6.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buffer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stream</a:t>
            </a:r>
          </a:p>
          <a:p>
            <a:endParaRPr lang="en-US" sz="1000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data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.</a:t>
            </a:r>
          </a:p>
          <a:p>
            <a:pPr lvl="0">
              <a:buNone/>
            </a:pPr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sz="2400" dirty="0" err="1"/>
              <a:t>Menutup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stream :</a:t>
            </a:r>
          </a:p>
          <a:p>
            <a:r>
              <a:rPr lang="en-US" sz="2400" i="1" dirty="0"/>
              <a:t>	</a:t>
            </a:r>
            <a:r>
              <a:rPr lang="en-US" sz="2400" b="1" dirty="0" err="1"/>
              <a:t>fis.close</a:t>
            </a:r>
            <a:r>
              <a:rPr lang="en-US" sz="2400" b="1" dirty="0"/>
              <a:t>();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fos.close</a:t>
            </a:r>
            <a:r>
              <a:rPr lang="en-US" sz="2400" b="1" dirty="0"/>
              <a:t>();</a:t>
            </a:r>
          </a:p>
          <a:p>
            <a:r>
              <a:rPr lang="en-US" sz="2400" dirty="0" err="1"/>
              <a:t>Menutup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buffer :</a:t>
            </a:r>
          </a:p>
          <a:p>
            <a:r>
              <a:rPr lang="en-US" sz="2400" i="1" dirty="0"/>
              <a:t>	</a:t>
            </a:r>
            <a:r>
              <a:rPr lang="en-US" sz="2400" b="1" dirty="0" err="1"/>
              <a:t>bufIn.close</a:t>
            </a:r>
            <a:r>
              <a:rPr lang="en-US" sz="2400" b="1" dirty="0"/>
              <a:t>();</a:t>
            </a:r>
          </a:p>
          <a:p>
            <a:r>
              <a:rPr lang="en-US" sz="2400" dirty="0"/>
              <a:t>	</a:t>
            </a:r>
            <a:r>
              <a:rPr lang="en-US" sz="2400" b="1" dirty="0" err="1"/>
              <a:t>bufOut.close</a:t>
            </a:r>
            <a:r>
              <a:rPr lang="en-US" sz="2400" b="1" dirty="0"/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Langkah-langkah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bekerja</a:t>
            </a:r>
            <a:r>
              <a:rPr lang="en-US" sz="2800" dirty="0">
                <a:effectLst/>
              </a:rPr>
              <a:t> Baca/</a:t>
            </a:r>
            <a:r>
              <a:rPr lang="en-US" sz="2800" dirty="0" err="1">
                <a:effectLst/>
              </a:rPr>
              <a:t>Tulis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objek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Strean</a:t>
            </a:r>
            <a:r>
              <a:rPr lang="en-US" sz="2800" dirty="0">
                <a:effectLst/>
              </a:rPr>
              <a:t> I/O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b="1" dirty="0" err="1"/>
              <a:t>System.in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input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keyboard, </a:t>
            </a:r>
            <a:r>
              <a:rPr lang="en-US" dirty="0" err="1"/>
              <a:t>sedangkan</a:t>
            </a:r>
            <a:r>
              <a:rPr lang="en-US" dirty="0"/>
              <a:t> input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dirty="0" err="1"/>
              <a:t>JTextField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JTextArea</a:t>
            </a:r>
            <a:r>
              <a:rPr lang="en-US" dirty="0"/>
              <a:t>.  </a:t>
            </a:r>
          </a:p>
          <a:p>
            <a:endParaRPr lang="en-US" sz="1100" dirty="0"/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System.In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InputStream</a:t>
            </a:r>
            <a:r>
              <a:rPr lang="en-US" dirty="0"/>
              <a:t>, agar input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Reader,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enkapsulasi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i="1" dirty="0" err="1"/>
              <a:t>I</a:t>
            </a:r>
            <a:r>
              <a:rPr lang="en-US" sz="2400" b="1" i="1" dirty="0" err="1"/>
              <a:t>nputStreamReader</a:t>
            </a:r>
            <a:r>
              <a:rPr lang="en-US" sz="2400" b="1" i="1" dirty="0"/>
              <a:t> </a:t>
            </a:r>
            <a:r>
              <a:rPr lang="en-US" sz="2400" b="1" i="1" dirty="0" err="1">
                <a:solidFill>
                  <a:srgbClr val="FF0000"/>
                </a:solidFill>
              </a:rPr>
              <a:t>isr</a:t>
            </a:r>
            <a:r>
              <a:rPr lang="en-US" sz="2400" b="1" i="1" dirty="0"/>
              <a:t> = new </a:t>
            </a:r>
            <a:r>
              <a:rPr lang="en-US" sz="2400" b="1" i="1" dirty="0" err="1"/>
              <a:t>InputStreamReader</a:t>
            </a:r>
            <a:r>
              <a:rPr lang="en-US" sz="2400" b="1" i="1" dirty="0"/>
              <a:t>(</a:t>
            </a:r>
            <a:r>
              <a:rPr lang="en-US" sz="2400" b="1" i="1" dirty="0" err="1"/>
              <a:t>System.in</a:t>
            </a:r>
            <a:r>
              <a:rPr lang="en-US" sz="2400" b="1" i="1" dirty="0"/>
              <a:t>);</a:t>
            </a:r>
            <a:endParaRPr lang="en-US" sz="2400" b="1" dirty="0"/>
          </a:p>
          <a:p>
            <a:r>
              <a:rPr lang="en-US" b="1" i="1" dirty="0" err="1"/>
              <a:t>BufferedReader</a:t>
            </a:r>
            <a:r>
              <a:rPr lang="en-US" b="1" i="1" dirty="0"/>
              <a:t> </a:t>
            </a:r>
            <a:r>
              <a:rPr lang="en-US" b="1" i="1" dirty="0" err="1">
                <a:solidFill>
                  <a:srgbClr val="00B0F0"/>
                </a:solidFill>
              </a:rPr>
              <a:t>buf</a:t>
            </a:r>
            <a:r>
              <a:rPr lang="en-US" b="1" i="1" dirty="0"/>
              <a:t> = new </a:t>
            </a:r>
            <a:r>
              <a:rPr lang="en-US" b="1" i="1" dirty="0" err="1"/>
              <a:t>BufferedReader</a:t>
            </a:r>
            <a:r>
              <a:rPr lang="en-US" b="1" i="1" dirty="0"/>
              <a:t>(</a:t>
            </a:r>
            <a:r>
              <a:rPr lang="en-US" b="1" i="1" dirty="0" err="1">
                <a:solidFill>
                  <a:srgbClr val="FF0000"/>
                </a:solidFill>
              </a:rPr>
              <a:t>isr</a:t>
            </a:r>
            <a:r>
              <a:rPr lang="en-US" b="1" i="1" dirty="0"/>
              <a:t>);</a:t>
            </a:r>
            <a:r>
              <a:rPr lang="en-US" i="1" dirty="0"/>
              <a:t> 	</a:t>
            </a:r>
          </a:p>
          <a:p>
            <a:endParaRPr lang="en-US" sz="1100" dirty="0"/>
          </a:p>
          <a:p>
            <a:r>
              <a:rPr lang="en-US" dirty="0"/>
              <a:t>String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method </a:t>
            </a:r>
            <a:r>
              <a:rPr lang="en-US" b="1" i="1" dirty="0" err="1"/>
              <a:t>readLine</a:t>
            </a:r>
            <a:r>
              <a:rPr lang="en-US" b="1" i="1" dirty="0"/>
              <a:t>()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dirty="0" err="1"/>
              <a:t>BufferedReader</a:t>
            </a:r>
            <a:r>
              <a:rPr lang="en-US" dirty="0"/>
              <a:t>: </a:t>
            </a:r>
          </a:p>
          <a:p>
            <a:r>
              <a:rPr lang="en-US" b="1" i="1" dirty="0"/>
              <a:t>String </a:t>
            </a:r>
            <a:r>
              <a:rPr lang="en-US" b="1" i="1" dirty="0" err="1"/>
              <a:t>str</a:t>
            </a:r>
            <a:r>
              <a:rPr lang="en-US" b="1" i="1" dirty="0"/>
              <a:t> = </a:t>
            </a:r>
            <a:r>
              <a:rPr lang="en-US" b="1" i="1" dirty="0" err="1">
                <a:solidFill>
                  <a:srgbClr val="00B0F0"/>
                </a:solidFill>
              </a:rPr>
              <a:t>buf</a:t>
            </a:r>
            <a:r>
              <a:rPr lang="en-US" b="1" i="1" dirty="0" err="1"/>
              <a:t>.readLine</a:t>
            </a:r>
            <a:r>
              <a:rPr lang="en-US" b="1" i="1" dirty="0"/>
              <a:t>(); </a:t>
            </a:r>
          </a:p>
          <a:p>
            <a:endParaRPr lang="en-US" sz="1200" dirty="0"/>
          </a:p>
          <a:p>
            <a:r>
              <a:rPr lang="en-US" dirty="0" err="1"/>
              <a:t>Penggunaan</a:t>
            </a:r>
            <a:r>
              <a:rPr lang="en-US" dirty="0"/>
              <a:t> method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try-catch.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Membaca</a:t>
            </a:r>
            <a:r>
              <a:rPr lang="en-US" sz="3200" dirty="0">
                <a:effectLst/>
              </a:rPr>
              <a:t> Input String </a:t>
            </a:r>
            <a:r>
              <a:rPr lang="en-US" sz="3200" dirty="0" err="1">
                <a:effectLst/>
              </a:rPr>
              <a:t>dari</a:t>
            </a:r>
            <a:r>
              <a:rPr lang="en-US" sz="3200" dirty="0">
                <a:effectLst/>
              </a:rPr>
              <a:t> Keyboard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Cara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lain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class </a:t>
            </a:r>
            <a:r>
              <a:rPr lang="en-US" b="1" dirty="0" err="1"/>
              <a:t>BufferReader</a:t>
            </a:r>
            <a:r>
              <a:rPr lang="en-US" dirty="0"/>
              <a:t>. </a:t>
            </a:r>
          </a:p>
          <a:p>
            <a:endParaRPr lang="en-US" sz="1000" dirty="0"/>
          </a:p>
          <a:p>
            <a:r>
              <a:rPr lang="en-US" dirty="0"/>
              <a:t>Cara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method </a:t>
            </a:r>
            <a:r>
              <a:rPr lang="en-US" b="1" dirty="0" err="1"/>
              <a:t>showInputDialog</a:t>
            </a:r>
            <a:r>
              <a:rPr lang="en-US" b="1" dirty="0"/>
              <a:t>()</a:t>
            </a:r>
            <a:r>
              <a:rPr lang="en-US" dirty="0"/>
              <a:t> yang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dirty="0" err="1"/>
              <a:t>JOptionPane</a:t>
            </a:r>
            <a:r>
              <a:rPr lang="en-US" dirty="0"/>
              <a:t>. </a:t>
            </a:r>
          </a:p>
          <a:p>
            <a:endParaRPr lang="en-US" sz="1000" dirty="0"/>
          </a:p>
          <a:p>
            <a:r>
              <a:rPr lang="en-US" dirty="0"/>
              <a:t>Cara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method next()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b="1" dirty="0" err="1"/>
              <a:t>nextBoolean</a:t>
            </a:r>
            <a:r>
              <a:rPr lang="en-US" b="1" dirty="0"/>
              <a:t>(), </a:t>
            </a:r>
            <a:r>
              <a:rPr lang="en-US" b="1" dirty="0" err="1"/>
              <a:t>nextByte</a:t>
            </a:r>
            <a:r>
              <a:rPr lang="en-US" b="1" dirty="0"/>
              <a:t>(), </a:t>
            </a:r>
            <a:r>
              <a:rPr lang="en-US" b="1" dirty="0" err="1"/>
              <a:t>nextDouble</a:t>
            </a:r>
            <a:r>
              <a:rPr lang="en-US" b="1" dirty="0"/>
              <a:t>(), </a:t>
            </a:r>
            <a:r>
              <a:rPr lang="en-US" b="1" dirty="0" err="1"/>
              <a:t>nextFloat</a:t>
            </a:r>
            <a:r>
              <a:rPr lang="en-US" b="1" dirty="0"/>
              <a:t>(), </a:t>
            </a:r>
            <a:r>
              <a:rPr lang="en-US" b="1" dirty="0" err="1"/>
              <a:t>nextInt</a:t>
            </a:r>
            <a:r>
              <a:rPr lang="en-US" b="1" dirty="0"/>
              <a:t>(), </a:t>
            </a:r>
            <a:r>
              <a:rPr lang="en-US" b="1" dirty="0" err="1"/>
              <a:t>nextLine</a:t>
            </a:r>
            <a:r>
              <a:rPr lang="en-US" b="1" dirty="0"/>
              <a:t>(), </a:t>
            </a:r>
            <a:r>
              <a:rPr lang="en-US" b="1" dirty="0" err="1"/>
              <a:t>nextLong</a:t>
            </a:r>
            <a:r>
              <a:rPr lang="en-US" b="1" dirty="0"/>
              <a:t>(), </a:t>
            </a:r>
            <a:r>
              <a:rPr lang="en-US" b="1" dirty="0" err="1"/>
              <a:t>nextShort</a:t>
            </a:r>
            <a:r>
              <a:rPr lang="en-US" b="1" dirty="0"/>
              <a:t>()</a:t>
            </a:r>
            <a:r>
              <a:rPr lang="en-US" dirty="0"/>
              <a:t>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b="1" dirty="0"/>
              <a:t>class Scanner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pt-BR" dirty="0"/>
              <a:t>Contoh program ketiga cara tersebut GetInputFromKeyboard1.java, GetInputFromKeyboard2.java,</a:t>
            </a:r>
          </a:p>
          <a:p>
            <a:r>
              <a:rPr lang="pt-BR" dirty="0"/>
              <a:t>GetInputFromKeyboard3.java.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4456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effectLst/>
              </a:rPr>
              <a:t>Ada </a:t>
            </a:r>
            <a:r>
              <a:rPr lang="en-US" sz="2800" dirty="0" err="1">
                <a:effectLst/>
              </a:rPr>
              <a:t>tiga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cara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untuk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memasukkan</a:t>
            </a:r>
            <a:r>
              <a:rPr lang="en-US" sz="2800" dirty="0">
                <a:effectLst/>
              </a:rPr>
              <a:t> data </a:t>
            </a:r>
            <a:r>
              <a:rPr lang="en-US" sz="2800" dirty="0" err="1">
                <a:effectLst/>
              </a:rPr>
              <a:t>numerik</a:t>
            </a:r>
            <a:r>
              <a:rPr lang="en-US" sz="2800" dirty="0">
                <a:effectLst/>
              </a:rPr>
              <a:t>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melalui</a:t>
            </a:r>
            <a:r>
              <a:rPr lang="en-US" sz="2800" dirty="0">
                <a:effectLst/>
              </a:rPr>
              <a:t> keyboard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Stream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file/device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data </a:t>
            </a:r>
            <a:r>
              <a:rPr lang="en-US" dirty="0" err="1"/>
              <a:t>isinya</a:t>
            </a:r>
            <a:r>
              <a:rPr lang="en-US" dirty="0"/>
              <a:t> /</a:t>
            </a:r>
            <a:r>
              <a:rPr lang="en-US" dirty="0" err="1"/>
              <a:t>itemnya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memory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memory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output. </a:t>
            </a:r>
          </a:p>
          <a:p>
            <a:endParaRPr lang="en-US" sz="1100" dirty="0"/>
          </a:p>
          <a:p>
            <a:r>
              <a:rPr lang="en-US" dirty="0"/>
              <a:t>Stream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class-class standard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package java.io.</a:t>
            </a:r>
          </a:p>
          <a:p>
            <a:endParaRPr lang="en-US" sz="1100" dirty="0"/>
          </a:p>
          <a:p>
            <a:r>
              <a:rPr lang="en-US" dirty="0"/>
              <a:t>Stream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, Byte Stream (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byte) </a:t>
            </a:r>
            <a:r>
              <a:rPr lang="en-US" dirty="0" err="1"/>
              <a:t>dan</a:t>
            </a:r>
            <a:r>
              <a:rPr lang="en-US" dirty="0"/>
              <a:t> Character Stream (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berupa</a:t>
            </a:r>
            <a:r>
              <a:rPr lang="en-US" dirty="0"/>
              <a:t> character). </a:t>
            </a:r>
          </a:p>
          <a:p>
            <a:endParaRPr lang="en-US" sz="1100" dirty="0"/>
          </a:p>
          <a:p>
            <a:r>
              <a:rPr lang="en-US" dirty="0" err="1"/>
              <a:t>Operasi</a:t>
            </a:r>
            <a:r>
              <a:rPr lang="en-US" dirty="0"/>
              <a:t> stream pun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input stream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output stream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output).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Pendahuluan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class BacaFileTeks.java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file text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class HitungKapasitas.java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file text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byte)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file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Membaca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Isi</a:t>
            </a:r>
            <a:r>
              <a:rPr lang="en-US" sz="3200" dirty="0">
                <a:effectLst/>
              </a:rPr>
              <a:t> file </a:t>
            </a:r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FileInputStream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Beberapa</a:t>
            </a:r>
            <a:r>
              <a:rPr lang="en-US" dirty="0"/>
              <a:t> method </a:t>
            </a:r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b="1" i="1" dirty="0" err="1"/>
              <a:t>FileOutputStream</a:t>
            </a:r>
            <a:r>
              <a:rPr lang="en-US" dirty="0"/>
              <a:t> 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i="1" dirty="0"/>
              <a:t>write()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b="1" i="1" dirty="0"/>
              <a:t>lush()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b="1" i="1" dirty="0"/>
              <a:t>close(), </a:t>
            </a:r>
            <a:r>
              <a:rPr lang="en-US" b="1" i="1" dirty="0" err="1"/>
              <a:t>getBytes</a:t>
            </a:r>
            <a:r>
              <a:rPr lang="en-US" b="1" i="1" dirty="0"/>
              <a:t>().</a:t>
            </a:r>
          </a:p>
          <a:p>
            <a:r>
              <a:rPr lang="en-US" b="1" i="1" dirty="0" err="1"/>
              <a:t>getBytes</a:t>
            </a:r>
            <a:r>
              <a:rPr lang="en-US" b="1" i="1" dirty="0"/>
              <a:t>()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String </a:t>
            </a:r>
            <a:r>
              <a:rPr lang="en-US" dirty="0" err="1"/>
              <a:t>ke</a:t>
            </a:r>
            <a:r>
              <a:rPr lang="en-US" dirty="0"/>
              <a:t> bytes array.</a:t>
            </a:r>
          </a:p>
          <a:p>
            <a:r>
              <a:rPr lang="en-US" b="1" i="1" dirty="0"/>
              <a:t>write()</a:t>
            </a:r>
            <a:r>
              <a:rPr lang="en-US" dirty="0"/>
              <a:t> 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bytes array </a:t>
            </a:r>
            <a:r>
              <a:rPr lang="en-US" dirty="0" err="1"/>
              <a:t>ke</a:t>
            </a:r>
            <a:r>
              <a:rPr lang="en-US" dirty="0"/>
              <a:t> file.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bytes array.</a:t>
            </a:r>
          </a:p>
          <a:p>
            <a:r>
              <a:rPr lang="en-US" b="1" i="1" dirty="0"/>
              <a:t>flush()</a:t>
            </a:r>
            <a:r>
              <a:rPr lang="en-US" dirty="0"/>
              <a:t> </a:t>
            </a:r>
            <a:r>
              <a:rPr lang="en-US" dirty="0" err="1"/>
              <a:t>mentransfer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buffer </a:t>
            </a:r>
            <a:r>
              <a:rPr lang="en-US" dirty="0" err="1"/>
              <a:t>di</a:t>
            </a:r>
            <a:r>
              <a:rPr lang="en-US" dirty="0"/>
              <a:t> memory </a:t>
            </a:r>
            <a:r>
              <a:rPr lang="en-US" dirty="0" err="1"/>
              <a:t>ke</a:t>
            </a:r>
            <a:r>
              <a:rPr lang="en-US" dirty="0"/>
              <a:t> file.</a:t>
            </a:r>
          </a:p>
          <a:p>
            <a:r>
              <a:rPr lang="en-US" b="1" i="1" dirty="0"/>
              <a:t>close()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Menulis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ke</a:t>
            </a:r>
            <a:r>
              <a:rPr lang="en-US" sz="3200" dirty="0">
                <a:effectLst/>
              </a:rPr>
              <a:t> file </a:t>
            </a:r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FileOutputStream</a:t>
            </a:r>
            <a:endParaRPr 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843272"/>
          </a:xfrm>
        </p:spPr>
        <p:txBody>
          <a:bodyPr>
            <a:normAutofit fontScale="92500"/>
          </a:bodyPr>
          <a:lstStyle/>
          <a:p>
            <a:r>
              <a:rPr lang="en-US" sz="2600" dirty="0" err="1"/>
              <a:t>Contoh</a:t>
            </a:r>
            <a:r>
              <a:rPr lang="en-US" sz="2600" dirty="0"/>
              <a:t> program </a:t>
            </a:r>
            <a:r>
              <a:rPr lang="en-US" sz="2600" dirty="0" err="1"/>
              <a:t>pertama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menulis</a:t>
            </a:r>
            <a:r>
              <a:rPr lang="en-US" sz="2600" dirty="0"/>
              <a:t> string </a:t>
            </a:r>
            <a:r>
              <a:rPr lang="en-US" sz="2600" dirty="0" err="1"/>
              <a:t>ke</a:t>
            </a:r>
            <a:r>
              <a:rPr lang="en-US" sz="2600" dirty="0"/>
              <a:t> file: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b="1" i="1" dirty="0"/>
              <a:t>  </a:t>
            </a:r>
            <a:r>
              <a:rPr lang="en-US" sz="2400" b="1" i="1" dirty="0"/>
              <a:t>class TulisFileTextMelaluiStringDanArrayOfByte.java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800" dirty="0" err="1"/>
              <a:t>Membuat</a:t>
            </a:r>
            <a:r>
              <a:rPr lang="en-US" sz="2800" dirty="0"/>
              <a:t> file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file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/>
              <a:t>buffer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memasukkan</a:t>
            </a:r>
            <a:r>
              <a:rPr lang="en-US" sz="2800" dirty="0"/>
              <a:t> </a:t>
            </a:r>
            <a:r>
              <a:rPr lang="en-US" sz="2800" dirty="0" err="1"/>
              <a:t>isinya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keyboard, </a:t>
            </a:r>
            <a:r>
              <a:rPr lang="en-US" sz="2800" dirty="0" err="1"/>
              <a:t>penggunaan</a:t>
            </a:r>
            <a:r>
              <a:rPr lang="en-US" sz="2800" dirty="0"/>
              <a:t> buffer </a:t>
            </a:r>
            <a:r>
              <a:rPr lang="en-US" sz="2800" dirty="0" err="1"/>
              <a:t>ini</a:t>
            </a:r>
            <a:r>
              <a:rPr lang="en-US" sz="2800" dirty="0"/>
              <a:t> agar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/</a:t>
            </a:r>
            <a:r>
              <a:rPr lang="en-US" sz="2800" dirty="0" err="1"/>
              <a:t>tulis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dirty="0" err="1"/>
              <a:t>Contoh</a:t>
            </a:r>
            <a:r>
              <a:rPr lang="en-US" sz="2800" dirty="0"/>
              <a:t> program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file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 (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buffering): </a:t>
            </a:r>
          </a:p>
          <a:p>
            <a:pPr>
              <a:buNone/>
            </a:pPr>
            <a:r>
              <a:rPr lang="en-US" sz="2800" b="1" i="1" dirty="0"/>
              <a:t>  class TulisFileTextMelaluiKeyboard.java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Menulis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ke</a:t>
            </a:r>
            <a:r>
              <a:rPr lang="en-US" sz="3200" dirty="0">
                <a:effectLst/>
              </a:rPr>
              <a:t> file </a:t>
            </a:r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FileOutputStream</a:t>
            </a:r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(String) </a:t>
            </a:r>
            <a:r>
              <a:rPr lang="en-US" b="1" dirty="0">
                <a:solidFill>
                  <a:srgbClr val="FF0000"/>
                </a:solidFill>
              </a:rPr>
              <a:t>file text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b="1" i="1" dirty="0"/>
              <a:t> </a:t>
            </a:r>
            <a:r>
              <a:rPr lang="en-US" b="1" i="1" dirty="0" err="1"/>
              <a:t>FileReader</a:t>
            </a:r>
            <a:r>
              <a:rPr lang="en-US" b="1" i="1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class </a:t>
            </a:r>
            <a:r>
              <a:rPr lang="en-US" dirty="0" err="1"/>
              <a:t>FileReader</a:t>
            </a:r>
            <a:r>
              <a:rPr lang="en-US" dirty="0"/>
              <a:t>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dibantu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b="1" dirty="0"/>
              <a:t>buffering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i="1" dirty="0" err="1"/>
              <a:t>BufferedReader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b="1" dirty="0"/>
              <a:t>buffering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transfer,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baca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buffer </a:t>
            </a:r>
            <a:r>
              <a:rPr lang="en-US" dirty="0" err="1"/>
              <a:t>sampai</a:t>
            </a:r>
            <a:r>
              <a:rPr lang="en-US" dirty="0"/>
              <a:t> buffer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newline data </a:t>
            </a:r>
            <a:r>
              <a:rPr lang="en-US" dirty="0" err="1"/>
              <a:t>terdeteksi</a:t>
            </a:r>
            <a:r>
              <a:rPr lang="en-US" dirty="0"/>
              <a:t>, transfer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buffer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file text</a:t>
            </a:r>
            <a:r>
              <a:rPr lang="en-US" dirty="0"/>
              <a:t>.  </a:t>
            </a:r>
          </a:p>
          <a:p>
            <a:endParaRPr lang="en-US" sz="1300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buffer, </a:t>
            </a:r>
            <a:r>
              <a:rPr lang="en-US" b="1" dirty="0"/>
              <a:t>class </a:t>
            </a:r>
            <a:r>
              <a:rPr lang="en-US" b="1" i="1" dirty="0" err="1"/>
              <a:t>BufferedReader</a:t>
            </a:r>
            <a:r>
              <a:rPr lang="en-US" dirty="0"/>
              <a:t>  </a:t>
            </a:r>
            <a:r>
              <a:rPr lang="en-US" dirty="0" err="1"/>
              <a:t>memiliki</a:t>
            </a:r>
            <a:r>
              <a:rPr lang="en-US" dirty="0"/>
              <a:t> method </a:t>
            </a:r>
            <a:r>
              <a:rPr lang="en-US" b="1" i="1" dirty="0" err="1"/>
              <a:t>readline</a:t>
            </a:r>
            <a:r>
              <a:rPr lang="en-US" b="1" i="1" dirty="0"/>
              <a:t>()</a:t>
            </a:r>
            <a:r>
              <a:rPr lang="en-US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Membaca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Isi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rgbClr val="FF0000"/>
                </a:solidFill>
                <a:effectLst/>
              </a:rPr>
              <a:t>file text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FileReader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class </a:t>
            </a:r>
            <a:r>
              <a:rPr lang="en-US" b="1" i="1" dirty="0" err="1"/>
              <a:t>BufferedReader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string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file, string </a:t>
            </a:r>
            <a:r>
              <a:rPr lang="en-US" dirty="0" err="1"/>
              <a:t>dibaca</a:t>
            </a:r>
            <a:r>
              <a:rPr lang="en-US" dirty="0"/>
              <a:t> per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buffer,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buffer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program.   </a:t>
            </a:r>
          </a:p>
          <a:p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class MyReader.java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Membaca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Isi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rgbClr val="FF0000"/>
                </a:solidFill>
                <a:effectLst/>
              </a:rPr>
              <a:t>file text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FileReader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72000"/>
          </a:xfrm>
        </p:spPr>
        <p:txBody>
          <a:bodyPr/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</a:t>
            </a:r>
            <a:r>
              <a:rPr lang="en-US" sz="2800" dirty="0" err="1"/>
              <a:t>karakter</a:t>
            </a:r>
            <a:r>
              <a:rPr lang="en-US" sz="2800" dirty="0"/>
              <a:t> (String)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file text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/>
              <a:t>class </a:t>
            </a:r>
            <a:r>
              <a:rPr lang="en-US" sz="2800" b="1" i="1" dirty="0" err="1"/>
              <a:t>FileWriter</a:t>
            </a:r>
            <a:r>
              <a:rPr lang="en-US" sz="2800" dirty="0"/>
              <a:t>.</a:t>
            </a:r>
          </a:p>
          <a:p>
            <a:endParaRPr lang="en-US" sz="1300" dirty="0"/>
          </a:p>
          <a:p>
            <a:r>
              <a:rPr lang="en-US" sz="2800" dirty="0" err="1"/>
              <a:t>Kinerja</a:t>
            </a:r>
            <a:r>
              <a:rPr lang="en-US" sz="2800" dirty="0"/>
              <a:t> </a:t>
            </a:r>
            <a:r>
              <a:rPr lang="en-US" sz="2800" dirty="0" err="1"/>
              <a:t>clas</a:t>
            </a:r>
            <a:r>
              <a:rPr lang="en-US" sz="2800" dirty="0"/>
              <a:t> </a:t>
            </a:r>
            <a:r>
              <a:rPr lang="en-US" sz="2800" dirty="0" err="1"/>
              <a:t>FileWriter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ditingkatkan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buffering </a:t>
            </a:r>
            <a:r>
              <a:rPr lang="en-US" sz="2800" dirty="0" err="1"/>
              <a:t>dibantu</a:t>
            </a:r>
            <a:r>
              <a:rPr lang="en-US" sz="2800" dirty="0"/>
              <a:t> </a:t>
            </a:r>
            <a:r>
              <a:rPr lang="en-US" sz="2800" b="1" dirty="0"/>
              <a:t>class </a:t>
            </a:r>
            <a:r>
              <a:rPr lang="en-US" sz="2800" b="1" i="1" dirty="0" err="1"/>
              <a:t>PrintWriter</a:t>
            </a:r>
            <a:r>
              <a:rPr lang="en-US" sz="2800" dirty="0"/>
              <a:t>.</a:t>
            </a:r>
          </a:p>
          <a:p>
            <a:r>
              <a:rPr lang="en-US" sz="1300" dirty="0"/>
              <a:t> </a:t>
            </a:r>
          </a:p>
          <a:p>
            <a:r>
              <a:rPr lang="en-US" sz="2800" b="1" dirty="0"/>
              <a:t>class </a:t>
            </a:r>
            <a:r>
              <a:rPr lang="en-US" sz="2800" b="1" i="1" dirty="0" err="1"/>
              <a:t>PrintWriter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method </a:t>
            </a:r>
            <a:r>
              <a:rPr lang="en-US" sz="2800" b="1" i="1" dirty="0"/>
              <a:t>print()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i="1" dirty="0" err="1"/>
              <a:t>println</a:t>
            </a:r>
            <a:r>
              <a:rPr lang="en-US" sz="2800" b="1" i="1" dirty="0"/>
              <a:t>()</a:t>
            </a:r>
            <a:r>
              <a:rPr lang="en-US" sz="2800" dirty="0"/>
              <a:t> 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String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buffering </a:t>
            </a:r>
            <a:r>
              <a:rPr lang="en-US" sz="2800" dirty="0" err="1"/>
              <a:t>ke</a:t>
            </a:r>
            <a:r>
              <a:rPr lang="en-US" sz="2800" dirty="0"/>
              <a:t> File.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Menulis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ke</a:t>
            </a:r>
            <a:r>
              <a:rPr lang="en-US" sz="3200" dirty="0">
                <a:effectLst/>
              </a:rPr>
              <a:t> </a:t>
            </a:r>
            <a:r>
              <a:rPr lang="en-US" sz="3200" dirty="0">
                <a:solidFill>
                  <a:srgbClr val="FF0000"/>
                </a:solidFill>
                <a:effectLst/>
              </a:rPr>
              <a:t>file text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FileWriter</a:t>
            </a:r>
            <a:endParaRPr lang="en-US" sz="3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file text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buffering: </a:t>
            </a:r>
            <a:r>
              <a:rPr lang="en-US" sz="2800" b="1" i="1" dirty="0"/>
              <a:t>class MyWriter.java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dirty="0" err="1"/>
              <a:t>Menulis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file text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buffering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r>
              <a:rPr lang="en-US" sz="2800" dirty="0"/>
              <a:t> swing: </a:t>
            </a:r>
          </a:p>
          <a:p>
            <a:pPr>
              <a:buNone/>
            </a:pPr>
            <a:r>
              <a:rPr lang="en-US" sz="2800" b="1" i="1" dirty="0"/>
              <a:t>  class TulisFileTextMelaluiKomponenSwing.java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dirty="0" err="1"/>
              <a:t>Membaca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file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file </a:t>
            </a:r>
            <a:r>
              <a:rPr lang="en-US" sz="2800" dirty="0" err="1"/>
              <a:t>tujuan</a:t>
            </a:r>
            <a:r>
              <a:rPr lang="en-US" sz="2800" dirty="0"/>
              <a:t>: </a:t>
            </a:r>
            <a:r>
              <a:rPr lang="en-US" sz="2800" b="1" i="1" dirty="0"/>
              <a:t>class </a:t>
            </a:r>
            <a:r>
              <a:rPr lang="en-US" sz="2800" b="1" dirty="0"/>
              <a:t>TulisFileTextDariFileKeFile</a:t>
            </a:r>
            <a:r>
              <a:rPr lang="en-US" sz="2800" b="1" i="1" dirty="0"/>
              <a:t>.java</a:t>
            </a:r>
            <a:r>
              <a:rPr lang="en-US" sz="2800" dirty="0"/>
              <a:t>.</a:t>
            </a:r>
          </a:p>
          <a:p>
            <a:endParaRPr lang="en-US" sz="1200" dirty="0"/>
          </a:p>
          <a:p>
            <a:r>
              <a:rPr lang="en-US" sz="2600" dirty="0" err="1"/>
              <a:t>Contoh</a:t>
            </a:r>
            <a:r>
              <a:rPr lang="en-US" sz="2600" dirty="0"/>
              <a:t> program </a:t>
            </a:r>
            <a:r>
              <a:rPr lang="en-US" sz="2600" dirty="0" err="1"/>
              <a:t>berikutnya</a:t>
            </a:r>
            <a:r>
              <a:rPr lang="en-US" sz="2600" dirty="0"/>
              <a:t> </a:t>
            </a:r>
            <a:r>
              <a:rPr lang="en-US" sz="2600" b="1" dirty="0"/>
              <a:t>class TulisFileTextDariDuaFile.java</a:t>
            </a:r>
            <a:r>
              <a:rPr lang="en-US" sz="2600" dirty="0"/>
              <a:t> </a:t>
            </a:r>
            <a:r>
              <a:rPr lang="en-US" sz="2600" dirty="0" err="1"/>
              <a:t>merupakan</a:t>
            </a:r>
            <a:r>
              <a:rPr lang="en-US" sz="2600" dirty="0"/>
              <a:t> </a:t>
            </a:r>
            <a:r>
              <a:rPr lang="en-US" sz="2600" dirty="0" err="1"/>
              <a:t>pengembangan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b="1" dirty="0"/>
              <a:t>class MyReader.java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b="1" dirty="0"/>
              <a:t>class TulisFileTextDariFileKeFile.java</a:t>
            </a:r>
            <a:r>
              <a:rPr lang="en-US" sz="2600" dirty="0"/>
              <a:t>, </a:t>
            </a:r>
          </a:p>
          <a:p>
            <a:pPr>
              <a:buNone/>
            </a:pPr>
            <a:r>
              <a:rPr lang="en-US" sz="2800" dirty="0"/>
              <a:t>  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b="1" dirty="0"/>
              <a:t>file sumber1.txt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b="1" dirty="0"/>
              <a:t>file sumber2.txt</a:t>
            </a:r>
            <a:r>
              <a:rPr lang="en-US" sz="2800" dirty="0"/>
              <a:t> yang </a:t>
            </a:r>
            <a:r>
              <a:rPr lang="en-US" sz="2800" dirty="0" err="1"/>
              <a:t>asumsinya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terurut</a:t>
            </a:r>
            <a:r>
              <a:rPr lang="en-US" sz="2800" dirty="0"/>
              <a:t> </a:t>
            </a:r>
            <a:r>
              <a:rPr lang="en-US" sz="2800" dirty="0" err="1"/>
              <a:t>dibaca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dibandingkan</a:t>
            </a:r>
            <a:r>
              <a:rPr lang="en-US" sz="2800" dirty="0"/>
              <a:t> </a:t>
            </a:r>
            <a:r>
              <a:rPr lang="en-US" sz="2800" dirty="0" err="1"/>
              <a:t>kemudian</a:t>
            </a:r>
            <a:r>
              <a:rPr lang="en-US" sz="2800" dirty="0"/>
              <a:t> data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ditulis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b="1" dirty="0"/>
              <a:t>file tujuan.txt</a:t>
            </a:r>
            <a:r>
              <a:rPr lang="en-US" sz="2800" dirty="0"/>
              <a:t> yang </a:t>
            </a:r>
            <a:r>
              <a:rPr lang="en-US" sz="2800" dirty="0" err="1"/>
              <a:t>isinya</a:t>
            </a:r>
            <a:r>
              <a:rPr lang="en-US" sz="2800" dirty="0"/>
              <a:t> </a:t>
            </a:r>
            <a:r>
              <a:rPr lang="en-US" sz="2800" dirty="0" err="1"/>
              <a:t>dipastikan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terurut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</a:t>
            </a:r>
            <a:r>
              <a:rPr lang="en-US" sz="2800" dirty="0" err="1">
                <a:effectLst/>
              </a:rPr>
              <a:t>menulis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ke</a:t>
            </a:r>
            <a:r>
              <a:rPr lang="en-US" sz="2800" dirty="0">
                <a:effectLst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</a:rPr>
              <a:t>file text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class </a:t>
            </a:r>
            <a:r>
              <a:rPr lang="en-US" sz="2800" dirty="0" err="1">
                <a:effectLst/>
              </a:rPr>
              <a:t>FileWriter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 err="1"/>
              <a:t>RandomAccessFile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standard yang </a:t>
            </a:r>
            <a:r>
              <a:rPr lang="en-US" dirty="0" err="1"/>
              <a:t>mendukung</a:t>
            </a:r>
            <a:r>
              <a:rPr lang="en-US" dirty="0"/>
              <a:t> agar 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/</a:t>
            </a:r>
            <a:r>
              <a:rPr lang="en-US" dirty="0" err="1"/>
              <a:t>menulis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random </a:t>
            </a:r>
            <a:r>
              <a:rPr lang="en-US" dirty="0" err="1"/>
              <a:t>dari</a:t>
            </a:r>
            <a:r>
              <a:rPr lang="en-US" dirty="0"/>
              <a:t>/</a:t>
            </a:r>
            <a:r>
              <a:rPr lang="en-US" dirty="0" err="1"/>
              <a:t>ke</a:t>
            </a:r>
            <a:r>
              <a:rPr lang="en-US" dirty="0"/>
              <a:t> file. </a:t>
            </a:r>
          </a:p>
          <a:p>
            <a:endParaRPr lang="en-US" sz="1000" dirty="0"/>
          </a:p>
          <a:p>
            <a:r>
              <a:rPr lang="en-US" dirty="0"/>
              <a:t>Constructor() </a:t>
            </a:r>
            <a:r>
              <a:rPr lang="en-US" dirty="0" err="1"/>
              <a:t>milik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en-US" sz="2500" b="1" dirty="0" err="1"/>
              <a:t>RandomAccessFile</a:t>
            </a:r>
            <a:r>
              <a:rPr lang="en-US" sz="2500" b="1" dirty="0"/>
              <a:t>(String </a:t>
            </a:r>
            <a:r>
              <a:rPr lang="en-US" sz="2500" b="1" dirty="0" err="1"/>
              <a:t>namafile</a:t>
            </a:r>
            <a:r>
              <a:rPr lang="en-US" sz="2500" b="1" dirty="0"/>
              <a:t>, String mode);</a:t>
            </a:r>
          </a:p>
          <a:p>
            <a:r>
              <a:rPr lang="en-US" sz="2400" b="1" dirty="0" err="1"/>
              <a:t>RandomAccessFile</a:t>
            </a:r>
            <a:r>
              <a:rPr lang="en-US" sz="2400" b="1" dirty="0"/>
              <a:t>(File </a:t>
            </a:r>
            <a:r>
              <a:rPr lang="en-US" sz="2400" b="1" dirty="0" err="1"/>
              <a:t>namaObjekFile</a:t>
            </a:r>
            <a:r>
              <a:rPr lang="en-US" sz="2400" b="1" dirty="0"/>
              <a:t>, String mode);</a:t>
            </a:r>
          </a:p>
          <a:p>
            <a:endParaRPr lang="en-US" sz="1000" dirty="0"/>
          </a:p>
          <a:p>
            <a:r>
              <a:rPr lang="en-US" dirty="0"/>
              <a:t>Argument mode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constructor():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diisi</a:t>
            </a:r>
            <a:r>
              <a:rPr lang="en-US" dirty="0"/>
              <a:t> ”r”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read,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diisi</a:t>
            </a:r>
            <a:r>
              <a:rPr lang="en-US" dirty="0"/>
              <a:t> ”</a:t>
            </a:r>
            <a:r>
              <a:rPr lang="en-US" dirty="0" err="1"/>
              <a:t>rw</a:t>
            </a:r>
            <a:r>
              <a:rPr lang="en-US" dirty="0"/>
              <a:t>”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read </a:t>
            </a:r>
            <a:r>
              <a:rPr lang="en-US" dirty="0" err="1"/>
              <a:t>dan</a:t>
            </a:r>
            <a:r>
              <a:rPr lang="en-US" dirty="0"/>
              <a:t> write.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Class </a:t>
            </a:r>
            <a:r>
              <a:rPr lang="en-US" sz="3200" dirty="0" err="1"/>
              <a:t>RandomAccessFile</a:t>
            </a:r>
            <a:endParaRPr lang="en-US" sz="32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481138"/>
          <a:ext cx="8686800" cy="46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91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close()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 pitchFamily="18" charset="0"/>
                        </a:rPr>
                        <a:t>Menutup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 pitchFamily="18" charset="0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Menyatakan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ukuran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RandomAccessFile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7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int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read();</a:t>
                      </a:r>
                    </a:p>
                    <a:p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read(byte b[])</a:t>
                      </a:r>
                    </a:p>
                    <a:p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read(byte b[], </a:t>
                      </a:r>
                    </a:p>
                    <a:p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awal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n);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Membaca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data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di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RandomAccessFile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sebanyak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n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byte,diletakkan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ke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array b[],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mulai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dari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posisi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awal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, </a:t>
                      </a:r>
                    </a:p>
                    <a:p>
                      <a:r>
                        <a:rPr kumimoji="0" lang="pt-B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Bila sampai pada akhir baris, maka return value nya bernilai -1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1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readBoolean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Membaca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bertipe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kumimoji="0"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RandomAccessFile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effectLst/>
              </a:rPr>
              <a:t>Method-method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class </a:t>
            </a:r>
            <a:r>
              <a:rPr lang="en-US" sz="2800" dirty="0" err="1">
                <a:effectLst/>
              </a:rPr>
              <a:t>RandomAccessFile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1"/>
          <a:ext cx="86868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readByte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+mn-lt"/>
                          <a:ea typeface="Times New Roman"/>
                          <a:cs typeface="Times New Roman"/>
                        </a:rPr>
                        <a:t>Membaca 1 byte data di 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readChar()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karakter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readDouble()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double (64 bit)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readFloat()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float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(32 bit)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readInt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(32 bit)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readLine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baris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String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Method-method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class </a:t>
            </a:r>
            <a:r>
              <a:rPr lang="en-US" sz="2800" dirty="0" err="1">
                <a:effectLst/>
              </a:rPr>
              <a:t>RandomAccessFile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/>
              <a:t>Class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”</a:t>
            </a:r>
            <a:r>
              <a:rPr lang="en-US" b="1" dirty="0"/>
              <a:t>Reader” </a:t>
            </a:r>
            <a:r>
              <a:rPr lang="en-US" dirty="0" err="1"/>
              <a:t>atau</a:t>
            </a:r>
            <a:r>
              <a:rPr lang="en-US" b="1" dirty="0"/>
              <a:t> ”Writer”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stream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/>
              <a:t>character.</a:t>
            </a:r>
            <a:r>
              <a:rPr lang="en-US" dirty="0"/>
              <a:t> </a:t>
            </a:r>
          </a:p>
          <a:p>
            <a:endParaRPr lang="en-US" sz="1000" dirty="0"/>
          </a:p>
          <a:p>
            <a:r>
              <a:rPr lang="en-US" dirty="0"/>
              <a:t>Class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”</a:t>
            </a:r>
            <a:r>
              <a:rPr lang="en-US" b="1" dirty="0"/>
              <a:t>Stream”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stream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b="1" dirty="0"/>
              <a:t>byte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Pendahuluan</a:t>
            </a:r>
            <a:endParaRPr 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544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long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readLong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long (64 bit)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short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readShort()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Membaca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short (16 bit)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di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void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seek(long baris)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Meletakkan pointer file ke posisi baris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void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skipBytes(int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Pointer melompat n byte dari posisi sekarang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write()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write(byte b[])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write(byte b[],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awal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,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       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Menulis data ke RandomAccessFile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sebanyak n byte,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dari array b[],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+mn-lt"/>
                          <a:ea typeface="Times New Roman"/>
                          <a:cs typeface="Times New Roman"/>
                        </a:rPr>
                        <a:t>mulai pada posisi awal.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Method-method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</a:t>
            </a:r>
            <a:r>
              <a:rPr lang="en-US" sz="3200" dirty="0" err="1">
                <a:effectLst/>
              </a:rPr>
              <a:t>RandomAccessFile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686800" cy="497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9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writeBoolean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Menuliskan nilai n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(jika true akan bernilai 1,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false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akan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bernilai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0)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writeByte(byte n)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1 byte data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byte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writeBytes(String 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sejumlah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byte data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0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writeChar()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Menuliskan 1 karakter (16 bit) 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ke 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char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writeChars()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latin typeface="+mn-lt"/>
                          <a:ea typeface="Times New Roman"/>
                          <a:cs typeface="Times New Roman"/>
                        </a:rPr>
                        <a:t>Menuliskan sederetan karakter ke RandomAccessFile</a:t>
                      </a:r>
                      <a:endParaRPr lang="en-US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double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Times New Roman"/>
                          <a:cs typeface="Times New Roman"/>
                        </a:rPr>
                        <a:t>writeDouble()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double </a:t>
                      </a: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Method-method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</a:t>
            </a:r>
            <a:r>
              <a:rPr lang="en-US" sz="3200" dirty="0" err="1">
                <a:effectLst/>
              </a:rPr>
              <a:t>RandomAccessFile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1" y="1143000"/>
          <a:ext cx="8534399" cy="472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1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Tipe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balik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Mathod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  <a:cs typeface="Times New Roman" pitchFamily="18" charset="0"/>
                        </a:rPr>
                        <a:t>Deskripsi</a:t>
                      </a:r>
                      <a:endParaRPr lang="en-US" sz="20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float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writeFloat()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float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writeInt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long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writeLong()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long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short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writeShort()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Menuliskan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1 data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bertipe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short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RandomAccessFile</a:t>
                      </a:r>
                      <a:endParaRPr lang="en-US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Method-method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class </a:t>
            </a:r>
            <a:r>
              <a:rPr lang="en-US" sz="2800" dirty="0" err="1">
                <a:effectLst/>
              </a:rPr>
              <a:t>RandomAccessFile</a:t>
            </a:r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yang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RandomAccessFile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class EditFile.java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Class </a:t>
            </a:r>
            <a:r>
              <a:rPr lang="en-US" sz="3200" dirty="0" err="1"/>
              <a:t>RandomAccessFile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tipe</a:t>
            </a:r>
            <a:r>
              <a:rPr lang="en-US" dirty="0"/>
              <a:t>,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kapasitas</a:t>
            </a:r>
            <a:r>
              <a:rPr lang="en-US" dirty="0"/>
              <a:t> byte, </a:t>
            </a:r>
            <a:r>
              <a:rPr lang="en-US" dirty="0" err="1"/>
              <a:t>tgl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lain-lain).</a:t>
            </a:r>
          </a:p>
          <a:p>
            <a:endParaRPr lang="en-US" sz="1000" dirty="0"/>
          </a:p>
          <a:p>
            <a:r>
              <a:rPr lang="en-US" dirty="0"/>
              <a:t>Constructor </a:t>
            </a:r>
            <a:r>
              <a:rPr lang="en-US" dirty="0" err="1"/>
              <a:t>milik</a:t>
            </a:r>
            <a:r>
              <a:rPr lang="en-US" dirty="0"/>
              <a:t> File </a:t>
            </a:r>
            <a:r>
              <a:rPr lang="en-US" dirty="0" err="1"/>
              <a:t>sebagai</a:t>
            </a:r>
            <a:r>
              <a:rPr lang="en-US" dirty="0"/>
              <a:t> class:</a:t>
            </a:r>
          </a:p>
          <a:p>
            <a:r>
              <a:rPr lang="en-US" b="1" i="1" dirty="0"/>
              <a:t>File</a:t>
            </a:r>
            <a:r>
              <a:rPr lang="en-US" i="1" dirty="0"/>
              <a:t>(String </a:t>
            </a:r>
            <a:r>
              <a:rPr lang="en-US" i="1" dirty="0" err="1"/>
              <a:t>namafile</a:t>
            </a:r>
            <a:r>
              <a:rPr lang="en-US" i="1" dirty="0"/>
              <a:t>)</a:t>
            </a:r>
            <a:endParaRPr lang="en-US" dirty="0"/>
          </a:p>
          <a:p>
            <a:r>
              <a:rPr lang="en-US" b="1" i="1" dirty="0"/>
              <a:t>File</a:t>
            </a:r>
            <a:r>
              <a:rPr lang="en-US" i="1" dirty="0"/>
              <a:t>(String directory, String </a:t>
            </a:r>
            <a:r>
              <a:rPr lang="en-US" i="1" dirty="0" err="1"/>
              <a:t>namafile</a:t>
            </a:r>
            <a:r>
              <a:rPr lang="en-US" i="1" dirty="0"/>
              <a:t>)</a:t>
            </a:r>
            <a:endParaRPr lang="en-US" dirty="0"/>
          </a:p>
          <a:p>
            <a:r>
              <a:rPr lang="en-US" b="1" i="1" dirty="0"/>
              <a:t>File</a:t>
            </a:r>
            <a:r>
              <a:rPr lang="en-US" i="1" dirty="0"/>
              <a:t>(String </a:t>
            </a:r>
            <a:r>
              <a:rPr lang="en-US" i="1" dirty="0" err="1"/>
              <a:t>directoryObject</a:t>
            </a:r>
            <a:r>
              <a:rPr lang="en-US" i="1" dirty="0"/>
              <a:t>, String </a:t>
            </a:r>
            <a:r>
              <a:rPr lang="en-US" i="1" dirty="0" err="1"/>
              <a:t>namafile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8683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File </a:t>
            </a:r>
            <a:r>
              <a:rPr lang="en-US" sz="3200" dirty="0" err="1">
                <a:effectLst/>
              </a:rPr>
              <a:t>sebagai</a:t>
            </a:r>
            <a:r>
              <a:rPr lang="en-US" sz="3200" dirty="0">
                <a:effectLst/>
              </a:rPr>
              <a:t> Class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84152"/>
              </p:ext>
            </p:extLst>
          </p:nvPr>
        </p:nvGraphicFramePr>
        <p:xfrm>
          <a:off x="228600" y="1066801"/>
          <a:ext cx="8686800" cy="4724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3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balik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r>
                        <a:rPr lang="en-US" baseline="0" dirty="0"/>
                        <a:t> 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canRead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Boleh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/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tidaknya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dibaca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canWrite()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Boleh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/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tidaknya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ditulis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createNewFile()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Membuat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baru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delete()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Menghapus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suatu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file/directory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exists()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/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tidaknya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suatu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4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boolean</a:t>
                      </a:r>
                      <a:endParaRPr lang="en-US" sz="2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isAbsolute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Path absolute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adalah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yang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diawali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dari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akar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nilai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balik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true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jika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yang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menyimpan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suatu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file/directory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adalah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absolute.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mengelola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Informasi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Class File/Directory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797"/>
          <a:ext cx="8763000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7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balik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r>
                        <a:rPr lang="en-US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boolean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isDirectory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Sylfae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isFile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balik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objek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memanggil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method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ini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directory.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Nilai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balik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true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jika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objek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memanggil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method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ini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adalah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file.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1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getAbsolute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Memberikan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path absolute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menyimpan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suatu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5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getName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Memberikan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nama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suatu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String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getParent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()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Memberikan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nama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parent directory yang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menyimpan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Sylfaen"/>
                          <a:ea typeface="Times New Roman"/>
                          <a:cs typeface="Times New Roman"/>
                        </a:rPr>
                        <a:t>suatu</a:t>
                      </a:r>
                      <a:r>
                        <a:rPr lang="en-US" sz="2000" dirty="0">
                          <a:latin typeface="Sylfaen"/>
                          <a:ea typeface="Times New Roman"/>
                          <a:cs typeface="Times New Roman"/>
                        </a:rPr>
                        <a:t> file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mengelola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Informasi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Class File/Directory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5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balik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r>
                        <a:rPr lang="en-US" dirty="0"/>
                        <a:t>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getPath()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path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untuk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suatu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file/directory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lastModified()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 tanggal terakhir dimodifikasi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Jumlah byte suatu file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list()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Memberikan daftar nama file yang berada pada suatu directory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8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mkdir()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Membuat satu/lebih directory pada directory kerja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void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renameTo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(File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fileBaru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Mengganti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nama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file/directory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effectLst/>
              </a:rPr>
              <a:t>Method </a:t>
            </a:r>
            <a:r>
              <a:rPr lang="en-US" sz="2800" dirty="0" err="1">
                <a:effectLst/>
              </a:rPr>
              <a:t>mengelola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Informasi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class File/Directory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InfoFile.java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</a:t>
            </a:r>
            <a:r>
              <a:rPr lang="en-US" sz="2800" dirty="0" err="1">
                <a:effectLst/>
              </a:rPr>
              <a:t>untuk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mendapatkan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informasi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yg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berkaitan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suatu</a:t>
            </a:r>
            <a:r>
              <a:rPr lang="en-US" sz="2800" dirty="0">
                <a:effectLst/>
              </a:rPr>
              <a:t> File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20151</TotalTime>
  <Words>2730</Words>
  <Application>Microsoft Office PowerPoint</Application>
  <PresentationFormat>On-screen Show (4:3)</PresentationFormat>
  <Paragraphs>468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Lucida Sans Unicode</vt:lpstr>
      <vt:lpstr>Sylfaen</vt:lpstr>
      <vt:lpstr>Tahoma</vt:lpstr>
      <vt:lpstr>Times New Roman</vt:lpstr>
      <vt:lpstr>Verdana</vt:lpstr>
      <vt:lpstr>Wingdings 2</vt:lpstr>
      <vt:lpstr>Wingdings 3</vt:lpstr>
      <vt:lpstr>Concourse</vt:lpstr>
      <vt:lpstr>File dan Stream I/O</vt:lpstr>
      <vt:lpstr>Pendahuluan</vt:lpstr>
      <vt:lpstr>Pendahuluan</vt:lpstr>
      <vt:lpstr>Pendahuluan</vt:lpstr>
      <vt:lpstr>File sebagai Class </vt:lpstr>
      <vt:lpstr>Method mengelola Informasi milik Class File/Directory</vt:lpstr>
      <vt:lpstr>Method mengelola Informasi milik Class File/Directory</vt:lpstr>
      <vt:lpstr>Method mengelola Informasi milik class File/Directory</vt:lpstr>
      <vt:lpstr>Contoh program untuk mendapatkan informasi yg berkaitan dengan suatu File</vt:lpstr>
      <vt:lpstr>Menghapus File</vt:lpstr>
      <vt:lpstr>Mengganti nama file</vt:lpstr>
      <vt:lpstr>Menampilkan Isi Directory</vt:lpstr>
      <vt:lpstr>Class JFileChooser</vt:lpstr>
      <vt:lpstr>Stream I/O</vt:lpstr>
      <vt:lpstr>Hirarki class yang implementasikan method()-method() di dalam interface InputStream</vt:lpstr>
      <vt:lpstr>Hirarki class yang implementasikan method()-method() di dalam interface OutputStream</vt:lpstr>
      <vt:lpstr>Membaca dan menulis karakter pada file text</vt:lpstr>
      <vt:lpstr>Membaca dan menulis karakter pada file text dengan bufering</vt:lpstr>
      <vt:lpstr>Hirarki class turunan dari class Reader</vt:lpstr>
      <vt:lpstr>Hirarki class turunan dari class Writer</vt:lpstr>
      <vt:lpstr>Langkah-langkah bekerja Baca/Tulis menggunakan objek Stream I/O</vt:lpstr>
      <vt:lpstr>Langkah-langkah bekerja Baca/Tulis menggunakan objek Strean I/O</vt:lpstr>
      <vt:lpstr>Langkah-langkah bekerja Baca/Tulis menggunakan objek Strean I/O</vt:lpstr>
      <vt:lpstr>Langkah-langkah bekerja Baca/Tulis menggunakan objek Strean I/O</vt:lpstr>
      <vt:lpstr>Langkah-langkah bekerja Baca/Tulis menggunakan objek Strean I/O</vt:lpstr>
      <vt:lpstr>Contoh algoritma baca/tulis file (pada langkah ke-5)  untuk menghitung kapasitasnya: </vt:lpstr>
      <vt:lpstr>Langkah-langkah bekerja Baca/Tulis menggunakan objek Strean I/O</vt:lpstr>
      <vt:lpstr>Membaca Input String dari Keyboard</vt:lpstr>
      <vt:lpstr>Ada tiga cara untuk memasukkan data numerik  melalui keyboard</vt:lpstr>
      <vt:lpstr>Membaca Isi file menggunakan  class FileInputStream</vt:lpstr>
      <vt:lpstr>Menulis ke file menggunakan  class FileOutputStream</vt:lpstr>
      <vt:lpstr>Menulis ke file menggunakan  class FileOutputStream</vt:lpstr>
      <vt:lpstr>Membaca Isi file text menggunakan  class FileReader</vt:lpstr>
      <vt:lpstr>Membaca Isi file text menggunakan  class FileReader</vt:lpstr>
      <vt:lpstr>Menulis ke file text menggunakan  class FileWriter</vt:lpstr>
      <vt:lpstr>Contoh program menulis ke file text menggunakan class FileWriter</vt:lpstr>
      <vt:lpstr>Class RandomAccessFile</vt:lpstr>
      <vt:lpstr>Method-method milik class RandomAccessFile</vt:lpstr>
      <vt:lpstr>Method-method milik class RandomAccessFile</vt:lpstr>
      <vt:lpstr>Method-method milik class RandomAccessFile</vt:lpstr>
      <vt:lpstr>Method-method milik class RandomAccessFile</vt:lpstr>
      <vt:lpstr>Method-method milik class RandomAccessFile</vt:lpstr>
      <vt:lpstr>Class RandomAccessFile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423</cp:revision>
  <dcterms:created xsi:type="dcterms:W3CDTF">2001-04-26T04:38:43Z</dcterms:created>
  <dcterms:modified xsi:type="dcterms:W3CDTF">2023-05-23T02:04:07Z</dcterms:modified>
</cp:coreProperties>
</file>