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7"/>
  </p:notesMasterIdLst>
  <p:handoutMasterIdLst>
    <p:handoutMasterId r:id="rId48"/>
  </p:handoutMasterIdLst>
  <p:sldIdLst>
    <p:sldId id="437" r:id="rId2"/>
    <p:sldId id="438" r:id="rId3"/>
    <p:sldId id="441" r:id="rId4"/>
    <p:sldId id="442" r:id="rId5"/>
    <p:sldId id="443" r:id="rId6"/>
    <p:sldId id="444" r:id="rId7"/>
    <p:sldId id="446" r:id="rId8"/>
    <p:sldId id="482" r:id="rId9"/>
    <p:sldId id="447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9" r:id="rId20"/>
    <p:sldId id="460" r:id="rId21"/>
    <p:sldId id="461" r:id="rId22"/>
    <p:sldId id="483" r:id="rId23"/>
    <p:sldId id="463" r:id="rId24"/>
    <p:sldId id="464" r:id="rId25"/>
    <p:sldId id="465" r:id="rId26"/>
    <p:sldId id="466" r:id="rId27"/>
    <p:sldId id="471" r:id="rId28"/>
    <p:sldId id="473" r:id="rId29"/>
    <p:sldId id="474" r:id="rId30"/>
    <p:sldId id="475" r:id="rId31"/>
    <p:sldId id="477" r:id="rId32"/>
    <p:sldId id="484" r:id="rId33"/>
    <p:sldId id="478" r:id="rId34"/>
    <p:sldId id="485" r:id="rId35"/>
    <p:sldId id="479" r:id="rId36"/>
    <p:sldId id="486" r:id="rId37"/>
    <p:sldId id="487" r:id="rId38"/>
    <p:sldId id="480" r:id="rId39"/>
    <p:sldId id="488" r:id="rId40"/>
    <p:sldId id="481" r:id="rId41"/>
    <p:sldId id="489" r:id="rId42"/>
    <p:sldId id="490" r:id="rId43"/>
    <p:sldId id="494" r:id="rId44"/>
    <p:sldId id="493" r:id="rId45"/>
    <p:sldId id="495" r:id="rId4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07"/>
    <a:srgbClr val="D60093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otn.oracle.com/software/tech/java/sqlj_jdbc/index.html" TargetMode="External"/><Relationship Id="rId3" Type="http://schemas.openxmlformats.org/officeDocument/2006/relationships/hyperlink" Target="http://www.mysql.com/" TargetMode="External"/><Relationship Id="rId7" Type="http://schemas.openxmlformats.org/officeDocument/2006/relationships/hyperlink" Target="http://www.oracle.com/" TargetMode="External"/><Relationship Id="rId2" Type="http://schemas.openxmlformats.org/officeDocument/2006/relationships/hyperlink" Target="http://java.sun.com/product/jdbc/drive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dbc.postgresql.org/" TargetMode="External"/><Relationship Id="rId5" Type="http://schemas.openxmlformats.org/officeDocument/2006/relationships/hyperlink" Target="http://www.postgresql.org/" TargetMode="External"/><Relationship Id="rId4" Type="http://schemas.openxmlformats.org/officeDocument/2006/relationships/hyperlink" Target="http://www.mysql.com/downloads/api-jdbc-stable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200" b="1" dirty="0"/>
              <a:t>1. Driver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cara</a:t>
            </a:r>
            <a:r>
              <a:rPr lang="en-US" sz="3200" b="1" dirty="0"/>
              <a:t> </a:t>
            </a:r>
            <a:r>
              <a:rPr lang="en-US" sz="3200" b="1" dirty="0" err="1"/>
              <a:t>koneksi</a:t>
            </a:r>
            <a:endParaRPr lang="en-US" sz="32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3200" b="1" dirty="0"/>
              <a:t>2. ODBC Driver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3. SQL Query </a:t>
            </a:r>
            <a:r>
              <a:rPr lang="en-US" sz="3200" b="1" dirty="0" err="1"/>
              <a:t>di</a:t>
            </a:r>
            <a:r>
              <a:rPr lang="en-US" sz="3200" b="1" dirty="0"/>
              <a:t> </a:t>
            </a:r>
            <a:r>
              <a:rPr lang="en-US" sz="3200" b="1" dirty="0" err="1"/>
              <a:t>MySql</a:t>
            </a:r>
            <a:endParaRPr lang="en-US" sz="3200" b="1" dirty="0"/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4. Stored Procedure </a:t>
            </a:r>
            <a:r>
              <a:rPr lang="en-US" sz="3200" b="1" dirty="0" err="1"/>
              <a:t>di</a:t>
            </a:r>
            <a:r>
              <a:rPr lang="en-US" sz="3200" b="1" dirty="0"/>
              <a:t> </a:t>
            </a:r>
            <a:r>
              <a:rPr lang="en-US" sz="3200" b="1" dirty="0" err="1"/>
              <a:t>MySql</a:t>
            </a:r>
            <a:endParaRPr lang="en-US" sz="32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3200" b="1" dirty="0"/>
              <a:t>5. </a:t>
            </a:r>
            <a:r>
              <a:rPr lang="en-US" sz="3200" b="1" dirty="0" err="1"/>
              <a:t>Langkah-langkah</a:t>
            </a:r>
            <a:r>
              <a:rPr lang="en-US" sz="3200" b="1" dirty="0"/>
              <a:t> </a:t>
            </a:r>
            <a:r>
              <a:rPr lang="en-US" sz="3200" b="1" dirty="0" err="1"/>
              <a:t>Pemrograman</a:t>
            </a:r>
            <a:r>
              <a:rPr lang="en-US" sz="3200" b="1" dirty="0"/>
              <a:t> JDBC</a:t>
            </a:r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r>
              <a:rPr lang="en-US" sz="3200" b="1" dirty="0"/>
              <a:t>6. JDBC Metadata</a:t>
            </a:r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r>
              <a:rPr lang="en-US" sz="3200" b="1" dirty="0"/>
              <a:t>7. JDBC Update </a:t>
            </a:r>
            <a:r>
              <a:rPr lang="en-US" sz="3200" dirty="0"/>
              <a:t>(</a:t>
            </a:r>
            <a:r>
              <a:rPr lang="en-US" sz="3200" dirty="0" err="1"/>
              <a:t>mekanisme</a:t>
            </a:r>
            <a:r>
              <a:rPr lang="en-US" sz="3200" dirty="0"/>
              <a:t> Commit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</a:p>
          <a:p>
            <a:pPr>
              <a:buNone/>
            </a:pPr>
            <a:r>
              <a:rPr lang="en-US" sz="3200" dirty="0"/>
              <a:t>    Rollback, </a:t>
            </a:r>
            <a:r>
              <a:rPr lang="en-US" sz="3200" dirty="0" err="1"/>
              <a:t>mekanisme</a:t>
            </a:r>
            <a:r>
              <a:rPr lang="en-US" sz="3200" dirty="0"/>
              <a:t> Prepared SQL,   </a:t>
            </a:r>
          </a:p>
          <a:p>
            <a:pPr>
              <a:buNone/>
            </a:pPr>
            <a:r>
              <a:rPr lang="en-US" sz="3200" dirty="0"/>
              <a:t>    </a:t>
            </a:r>
            <a:r>
              <a:rPr lang="en-US" sz="3200" dirty="0" err="1"/>
              <a:t>mekanisme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mengakses</a:t>
            </a:r>
            <a:r>
              <a:rPr lang="en-US" sz="3200" dirty="0"/>
              <a:t> Stored </a:t>
            </a:r>
          </a:p>
          <a:p>
            <a:pPr>
              <a:buNone/>
            </a:pPr>
            <a:r>
              <a:rPr lang="en-US" sz="3200" dirty="0"/>
              <a:t>    </a:t>
            </a:r>
            <a:r>
              <a:rPr lang="en-US" sz="3200" dirty="0" err="1"/>
              <a:t>Procedured</a:t>
            </a:r>
            <a:r>
              <a:rPr lang="en-US" sz="3200" dirty="0"/>
              <a:t>)</a:t>
            </a:r>
            <a:endParaRPr lang="en-US" sz="3200" b="1" dirty="0"/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r>
              <a:rPr lang="en-US" sz="3200" b="1" dirty="0"/>
              <a:t>8. </a:t>
            </a:r>
            <a:r>
              <a:rPr lang="en-US" sz="3200" b="1" dirty="0" err="1"/>
              <a:t>Contoh</a:t>
            </a:r>
            <a:r>
              <a:rPr lang="en-US" sz="3200" b="1" dirty="0"/>
              <a:t> Program JDBC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effectLst/>
              </a:rPr>
              <a:t>JDBC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Data Control Language</a:t>
            </a:r>
          </a:p>
          <a:p>
            <a:r>
              <a:rPr lang="en-US" b="1" dirty="0" err="1"/>
              <a:t>Lanjutan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endParaRPr lang="en-US" sz="1400" dirty="0"/>
          </a:p>
          <a:p>
            <a:r>
              <a:rPr lang="en-US" dirty="0"/>
              <a:t>// </a:t>
            </a:r>
            <a:r>
              <a:rPr lang="en-US" dirty="0" err="1"/>
              <a:t>mengubah</a:t>
            </a:r>
            <a:r>
              <a:rPr lang="en-US" dirty="0"/>
              <a:t> password user</a:t>
            </a:r>
          </a:p>
          <a:p>
            <a:r>
              <a:rPr lang="en-US" sz="2900" b="1" dirty="0"/>
              <a:t>use </a:t>
            </a:r>
            <a:r>
              <a:rPr lang="en-US" sz="2900" b="1" dirty="0" err="1"/>
              <a:t>mysql</a:t>
            </a:r>
            <a:r>
              <a:rPr lang="en-US" sz="2900" b="1" dirty="0"/>
              <a:t>;</a:t>
            </a:r>
            <a:endParaRPr lang="en-US" sz="2900" dirty="0"/>
          </a:p>
          <a:p>
            <a:r>
              <a:rPr lang="en-US" sz="2900" b="1" dirty="0"/>
              <a:t>update user set password=password(’</a:t>
            </a:r>
            <a:r>
              <a:rPr lang="en-US" sz="2900" b="1" dirty="0" err="1"/>
              <a:t>gembok</a:t>
            </a:r>
            <a:r>
              <a:rPr lang="en-US" sz="2900" b="1" dirty="0"/>
              <a:t>’) where user=’</a:t>
            </a:r>
            <a:r>
              <a:rPr lang="en-US" sz="2900" b="1" dirty="0" err="1"/>
              <a:t>edo</a:t>
            </a:r>
            <a:r>
              <a:rPr lang="en-US" sz="2900" b="1" dirty="0"/>
              <a:t>’;</a:t>
            </a:r>
            <a:endParaRPr lang="en-US" sz="2900" dirty="0"/>
          </a:p>
          <a:p>
            <a:r>
              <a:rPr lang="en-US" sz="2900" b="1" dirty="0"/>
              <a:t>flush privileges;</a:t>
            </a:r>
            <a:endParaRPr lang="en-US" sz="2900" dirty="0"/>
          </a:p>
          <a:p>
            <a:endParaRPr lang="en-US" sz="1400" dirty="0"/>
          </a:p>
          <a:p>
            <a:r>
              <a:rPr lang="en-US" dirty="0"/>
              <a:t>//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</a:p>
          <a:p>
            <a:r>
              <a:rPr lang="en-US" sz="2900" b="1" dirty="0"/>
              <a:t>grant [privileges] on [</a:t>
            </a:r>
            <a:r>
              <a:rPr lang="en-US" sz="2900" b="1" dirty="0" err="1"/>
              <a:t>nama_tabel</a:t>
            </a:r>
            <a:r>
              <a:rPr lang="en-US" sz="2900" b="1" dirty="0"/>
              <a:t> | </a:t>
            </a:r>
            <a:r>
              <a:rPr lang="en-US" sz="2900" b="1" dirty="0" err="1"/>
              <a:t>nama_database.nama_tabel</a:t>
            </a:r>
            <a:r>
              <a:rPr lang="en-US" sz="2900" b="1" dirty="0"/>
              <a:t>] to [</a:t>
            </a:r>
            <a:r>
              <a:rPr lang="en-US" sz="2900" b="1" dirty="0" err="1"/>
              <a:t>nama_user</a:t>
            </a:r>
            <a:r>
              <a:rPr lang="en-US" sz="2900" b="1" dirty="0"/>
              <a:t>]; </a:t>
            </a:r>
            <a:endParaRPr lang="en-US" sz="2900" dirty="0"/>
          </a:p>
          <a:p>
            <a:endParaRPr lang="en-US" sz="1400" dirty="0"/>
          </a:p>
          <a:p>
            <a:r>
              <a:rPr lang="en-US" dirty="0"/>
              <a:t>//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user</a:t>
            </a:r>
          </a:p>
          <a:p>
            <a:r>
              <a:rPr lang="en-US" sz="2900" b="1" dirty="0"/>
              <a:t>use </a:t>
            </a:r>
            <a:r>
              <a:rPr lang="en-US" sz="2900" b="1" dirty="0" err="1"/>
              <a:t>mysql</a:t>
            </a:r>
            <a:r>
              <a:rPr lang="en-US" sz="2900" b="1" dirty="0"/>
              <a:t>;</a:t>
            </a:r>
            <a:endParaRPr lang="en-US" sz="2900" dirty="0"/>
          </a:p>
          <a:p>
            <a:r>
              <a:rPr lang="en-US" sz="2900" b="1" dirty="0"/>
              <a:t>update user set </a:t>
            </a:r>
            <a:r>
              <a:rPr lang="en-US" sz="2900" b="1" dirty="0" err="1"/>
              <a:t>select_priv</a:t>
            </a:r>
            <a:r>
              <a:rPr lang="en-US" sz="2900" b="1" dirty="0"/>
              <a:t>=’Y’, </a:t>
            </a:r>
            <a:r>
              <a:rPr lang="en-US" sz="2900" b="1" dirty="0" err="1"/>
              <a:t>insert_priv</a:t>
            </a:r>
            <a:r>
              <a:rPr lang="en-US" sz="2900" b="1" dirty="0"/>
              <a:t>=’Y’, </a:t>
            </a:r>
            <a:r>
              <a:rPr lang="en-US" sz="2900" b="1" dirty="0" err="1"/>
              <a:t>update_priv</a:t>
            </a:r>
            <a:r>
              <a:rPr lang="en-US" sz="2900" b="1" dirty="0"/>
              <a:t>=’Y’  where user=’</a:t>
            </a:r>
            <a:r>
              <a:rPr lang="en-US" sz="2900" b="1" dirty="0" err="1"/>
              <a:t>edo</a:t>
            </a:r>
            <a:r>
              <a:rPr lang="en-US" sz="2900" b="1" dirty="0"/>
              <a:t>’;</a:t>
            </a:r>
            <a:endParaRPr lang="en-US" sz="2900" dirty="0"/>
          </a:p>
          <a:p>
            <a:r>
              <a:rPr lang="en-US" sz="2900" b="1" dirty="0"/>
              <a:t>flush privileges;</a:t>
            </a:r>
            <a:endParaRPr lang="en-US" sz="2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SQL Query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/>
          </a:bodyPr>
          <a:lstStyle/>
          <a:p>
            <a:r>
              <a:rPr lang="en-US" b="1" dirty="0"/>
              <a:t>Data Control Language</a:t>
            </a:r>
          </a:p>
          <a:p>
            <a:r>
              <a:rPr lang="en-US" b="1" dirty="0" err="1"/>
              <a:t>Lanjutan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endParaRPr lang="en-US" sz="1000" dirty="0"/>
          </a:p>
          <a:p>
            <a:r>
              <a:rPr lang="en-US" dirty="0"/>
              <a:t>// </a:t>
            </a:r>
            <a:r>
              <a:rPr lang="en-US" dirty="0" err="1"/>
              <a:t>mencabut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endParaRPr lang="en-US" dirty="0"/>
          </a:p>
          <a:p>
            <a:r>
              <a:rPr lang="en-US" b="1" dirty="0"/>
              <a:t>revoke [privileges] on [</a:t>
            </a:r>
            <a:r>
              <a:rPr lang="en-US" b="1" dirty="0" err="1"/>
              <a:t>nama_tabel</a:t>
            </a:r>
            <a:r>
              <a:rPr lang="en-US" b="1" dirty="0"/>
              <a:t> | </a:t>
            </a:r>
            <a:r>
              <a:rPr lang="en-US" b="1" dirty="0" err="1"/>
              <a:t>nama_database.nama_tabel</a:t>
            </a:r>
            <a:r>
              <a:rPr lang="en-US" b="1" dirty="0"/>
              <a:t>] from [</a:t>
            </a:r>
            <a:r>
              <a:rPr lang="en-US" b="1" dirty="0" err="1"/>
              <a:t>nama_user</a:t>
            </a:r>
            <a:r>
              <a:rPr lang="en-US" b="1" dirty="0"/>
              <a:t>];</a:t>
            </a:r>
            <a:endParaRPr lang="en-US" dirty="0"/>
          </a:p>
          <a:p>
            <a:r>
              <a:rPr lang="en-US" sz="1000" b="1" dirty="0"/>
              <a:t> </a:t>
            </a:r>
            <a:endParaRPr lang="en-US" sz="1000" dirty="0"/>
          </a:p>
          <a:p>
            <a:r>
              <a:rPr lang="en-US" dirty="0"/>
              <a:t>// </a:t>
            </a:r>
            <a:r>
              <a:rPr lang="en-US" dirty="0" err="1"/>
              <a:t>menghapus</a:t>
            </a:r>
            <a:r>
              <a:rPr lang="en-US" dirty="0"/>
              <a:t> user</a:t>
            </a:r>
          </a:p>
          <a:p>
            <a:r>
              <a:rPr lang="en-US" b="1" dirty="0"/>
              <a:t>use </a:t>
            </a:r>
            <a:r>
              <a:rPr lang="en-US" b="1" dirty="0" err="1"/>
              <a:t>mysql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delete from user where user=’</a:t>
            </a:r>
            <a:r>
              <a:rPr lang="en-US" b="1" dirty="0" err="1"/>
              <a:t>edo</a:t>
            </a:r>
            <a:r>
              <a:rPr lang="en-US" b="1" dirty="0"/>
              <a:t>’;</a:t>
            </a:r>
            <a:endParaRPr lang="en-US" dirty="0"/>
          </a:p>
          <a:p>
            <a:r>
              <a:rPr lang="en-US" b="1" dirty="0"/>
              <a:t>flush privileges;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SQL Query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Data </a:t>
            </a:r>
            <a:r>
              <a:rPr lang="en-US" b="1" dirty="0" err="1"/>
              <a:t>Definiton</a:t>
            </a:r>
            <a:r>
              <a:rPr lang="en-US" b="1" dirty="0"/>
              <a:t> Language 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b="1" dirty="0"/>
              <a:t>create database </a:t>
            </a:r>
            <a:r>
              <a:rPr lang="en-US" b="1" dirty="0" err="1"/>
              <a:t>mka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b="1" dirty="0"/>
              <a:t>show databases; </a:t>
            </a:r>
            <a:r>
              <a:rPr lang="en-US" dirty="0"/>
              <a:t>//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database</a:t>
            </a:r>
          </a:p>
          <a:p>
            <a:r>
              <a:rPr lang="en-US" b="1" dirty="0"/>
              <a:t>use </a:t>
            </a:r>
            <a:r>
              <a:rPr lang="en-US" b="1" dirty="0" err="1"/>
              <a:t>mka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database</a:t>
            </a:r>
          </a:p>
          <a:p>
            <a:r>
              <a:rPr lang="en-US" b="1" dirty="0"/>
              <a:t>drop database </a:t>
            </a:r>
            <a:r>
              <a:rPr lang="en-US" b="1" dirty="0" err="1"/>
              <a:t>mka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en-US" dirty="0" err="1"/>
              <a:t>menghapus</a:t>
            </a:r>
            <a:r>
              <a:rPr lang="en-US" dirty="0"/>
              <a:t> database</a:t>
            </a:r>
          </a:p>
          <a:p>
            <a:r>
              <a:rPr lang="en-US" dirty="0"/>
              <a:t>//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b="1" dirty="0"/>
              <a:t>create table </a:t>
            </a:r>
            <a:r>
              <a:rPr lang="en-US" b="1" dirty="0" err="1"/>
              <a:t>nama_tabel</a:t>
            </a:r>
            <a:r>
              <a:rPr lang="en-US" b="1" dirty="0"/>
              <a:t>(</a:t>
            </a:r>
            <a:r>
              <a:rPr lang="en-US" b="1" dirty="0" err="1"/>
              <a:t>nama_field</a:t>
            </a:r>
            <a:r>
              <a:rPr lang="en-US" b="1" dirty="0"/>
              <a:t> type, …);</a:t>
            </a:r>
            <a:endParaRPr lang="en-US" dirty="0"/>
          </a:p>
          <a:p>
            <a:r>
              <a:rPr lang="en-US" b="1" dirty="0"/>
              <a:t>use </a:t>
            </a:r>
            <a:r>
              <a:rPr lang="en-US" b="1" dirty="0" err="1"/>
              <a:t>matakuliah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en-US" dirty="0" err="1"/>
              <a:t>memanggil</a:t>
            </a:r>
            <a:r>
              <a:rPr lang="en-US" dirty="0"/>
              <a:t>/</a:t>
            </a:r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b="1" dirty="0"/>
              <a:t>show tables; </a:t>
            </a:r>
            <a:r>
              <a:rPr lang="en-US" sz="2300" dirty="0"/>
              <a:t>// </a:t>
            </a:r>
            <a:r>
              <a:rPr lang="en-US" sz="2300" dirty="0" err="1"/>
              <a:t>melihat</a:t>
            </a:r>
            <a:r>
              <a:rPr lang="en-US" sz="2300" dirty="0"/>
              <a:t> </a:t>
            </a:r>
            <a:r>
              <a:rPr lang="en-US" sz="2300" dirty="0" err="1"/>
              <a:t>semua</a:t>
            </a:r>
            <a:r>
              <a:rPr lang="en-US" sz="2300" dirty="0"/>
              <a:t> </a:t>
            </a:r>
            <a:r>
              <a:rPr lang="en-US" sz="2300" dirty="0" err="1"/>
              <a:t>tabel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suatu</a:t>
            </a:r>
            <a:r>
              <a:rPr lang="en-US" sz="2300" dirty="0"/>
              <a:t> database</a:t>
            </a:r>
          </a:p>
          <a:p>
            <a:r>
              <a:rPr lang="en-US" b="1" dirty="0"/>
              <a:t>describe </a:t>
            </a:r>
            <a:r>
              <a:rPr lang="en-US" b="1" dirty="0" err="1"/>
              <a:t>matakuliah</a:t>
            </a:r>
            <a:r>
              <a:rPr lang="en-US" b="1" dirty="0"/>
              <a:t>; </a:t>
            </a:r>
            <a:r>
              <a:rPr lang="en-US" dirty="0"/>
              <a:t>//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SQL Query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err="1"/>
              <a:t>Definiton</a:t>
            </a:r>
            <a:r>
              <a:rPr lang="en-US" b="1" dirty="0"/>
              <a:t> Language </a:t>
            </a:r>
            <a:endParaRPr lang="en-US" dirty="0"/>
          </a:p>
          <a:p>
            <a:r>
              <a:rPr lang="en-US" sz="2400" dirty="0" err="1"/>
              <a:t>Lanjutan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:</a:t>
            </a:r>
          </a:p>
          <a:p>
            <a:r>
              <a:rPr lang="en-US" sz="2300" dirty="0"/>
              <a:t>// </a:t>
            </a:r>
            <a:r>
              <a:rPr lang="en-US" sz="2300" dirty="0" err="1"/>
              <a:t>mengubah</a:t>
            </a:r>
            <a:r>
              <a:rPr lang="en-US" sz="2300" dirty="0"/>
              <a:t> </a:t>
            </a:r>
            <a:r>
              <a:rPr lang="en-US" sz="2300" dirty="0" err="1"/>
              <a:t>komponen</a:t>
            </a:r>
            <a:r>
              <a:rPr lang="en-US" sz="2300" dirty="0"/>
              <a:t> </a:t>
            </a:r>
            <a:r>
              <a:rPr lang="en-US" sz="2300" dirty="0" err="1"/>
              <a:t>tabel</a:t>
            </a:r>
            <a:endParaRPr lang="en-US" sz="2300" dirty="0"/>
          </a:p>
          <a:p>
            <a:r>
              <a:rPr lang="en-US" sz="1700" b="1" dirty="0"/>
              <a:t>alter table </a:t>
            </a:r>
            <a:r>
              <a:rPr lang="en-US" sz="1700" b="1" dirty="0" err="1"/>
              <a:t>nama_tabel</a:t>
            </a:r>
            <a:r>
              <a:rPr lang="en-US" sz="1700" b="1" dirty="0"/>
              <a:t> </a:t>
            </a:r>
            <a:r>
              <a:rPr lang="en-US" sz="1700" b="1" dirty="0">
                <a:solidFill>
                  <a:srgbClr val="0070C0"/>
                </a:solidFill>
              </a:rPr>
              <a:t>change</a:t>
            </a:r>
            <a:r>
              <a:rPr lang="en-US" sz="1700" b="1" dirty="0"/>
              <a:t> </a:t>
            </a:r>
            <a:r>
              <a:rPr lang="en-US" sz="1700" b="1" dirty="0" err="1"/>
              <a:t>nama_field_lama</a:t>
            </a:r>
            <a:r>
              <a:rPr lang="en-US" sz="1700" b="1" dirty="0"/>
              <a:t> </a:t>
            </a:r>
            <a:r>
              <a:rPr lang="en-US" sz="1700" b="1" dirty="0" err="1">
                <a:solidFill>
                  <a:srgbClr val="FF0000"/>
                </a:solidFill>
              </a:rPr>
              <a:t>nama_field_baru</a:t>
            </a:r>
            <a:r>
              <a:rPr lang="en-US" sz="1700" b="1" dirty="0"/>
              <a:t> </a:t>
            </a:r>
            <a:r>
              <a:rPr lang="en-US" sz="1700" b="1" dirty="0" err="1"/>
              <a:t>tipe_data</a:t>
            </a:r>
            <a:r>
              <a:rPr lang="en-US" sz="1700" b="1" dirty="0"/>
              <a:t>;</a:t>
            </a:r>
            <a:endParaRPr lang="en-US" sz="1700" dirty="0"/>
          </a:p>
          <a:p>
            <a:r>
              <a:rPr lang="en-US" sz="2300" b="1" dirty="0"/>
              <a:t>alter table </a:t>
            </a:r>
            <a:r>
              <a:rPr lang="en-US" sz="2300" b="1" dirty="0" err="1"/>
              <a:t>nama_tabel</a:t>
            </a:r>
            <a:r>
              <a:rPr lang="en-US" sz="2300" b="1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modify</a:t>
            </a:r>
            <a:r>
              <a:rPr lang="en-US" sz="2300" b="1" dirty="0"/>
              <a:t> </a:t>
            </a:r>
            <a:r>
              <a:rPr lang="en-US" sz="2300" b="1" dirty="0" err="1"/>
              <a:t>nama_field</a:t>
            </a:r>
            <a:r>
              <a:rPr lang="en-US" sz="2300" b="1" dirty="0"/>
              <a:t> </a:t>
            </a:r>
            <a:r>
              <a:rPr lang="en-US" sz="2300" b="1" dirty="0" err="1">
                <a:solidFill>
                  <a:srgbClr val="FF0000"/>
                </a:solidFill>
              </a:rPr>
              <a:t>tipe_data_baru</a:t>
            </a:r>
            <a:r>
              <a:rPr lang="en-US" sz="2300" b="1" dirty="0"/>
              <a:t>;</a:t>
            </a:r>
            <a:endParaRPr lang="en-US" sz="2300" dirty="0"/>
          </a:p>
          <a:p>
            <a:r>
              <a:rPr lang="en-US" sz="2200" b="1" dirty="0"/>
              <a:t>alter table </a:t>
            </a:r>
            <a:r>
              <a:rPr lang="en-US" sz="2200" b="1" dirty="0" err="1"/>
              <a:t>nama_tabel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add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nama_field_baru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tipe_data_baru</a:t>
            </a:r>
            <a:r>
              <a:rPr lang="en-US" sz="2200" b="1" dirty="0"/>
              <a:t>;</a:t>
            </a:r>
            <a:endParaRPr lang="en-US" sz="2200" dirty="0"/>
          </a:p>
          <a:p>
            <a:r>
              <a:rPr lang="en-US" sz="2300" b="1" dirty="0"/>
              <a:t>alter table </a:t>
            </a:r>
            <a:r>
              <a:rPr lang="en-US" sz="2300" b="1" dirty="0" err="1"/>
              <a:t>nama_tabel</a:t>
            </a:r>
            <a:r>
              <a:rPr lang="en-US" sz="2300" b="1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drop column</a:t>
            </a:r>
            <a:r>
              <a:rPr lang="en-US" sz="2300" b="1" dirty="0"/>
              <a:t> </a:t>
            </a:r>
            <a:r>
              <a:rPr lang="en-US" sz="2300" b="1" dirty="0" err="1"/>
              <a:t>nama_field</a:t>
            </a:r>
            <a:r>
              <a:rPr lang="en-US" sz="2300" b="1" dirty="0"/>
              <a:t>;</a:t>
            </a:r>
            <a:endParaRPr lang="en-US" sz="2300" dirty="0"/>
          </a:p>
          <a:p>
            <a:r>
              <a:rPr lang="en-US" sz="2300" b="1" dirty="0"/>
              <a:t>alter table </a:t>
            </a:r>
            <a:r>
              <a:rPr lang="en-US" sz="2300" b="1" dirty="0" err="1"/>
              <a:t>nama_tabel_lama</a:t>
            </a:r>
            <a:r>
              <a:rPr lang="en-US" sz="2300" b="1" dirty="0"/>
              <a:t> </a:t>
            </a:r>
            <a:r>
              <a:rPr lang="en-US" sz="2300" b="1" dirty="0">
                <a:solidFill>
                  <a:srgbClr val="0070C0"/>
                </a:solidFill>
              </a:rPr>
              <a:t>rename</a:t>
            </a:r>
            <a:r>
              <a:rPr lang="en-US" sz="2300" b="1" dirty="0"/>
              <a:t> </a:t>
            </a:r>
            <a:r>
              <a:rPr lang="en-US" sz="2300" b="1" dirty="0" err="1"/>
              <a:t>nama_table_baru</a:t>
            </a:r>
            <a:r>
              <a:rPr lang="en-US" sz="2300" b="1" dirty="0"/>
              <a:t>;</a:t>
            </a:r>
          </a:p>
          <a:p>
            <a:endParaRPr lang="en-US" sz="1000" b="1" dirty="0"/>
          </a:p>
          <a:p>
            <a:r>
              <a:rPr lang="en-US" sz="2300" b="1" dirty="0">
                <a:solidFill>
                  <a:srgbClr val="0070C0"/>
                </a:solidFill>
              </a:rPr>
              <a:t>drop</a:t>
            </a:r>
            <a:r>
              <a:rPr lang="en-US" sz="2300" b="1" dirty="0"/>
              <a:t> table </a:t>
            </a:r>
            <a:r>
              <a:rPr lang="en-US" sz="2300" b="1" dirty="0" err="1"/>
              <a:t>nama_tabel</a:t>
            </a:r>
            <a:r>
              <a:rPr lang="en-US" sz="2300" b="1" dirty="0"/>
              <a:t>; </a:t>
            </a:r>
            <a:r>
              <a:rPr lang="en-US" sz="2300" dirty="0"/>
              <a:t>// </a:t>
            </a:r>
            <a:r>
              <a:rPr lang="en-US" sz="2300" dirty="0" err="1"/>
              <a:t>menghapus</a:t>
            </a:r>
            <a:r>
              <a:rPr lang="en-US" sz="2300" dirty="0"/>
              <a:t> </a:t>
            </a:r>
            <a:r>
              <a:rPr lang="en-US" sz="2300" dirty="0" err="1"/>
              <a:t>tabel</a:t>
            </a:r>
            <a:endParaRPr lang="en-US" sz="23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SQL Query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Manipulation Language</a:t>
            </a:r>
          </a:p>
          <a:p>
            <a:endParaRPr lang="en-US" sz="1100" b="1" dirty="0"/>
          </a:p>
          <a:p>
            <a:r>
              <a:rPr lang="en-US" dirty="0" err="1"/>
              <a:t>Instruksi</a:t>
            </a:r>
            <a:r>
              <a:rPr lang="en-US" dirty="0"/>
              <a:t> insert:</a:t>
            </a:r>
          </a:p>
          <a:p>
            <a:r>
              <a:rPr lang="en-US" b="1" dirty="0"/>
              <a:t>insert into </a:t>
            </a:r>
            <a:r>
              <a:rPr lang="en-US" b="1" dirty="0" err="1"/>
              <a:t>nama_tabel</a:t>
            </a:r>
            <a:r>
              <a:rPr lang="en-US" b="1" dirty="0"/>
              <a:t>(nama_field1, nama_field2, …, </a:t>
            </a:r>
            <a:r>
              <a:rPr lang="en-US" b="1" dirty="0" err="1"/>
              <a:t>nama_fieldn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values (isi_field1, isi_field2, …, </a:t>
            </a:r>
            <a:r>
              <a:rPr lang="en-US" b="1" dirty="0" err="1"/>
              <a:t>isi_fieldn</a:t>
            </a:r>
            <a:r>
              <a:rPr lang="en-US" b="1" dirty="0"/>
              <a:t>);</a:t>
            </a:r>
            <a:endParaRPr lang="en-US" dirty="0"/>
          </a:p>
          <a:p>
            <a:endParaRPr lang="en-US" sz="1100" dirty="0"/>
          </a:p>
          <a:p>
            <a:r>
              <a:rPr lang="en-US" dirty="0" err="1"/>
              <a:t>Instruksi</a:t>
            </a:r>
            <a:r>
              <a:rPr lang="en-US" dirty="0"/>
              <a:t> select:</a:t>
            </a:r>
          </a:p>
          <a:p>
            <a:r>
              <a:rPr lang="en-US" b="1" dirty="0"/>
              <a:t>select [fields] </a:t>
            </a:r>
            <a:endParaRPr lang="en-US" dirty="0"/>
          </a:p>
          <a:p>
            <a:r>
              <a:rPr lang="en-US" b="1" dirty="0"/>
              <a:t>from [</a:t>
            </a:r>
            <a:r>
              <a:rPr lang="en-US" b="1" dirty="0" err="1"/>
              <a:t>nama_tabel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joint </a:t>
            </a:r>
            <a:r>
              <a:rPr lang="en-US" b="1" dirty="0" err="1"/>
              <a:t>tabel</a:t>
            </a:r>
            <a:r>
              <a:rPr lang="en-US" b="1" dirty="0"/>
              <a:t>] </a:t>
            </a:r>
            <a:endParaRPr lang="en-US" dirty="0"/>
          </a:p>
          <a:p>
            <a:r>
              <a:rPr lang="en-US" b="1" dirty="0"/>
              <a:t>where [</a:t>
            </a:r>
            <a:r>
              <a:rPr lang="en-US" b="1" dirty="0" err="1"/>
              <a:t>kondisi</a:t>
            </a:r>
            <a:r>
              <a:rPr lang="en-US" b="1" dirty="0"/>
              <a:t>]</a:t>
            </a:r>
            <a:endParaRPr lang="en-US" dirty="0"/>
          </a:p>
          <a:p>
            <a:r>
              <a:rPr lang="en-US" b="1" dirty="0"/>
              <a:t>order by [</a:t>
            </a:r>
            <a:r>
              <a:rPr lang="en-US" b="1" dirty="0" err="1"/>
              <a:t>nama_field</a:t>
            </a:r>
            <a:r>
              <a:rPr lang="en-US" b="1" dirty="0"/>
              <a:t>]</a:t>
            </a:r>
            <a:endParaRPr lang="en-US" dirty="0"/>
          </a:p>
          <a:p>
            <a:r>
              <a:rPr lang="en-US" b="1" dirty="0"/>
              <a:t>group by [</a:t>
            </a:r>
            <a:r>
              <a:rPr lang="en-US" b="1" dirty="0" err="1"/>
              <a:t>nama_field</a:t>
            </a:r>
            <a:r>
              <a:rPr lang="en-US" b="1" dirty="0"/>
              <a:t>] </a:t>
            </a:r>
            <a:r>
              <a:rPr lang="en-US" b="1" dirty="0" err="1"/>
              <a:t>asc</a:t>
            </a:r>
            <a:r>
              <a:rPr lang="en-US" b="1" dirty="0"/>
              <a:t> | </a:t>
            </a:r>
            <a:r>
              <a:rPr lang="en-US" b="1" dirty="0" err="1"/>
              <a:t>desc</a:t>
            </a:r>
            <a:endParaRPr lang="en-US" dirty="0"/>
          </a:p>
          <a:p>
            <a:r>
              <a:rPr lang="en-US" b="1" dirty="0"/>
              <a:t>limit [</a:t>
            </a:r>
            <a:r>
              <a:rPr lang="en-US" b="1" dirty="0" err="1"/>
              <a:t>batasan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SQL Query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 Manipulation Language</a:t>
            </a:r>
          </a:p>
          <a:p>
            <a:endParaRPr lang="en-US" sz="1000" dirty="0"/>
          </a:p>
          <a:p>
            <a:r>
              <a:rPr lang="en-US" dirty="0" err="1"/>
              <a:t>Instruksi</a:t>
            </a:r>
            <a:r>
              <a:rPr lang="en-US" dirty="0"/>
              <a:t> update:</a:t>
            </a:r>
          </a:p>
          <a:p>
            <a:r>
              <a:rPr lang="en-US" sz="2800" b="1" dirty="0"/>
              <a:t>update [</a:t>
            </a:r>
            <a:r>
              <a:rPr lang="en-US" sz="2800" b="1" dirty="0" err="1"/>
              <a:t>nama_tabel</a:t>
            </a:r>
            <a:r>
              <a:rPr lang="en-US" sz="2800" b="1" dirty="0"/>
              <a:t>]</a:t>
            </a:r>
            <a:endParaRPr lang="en-US" sz="2800" dirty="0"/>
          </a:p>
          <a:p>
            <a:r>
              <a:rPr lang="en-US" sz="2800" b="1" dirty="0"/>
              <a:t>set nama_field1 = isi_baru1, </a:t>
            </a:r>
          </a:p>
          <a:p>
            <a:r>
              <a:rPr lang="en-US" sz="2800" b="1" dirty="0"/>
              <a:t>      nama_field2 = isi_baru2, </a:t>
            </a:r>
          </a:p>
          <a:p>
            <a:r>
              <a:rPr lang="en-US" sz="2800" b="1" dirty="0"/>
              <a:t>      …, </a:t>
            </a:r>
          </a:p>
          <a:p>
            <a:r>
              <a:rPr lang="en-US" sz="2800" b="1" dirty="0"/>
              <a:t>      </a:t>
            </a:r>
            <a:r>
              <a:rPr lang="en-US" sz="2800" b="1" dirty="0" err="1"/>
              <a:t>nama_fieldn</a:t>
            </a:r>
            <a:r>
              <a:rPr lang="en-US" sz="2800" b="1" dirty="0"/>
              <a:t> = </a:t>
            </a:r>
            <a:r>
              <a:rPr lang="en-US" sz="2800" b="1" dirty="0" err="1"/>
              <a:t>isi_barun</a:t>
            </a:r>
            <a:r>
              <a:rPr lang="en-US" sz="2800" b="1" dirty="0"/>
              <a:t>;</a:t>
            </a:r>
            <a:endParaRPr lang="en-US" sz="2800" dirty="0"/>
          </a:p>
          <a:p>
            <a:r>
              <a:rPr lang="en-US" b="1" dirty="0"/>
              <a:t>where [</a:t>
            </a:r>
            <a:r>
              <a:rPr lang="en-US" b="1" dirty="0" err="1"/>
              <a:t>kondisi_lama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field yang </a:t>
            </a:r>
            <a:r>
              <a:rPr lang="en-US" b="1" dirty="0" err="1"/>
              <a:t>berubah</a:t>
            </a:r>
            <a:r>
              <a:rPr lang="en-US" b="1" dirty="0"/>
              <a:t>];</a:t>
            </a:r>
            <a:endParaRPr lang="en-US" dirty="0"/>
          </a:p>
          <a:p>
            <a:endParaRPr lang="en-US" sz="1000" dirty="0"/>
          </a:p>
          <a:p>
            <a:r>
              <a:rPr lang="en-US" dirty="0" err="1"/>
              <a:t>Instruksi</a:t>
            </a:r>
            <a:r>
              <a:rPr lang="en-US" dirty="0"/>
              <a:t> delete: </a:t>
            </a:r>
          </a:p>
          <a:p>
            <a:r>
              <a:rPr lang="en-US" sz="2800" b="1" dirty="0"/>
              <a:t>delete from [</a:t>
            </a:r>
            <a:r>
              <a:rPr lang="en-US" sz="2800" b="1" dirty="0" err="1"/>
              <a:t>nama_tabel</a:t>
            </a:r>
            <a:r>
              <a:rPr lang="en-US" sz="2800" b="1" dirty="0"/>
              <a:t>]</a:t>
            </a:r>
            <a:endParaRPr lang="en-US" sz="2800" dirty="0"/>
          </a:p>
          <a:p>
            <a:r>
              <a:rPr lang="nb-NO" sz="2800" b="1" dirty="0"/>
              <a:t>where [kriteria yang akan dihapus];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SQL Query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Seperti</a:t>
            </a:r>
            <a:r>
              <a:rPr lang="en-US" dirty="0"/>
              <a:t> database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create. </a:t>
            </a:r>
          </a:p>
          <a:p>
            <a:endParaRPr lang="en-US" sz="11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/>
              <a:t>// </a:t>
            </a:r>
            <a:r>
              <a:rPr lang="en-US" dirty="0" err="1"/>
              <a:t>mengubah</a:t>
            </a:r>
            <a:r>
              <a:rPr lang="en-US" dirty="0"/>
              <a:t> delimiter (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)</a:t>
            </a:r>
          </a:p>
          <a:p>
            <a:r>
              <a:rPr lang="en-US" b="1" dirty="0"/>
              <a:t>delimiter //</a:t>
            </a:r>
          </a:p>
          <a:p>
            <a:endParaRPr lang="en-US" sz="1100" dirty="0"/>
          </a:p>
          <a:p>
            <a:r>
              <a:rPr lang="en-US" dirty="0"/>
              <a:t>//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b="1" dirty="0"/>
              <a:t>create function </a:t>
            </a:r>
            <a:r>
              <a:rPr lang="en-US" b="1" dirty="0" err="1"/>
              <a:t>nama_fungsi</a:t>
            </a:r>
            <a:r>
              <a:rPr lang="en-US" b="1" dirty="0"/>
              <a:t>([</a:t>
            </a:r>
            <a:r>
              <a:rPr lang="en-US" b="1" dirty="0" err="1"/>
              <a:t>in|out|inout</a:t>
            </a:r>
            <a:r>
              <a:rPr lang="en-US" b="1" dirty="0"/>
              <a:t> </a:t>
            </a:r>
            <a:r>
              <a:rPr lang="en-US" b="1" dirty="0" err="1"/>
              <a:t>nama_parameter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]) returns </a:t>
            </a:r>
            <a:r>
              <a:rPr lang="en-US" b="1" dirty="0" err="1"/>
              <a:t>tipe</a:t>
            </a:r>
            <a:r>
              <a:rPr lang="en-US" b="1" dirty="0"/>
              <a:t> //</a:t>
            </a:r>
          </a:p>
          <a:p>
            <a:endParaRPr lang="en-US" sz="1100" dirty="0"/>
          </a:p>
          <a:p>
            <a:r>
              <a:rPr lang="en-US" dirty="0"/>
              <a:t>//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b="1" dirty="0"/>
              <a:t>create procedure </a:t>
            </a:r>
            <a:r>
              <a:rPr lang="en-US" b="1" dirty="0" err="1"/>
              <a:t>nama_prosedur</a:t>
            </a:r>
            <a:r>
              <a:rPr lang="en-US" b="1" dirty="0"/>
              <a:t>([</a:t>
            </a:r>
            <a:r>
              <a:rPr lang="en-US" b="1" dirty="0" err="1"/>
              <a:t>in|out|inout</a:t>
            </a:r>
            <a:r>
              <a:rPr lang="en-US" b="1" dirty="0"/>
              <a:t> </a:t>
            </a:r>
            <a:r>
              <a:rPr lang="en-US" b="1" dirty="0" err="1"/>
              <a:t>nama_parameter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]) //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Stored Procedure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/>
              <a:t>// </a:t>
            </a:r>
            <a:r>
              <a:rPr lang="en-US" dirty="0" err="1"/>
              <a:t>memanggil</a:t>
            </a:r>
            <a:r>
              <a:rPr lang="en-US" dirty="0"/>
              <a:t>/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/</a:t>
            </a:r>
            <a:r>
              <a:rPr lang="en-US" dirty="0" err="1"/>
              <a:t>prosedur</a:t>
            </a:r>
            <a:endParaRPr lang="en-US" dirty="0"/>
          </a:p>
          <a:p>
            <a:r>
              <a:rPr lang="en-US" sz="2800" b="1" dirty="0"/>
              <a:t>select </a:t>
            </a:r>
            <a:r>
              <a:rPr lang="en-US" sz="2800" b="1" dirty="0" err="1"/>
              <a:t>nama_fungsi</a:t>
            </a:r>
            <a:r>
              <a:rPr lang="en-US" sz="2800" b="1" dirty="0"/>
              <a:t>(</a:t>
            </a:r>
            <a:r>
              <a:rPr lang="en-US" sz="2800" b="1" dirty="0" err="1"/>
              <a:t>nilai_parameter</a:t>
            </a:r>
            <a:r>
              <a:rPr lang="en-US" sz="2800" b="1" dirty="0"/>
              <a:t>);</a:t>
            </a:r>
            <a:endParaRPr lang="en-US" sz="2800" dirty="0"/>
          </a:p>
          <a:p>
            <a:r>
              <a:rPr lang="en-US" sz="2800" b="1" dirty="0"/>
              <a:t>select </a:t>
            </a:r>
            <a:r>
              <a:rPr lang="en-US" sz="2800" b="1" dirty="0" err="1"/>
              <a:t>nama_prosedur</a:t>
            </a:r>
            <a:r>
              <a:rPr lang="en-US" sz="2800" b="1" dirty="0"/>
              <a:t>(</a:t>
            </a:r>
            <a:r>
              <a:rPr lang="en-US" sz="2800" b="1" dirty="0" err="1"/>
              <a:t>nilai_parameter</a:t>
            </a:r>
            <a:r>
              <a:rPr lang="en-US" sz="2800" b="1" dirty="0"/>
              <a:t>); </a:t>
            </a:r>
            <a:endParaRPr lang="en-US" sz="2800" dirty="0"/>
          </a:p>
          <a:p>
            <a:r>
              <a:rPr lang="en-US" sz="2800" b="1" dirty="0"/>
              <a:t>call </a:t>
            </a:r>
            <a:r>
              <a:rPr lang="en-US" sz="2800" b="1" dirty="0" err="1"/>
              <a:t>nama_fungsi</a:t>
            </a:r>
            <a:r>
              <a:rPr lang="en-US" sz="2800" b="1" dirty="0"/>
              <a:t>(@</a:t>
            </a:r>
            <a:r>
              <a:rPr lang="en-US" sz="2800" b="1" dirty="0" err="1"/>
              <a:t>variabel</a:t>
            </a:r>
            <a:r>
              <a:rPr lang="en-US" sz="2800" b="1" dirty="0"/>
              <a:t>);</a:t>
            </a:r>
            <a:endParaRPr lang="en-US" sz="2800" dirty="0"/>
          </a:p>
          <a:p>
            <a:r>
              <a:rPr lang="en-US" sz="2800" b="1" dirty="0"/>
              <a:t>call </a:t>
            </a:r>
            <a:r>
              <a:rPr lang="en-US" sz="2800" b="1" dirty="0" err="1"/>
              <a:t>nama_prosedur</a:t>
            </a:r>
            <a:r>
              <a:rPr lang="en-US" sz="2800" b="1" dirty="0"/>
              <a:t>(@</a:t>
            </a:r>
            <a:r>
              <a:rPr lang="en-US" sz="2800" b="1" dirty="0" err="1"/>
              <a:t>variabel</a:t>
            </a:r>
            <a:r>
              <a:rPr lang="en-US" sz="2800" b="1" dirty="0"/>
              <a:t>);</a:t>
            </a:r>
            <a:endParaRPr lang="en-US" sz="2800" dirty="0"/>
          </a:p>
          <a:p>
            <a:r>
              <a:rPr lang="en-US" sz="1000" dirty="0"/>
              <a:t> </a:t>
            </a:r>
          </a:p>
          <a:p>
            <a:r>
              <a:rPr lang="en-US" sz="2400" dirty="0"/>
              <a:t>//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keberadaan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prosedur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endParaRPr lang="en-US" sz="2400" dirty="0"/>
          </a:p>
          <a:p>
            <a:r>
              <a:rPr lang="en-US" sz="2800" b="1" dirty="0"/>
              <a:t>show function status;</a:t>
            </a:r>
            <a:endParaRPr lang="en-US" sz="2800" dirty="0"/>
          </a:p>
          <a:p>
            <a:r>
              <a:rPr lang="en-US" sz="2800" b="1" dirty="0"/>
              <a:t>show procedure status;</a:t>
            </a:r>
          </a:p>
          <a:p>
            <a:endParaRPr lang="en-US" sz="1200" dirty="0"/>
          </a:p>
          <a:p>
            <a:r>
              <a:rPr lang="en-US" dirty="0"/>
              <a:t>//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prosedur</a:t>
            </a:r>
            <a:endParaRPr lang="en-US" dirty="0"/>
          </a:p>
          <a:p>
            <a:r>
              <a:rPr lang="en-US" sz="2800" b="1" dirty="0"/>
              <a:t>show create function </a:t>
            </a:r>
            <a:r>
              <a:rPr lang="en-US" sz="2800" b="1" dirty="0" err="1"/>
              <a:t>nama_fungsi</a:t>
            </a:r>
            <a:r>
              <a:rPr lang="en-US" sz="2800" b="1" dirty="0"/>
              <a:t>;</a:t>
            </a:r>
            <a:endParaRPr lang="en-US" sz="2800" dirty="0"/>
          </a:p>
          <a:p>
            <a:r>
              <a:rPr lang="en-US" sz="2800" b="1" dirty="0"/>
              <a:t>show create procedure </a:t>
            </a:r>
            <a:r>
              <a:rPr lang="en-US" sz="2800" b="1" dirty="0" err="1"/>
              <a:t>nama_prosedur</a:t>
            </a:r>
            <a:r>
              <a:rPr lang="en-US" sz="2800" b="1" dirty="0"/>
              <a:t>;</a:t>
            </a:r>
            <a:endParaRPr lang="en-US" sz="2800" dirty="0"/>
          </a:p>
          <a:p>
            <a:r>
              <a:rPr lang="en-US" sz="1300" dirty="0"/>
              <a:t> </a:t>
            </a:r>
            <a:endParaRPr lang="en-US" sz="1200" dirty="0"/>
          </a:p>
          <a:p>
            <a:r>
              <a:rPr lang="en-US" dirty="0"/>
              <a:t>//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prosedur</a:t>
            </a:r>
            <a:endParaRPr lang="en-US" dirty="0"/>
          </a:p>
          <a:p>
            <a:r>
              <a:rPr lang="en-US" sz="2800" b="1" dirty="0"/>
              <a:t>drop function </a:t>
            </a:r>
            <a:r>
              <a:rPr lang="en-US" sz="2800" b="1" dirty="0" err="1"/>
              <a:t>nama_fungsi</a:t>
            </a:r>
            <a:r>
              <a:rPr lang="en-US" sz="2800" b="1" dirty="0"/>
              <a:t>;</a:t>
            </a:r>
            <a:endParaRPr lang="en-US" sz="2800" dirty="0"/>
          </a:p>
          <a:p>
            <a:r>
              <a:rPr lang="en-US" sz="2800" b="1" dirty="0"/>
              <a:t>drop procedure </a:t>
            </a:r>
            <a:r>
              <a:rPr lang="en-US" sz="2800" b="1" dirty="0" err="1"/>
              <a:t>nama_prosedur</a:t>
            </a:r>
            <a:r>
              <a:rPr lang="en-US" sz="2800" b="1" dirty="0"/>
              <a:t>;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304800"/>
          </a:xfrm>
        </p:spPr>
        <p:txBody>
          <a:bodyPr>
            <a:noAutofit/>
          </a:bodyPr>
          <a:lstStyle/>
          <a:p>
            <a:pPr algn="ctr"/>
            <a:r>
              <a:rPr lang="en-US" sz="2600" dirty="0">
                <a:effectLst/>
              </a:rPr>
              <a:t>Stored Procedure </a:t>
            </a:r>
            <a:r>
              <a:rPr lang="en-US" sz="2600" dirty="0" err="1">
                <a:effectLst/>
              </a:rPr>
              <a:t>di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MySql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pPr>
              <a:buNone/>
            </a:pPr>
            <a:r>
              <a:rPr lang="en-US" dirty="0"/>
              <a:t>1. Import class-class standard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pPr>
              <a:buNone/>
            </a:pPr>
            <a:endParaRPr lang="en-US" sz="1000" dirty="0"/>
          </a:p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class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java.sql.</a:t>
            </a:r>
            <a:r>
              <a:rPr lang="en-US" b="1" dirty="0" err="1"/>
              <a:t>DriverManager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interface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java.sql.</a:t>
            </a:r>
            <a:r>
              <a:rPr lang="en-US" b="1" dirty="0" err="1"/>
              <a:t>Driver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java.sql.</a:t>
            </a:r>
            <a:r>
              <a:rPr lang="en-US" b="1" dirty="0" err="1"/>
              <a:t>Connection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dirty="0" err="1"/>
              <a:t>Sehingga</a:t>
            </a:r>
            <a:r>
              <a:rPr lang="en-US" dirty="0"/>
              <a:t> import yang </a:t>
            </a:r>
            <a:r>
              <a:rPr lang="en-US" dirty="0" err="1"/>
              <a:t>diperlukan</a:t>
            </a:r>
            <a:r>
              <a:rPr lang="en-US" dirty="0"/>
              <a:t> :</a:t>
            </a:r>
          </a:p>
          <a:p>
            <a:r>
              <a:rPr lang="en-US" b="1" dirty="0"/>
              <a:t>import java.sql.*;</a:t>
            </a:r>
          </a:p>
          <a:p>
            <a:r>
              <a:rPr lang="en-US" b="1" dirty="0"/>
              <a:t>import javax.sql.*;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Langkah-langkah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Pemrograman</a:t>
            </a:r>
            <a:r>
              <a:rPr lang="en-US" sz="3200" dirty="0">
                <a:effectLst/>
              </a:rPr>
              <a:t> JDBC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dirty="0"/>
              <a:t>2. </a:t>
            </a:r>
            <a:r>
              <a:rPr lang="en-US" sz="3100" dirty="0" err="1"/>
              <a:t>Deklarasi</a:t>
            </a:r>
            <a:r>
              <a:rPr lang="en-US" sz="3100" dirty="0"/>
              <a:t> </a:t>
            </a:r>
            <a:r>
              <a:rPr lang="en-US" sz="3100" dirty="0" err="1"/>
              <a:t>objek-objek</a:t>
            </a:r>
            <a:r>
              <a:rPr lang="en-US" sz="3100" dirty="0"/>
              <a:t> </a:t>
            </a:r>
            <a:r>
              <a:rPr lang="en-US" sz="3100" dirty="0" err="1"/>
              <a:t>penting</a:t>
            </a:r>
            <a:r>
              <a:rPr lang="en-US" sz="3100" dirty="0"/>
              <a:t> yang </a:t>
            </a:r>
            <a:r>
              <a:rPr lang="en-US" sz="3100" dirty="0" err="1"/>
              <a:t>diperlukan</a:t>
            </a:r>
            <a:r>
              <a:rPr lang="en-US" sz="3100" dirty="0"/>
              <a:t>:</a:t>
            </a:r>
          </a:p>
          <a:p>
            <a:endParaRPr lang="en-US" sz="1300" dirty="0"/>
          </a:p>
          <a:p>
            <a:r>
              <a:rPr lang="en-US" b="1" dirty="0"/>
              <a:t>String </a:t>
            </a:r>
            <a:r>
              <a:rPr lang="en-US" b="1" dirty="0" err="1"/>
              <a:t>namadriver</a:t>
            </a:r>
            <a:r>
              <a:rPr lang="en-US" b="1" dirty="0"/>
              <a:t> = ”</a:t>
            </a:r>
            <a:r>
              <a:rPr lang="en-US" b="1" dirty="0" err="1"/>
              <a:t>com.mysql.jdbc.Driver</a:t>
            </a:r>
            <a:r>
              <a:rPr lang="en-US" b="1" dirty="0"/>
              <a:t>”;</a:t>
            </a:r>
            <a:r>
              <a:rPr lang="en-US" dirty="0"/>
              <a:t> //</a:t>
            </a:r>
            <a:r>
              <a:rPr lang="en-US" dirty="0" err="1"/>
              <a:t>tanpa</a:t>
            </a:r>
            <a:r>
              <a:rPr lang="en-US" dirty="0"/>
              <a:t> ODBC</a:t>
            </a:r>
          </a:p>
          <a:p>
            <a:r>
              <a:rPr lang="en-US" sz="2600" b="1" dirty="0"/>
              <a:t>String </a:t>
            </a:r>
            <a:r>
              <a:rPr lang="en-US" sz="2600" b="1" dirty="0" err="1"/>
              <a:t>namadriver</a:t>
            </a:r>
            <a:r>
              <a:rPr lang="en-US" sz="2600" b="1" dirty="0"/>
              <a:t>=”</a:t>
            </a:r>
            <a:r>
              <a:rPr lang="en-US" sz="2600" b="1" dirty="0" err="1"/>
              <a:t>sun.jdbc.odbc.JdbcOdbcDriver</a:t>
            </a:r>
            <a:r>
              <a:rPr lang="en-US" sz="2600" b="1" dirty="0"/>
              <a:t>”;</a:t>
            </a:r>
            <a:r>
              <a:rPr lang="en-US" sz="2600" dirty="0"/>
              <a:t> </a:t>
            </a:r>
            <a:r>
              <a:rPr lang="en-US" sz="2300" dirty="0"/>
              <a:t>//</a:t>
            </a:r>
            <a:r>
              <a:rPr lang="en-US" sz="2300" dirty="0" err="1"/>
              <a:t>melalui</a:t>
            </a:r>
            <a:r>
              <a:rPr lang="en-US" sz="2300" dirty="0"/>
              <a:t> ODBC</a:t>
            </a:r>
          </a:p>
          <a:p>
            <a:endParaRPr lang="en-US" sz="1300" dirty="0"/>
          </a:p>
          <a:p>
            <a:r>
              <a:rPr lang="en-US" sz="2600" b="1" dirty="0"/>
              <a:t>String </a:t>
            </a:r>
            <a:r>
              <a:rPr lang="en-US" sz="2600" b="1" dirty="0" err="1"/>
              <a:t>namadb</a:t>
            </a:r>
            <a:r>
              <a:rPr lang="en-US" sz="2600" b="1" dirty="0"/>
              <a:t> = ”</a:t>
            </a:r>
            <a:r>
              <a:rPr lang="en-US" sz="2600" b="1" dirty="0" err="1"/>
              <a:t>jdbc:mysql</a:t>
            </a:r>
            <a:r>
              <a:rPr lang="en-US" sz="2600" b="1" dirty="0"/>
              <a:t>://</a:t>
            </a:r>
            <a:r>
              <a:rPr lang="en-US" sz="2600" b="1" dirty="0" err="1"/>
              <a:t>localhost</a:t>
            </a:r>
            <a:r>
              <a:rPr lang="en-US" sz="2600" b="1" dirty="0"/>
              <a:t>/</a:t>
            </a:r>
            <a:r>
              <a:rPr lang="en-US" sz="2600" b="1" dirty="0" err="1"/>
              <a:t>asisten</a:t>
            </a:r>
            <a:r>
              <a:rPr lang="en-US" sz="2600" b="1" dirty="0"/>
              <a:t>”;</a:t>
            </a:r>
            <a:r>
              <a:rPr lang="en-US" sz="2600" dirty="0"/>
              <a:t> //</a:t>
            </a:r>
            <a:r>
              <a:rPr lang="en-US" sz="2600" dirty="0" err="1"/>
              <a:t>tanpa</a:t>
            </a:r>
            <a:r>
              <a:rPr lang="en-US" sz="2600" dirty="0"/>
              <a:t> ODBC</a:t>
            </a:r>
          </a:p>
          <a:p>
            <a:r>
              <a:rPr lang="en-US" b="1" dirty="0"/>
              <a:t>String </a:t>
            </a:r>
            <a:r>
              <a:rPr lang="en-US" b="1" dirty="0" err="1"/>
              <a:t>namadb</a:t>
            </a:r>
            <a:r>
              <a:rPr lang="en-US" b="1" dirty="0"/>
              <a:t> = ”</a:t>
            </a:r>
            <a:r>
              <a:rPr lang="en-US" b="1" dirty="0" err="1"/>
              <a:t>jdbc:odbc:asisten</a:t>
            </a:r>
            <a:r>
              <a:rPr lang="en-US" b="1" dirty="0"/>
              <a:t>”;</a:t>
            </a:r>
            <a:r>
              <a:rPr lang="en-US" dirty="0"/>
              <a:t> //</a:t>
            </a:r>
            <a:r>
              <a:rPr lang="en-US" dirty="0" err="1"/>
              <a:t>melalui</a:t>
            </a:r>
            <a:r>
              <a:rPr lang="en-US" dirty="0"/>
              <a:t> ODBC</a:t>
            </a:r>
          </a:p>
          <a:p>
            <a:r>
              <a:rPr lang="en-US" b="1" dirty="0"/>
              <a:t>DSN = </a:t>
            </a:r>
            <a:r>
              <a:rPr lang="en-US" b="1" dirty="0" err="1"/>
              <a:t>praktikum</a:t>
            </a:r>
            <a:r>
              <a:rPr lang="en-US" b="1" dirty="0"/>
              <a:t>;</a:t>
            </a:r>
          </a:p>
          <a:p>
            <a:r>
              <a:rPr lang="en-US" sz="1300" dirty="0"/>
              <a:t> </a:t>
            </a:r>
          </a:p>
          <a:p>
            <a:r>
              <a:rPr lang="en-US" dirty="0"/>
              <a:t>// </a:t>
            </a:r>
            <a:r>
              <a:rPr lang="en-US" dirty="0" err="1"/>
              <a:t>kalau</a:t>
            </a:r>
            <a:r>
              <a:rPr lang="en-US" dirty="0"/>
              <a:t> user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create,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namauser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 </a:t>
            </a:r>
          </a:p>
          <a:p>
            <a:r>
              <a:rPr lang="en-US" dirty="0"/>
              <a:t>//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disesuaikan</a:t>
            </a:r>
            <a:endParaRPr lang="en-US" dirty="0"/>
          </a:p>
          <a:p>
            <a:r>
              <a:rPr lang="en-US" b="1" dirty="0"/>
              <a:t>String </a:t>
            </a:r>
            <a:r>
              <a:rPr lang="en-US" b="1" dirty="0" err="1"/>
              <a:t>namauser</a:t>
            </a:r>
            <a:r>
              <a:rPr lang="en-US" b="1" dirty="0"/>
              <a:t> = ”root”; </a:t>
            </a:r>
          </a:p>
          <a:p>
            <a:r>
              <a:rPr lang="en-US" b="1" dirty="0"/>
              <a:t>String </a:t>
            </a:r>
            <a:r>
              <a:rPr lang="en-US" b="1" dirty="0" err="1"/>
              <a:t>passwd</a:t>
            </a:r>
            <a:r>
              <a:rPr lang="en-US" b="1" dirty="0"/>
              <a:t> = null;</a:t>
            </a:r>
          </a:p>
          <a:p>
            <a:r>
              <a:rPr lang="en-US" b="1" dirty="0"/>
              <a:t>Connection </a:t>
            </a:r>
            <a:r>
              <a:rPr lang="en-US" b="1" dirty="0" err="1">
                <a:solidFill>
                  <a:srgbClr val="FF0000"/>
                </a:solidFill>
              </a:rPr>
              <a:t>koneksi</a:t>
            </a:r>
            <a:r>
              <a:rPr lang="en-US" b="1" dirty="0"/>
              <a:t>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Langkah-langkah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Pemrograman</a:t>
            </a:r>
            <a:r>
              <a:rPr lang="en-US" sz="3200" dirty="0">
                <a:effectLst/>
              </a:rPr>
              <a:t> JDBC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88091"/>
          </a:xfrm>
        </p:spPr>
        <p:txBody>
          <a:bodyPr>
            <a:normAutofit/>
          </a:bodyPr>
          <a:lstStyle/>
          <a:p>
            <a:r>
              <a:rPr lang="en-US" dirty="0"/>
              <a:t>JDBC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Aplication</a:t>
            </a:r>
            <a:r>
              <a:rPr lang="en-US" dirty="0"/>
              <a:t> Programming Interface (API)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jee</a:t>
            </a:r>
            <a:r>
              <a:rPr lang="en-US" dirty="0"/>
              <a:t> yang 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database </a:t>
            </a:r>
            <a:r>
              <a:rPr lang="en-US" dirty="0" err="1"/>
              <a:t>melalui</a:t>
            </a:r>
            <a:r>
              <a:rPr lang="en-US" dirty="0"/>
              <a:t> SQL (Structured Query Language). </a:t>
            </a:r>
          </a:p>
          <a:p>
            <a:r>
              <a:rPr lang="en-US" dirty="0"/>
              <a:t>Class yang </a:t>
            </a:r>
            <a:r>
              <a:rPr lang="en-US" dirty="0" err="1"/>
              <a:t>mendukung</a:t>
            </a:r>
            <a:r>
              <a:rPr lang="en-US" dirty="0"/>
              <a:t> JDBC </a:t>
            </a:r>
            <a:r>
              <a:rPr lang="en-US" dirty="0" err="1"/>
              <a:t>dipaketkan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java.sql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javax.sql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dan</a:t>
            </a:r>
            <a:r>
              <a:rPr lang="en-US" dirty="0"/>
              <a:t> interface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JDBC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Driver</a:t>
            </a:r>
            <a:r>
              <a:rPr lang="en-US" dirty="0"/>
              <a:t>, </a:t>
            </a:r>
            <a:r>
              <a:rPr lang="en-US" b="1" dirty="0" err="1"/>
              <a:t>DriverManager</a:t>
            </a:r>
            <a:r>
              <a:rPr lang="en-US" dirty="0"/>
              <a:t>, </a:t>
            </a:r>
            <a:r>
              <a:rPr lang="en-US" b="1" dirty="0"/>
              <a:t>Connection</a:t>
            </a:r>
            <a:r>
              <a:rPr lang="en-US" dirty="0"/>
              <a:t>, </a:t>
            </a:r>
            <a:r>
              <a:rPr lang="en-US" b="1" dirty="0"/>
              <a:t>Statement</a:t>
            </a:r>
            <a:r>
              <a:rPr lang="en-US" dirty="0"/>
              <a:t>, </a:t>
            </a:r>
            <a:r>
              <a:rPr lang="en-US" b="1" dirty="0" err="1"/>
              <a:t>ResultSet</a:t>
            </a:r>
            <a:r>
              <a:rPr lang="en-US" dirty="0"/>
              <a:t>, </a:t>
            </a:r>
            <a:r>
              <a:rPr lang="en-US" b="1" dirty="0" err="1"/>
              <a:t>SQLException</a:t>
            </a:r>
            <a:r>
              <a:rPr lang="en-US" dirty="0"/>
              <a:t>, </a:t>
            </a:r>
            <a:r>
              <a:rPr lang="en-US" b="1" dirty="0" err="1"/>
              <a:t>DatabaseMetaData</a:t>
            </a:r>
            <a:r>
              <a:rPr lang="en-US" dirty="0"/>
              <a:t>, </a:t>
            </a:r>
            <a:r>
              <a:rPr lang="en-US" b="1" dirty="0" err="1"/>
              <a:t>ResultSetMetaData</a:t>
            </a:r>
            <a:r>
              <a:rPr lang="en-US" dirty="0"/>
              <a:t>, </a:t>
            </a:r>
            <a:r>
              <a:rPr lang="en-US" b="1" dirty="0" err="1"/>
              <a:t>PreparedStatement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CallableStatement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JDBC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0166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3. </a:t>
            </a:r>
            <a:r>
              <a:rPr lang="en-US" sz="2400" dirty="0" err="1"/>
              <a:t>Lacak</a:t>
            </a:r>
            <a:r>
              <a:rPr lang="en-US" sz="2400" dirty="0"/>
              <a:t> driver JDBC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hubungkan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Database</a:t>
            </a:r>
          </a:p>
          <a:p>
            <a:endParaRPr lang="en-US" sz="1100" dirty="0"/>
          </a:p>
          <a:p>
            <a:r>
              <a:rPr lang="en-US" dirty="0" err="1"/>
              <a:t>Melacak</a:t>
            </a:r>
            <a:r>
              <a:rPr lang="en-US" dirty="0"/>
              <a:t> driver,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b="1" i="1" dirty="0" err="1"/>
              <a:t>nama</a:t>
            </a:r>
            <a:r>
              <a:rPr lang="en-US" b="1" i="1" dirty="0"/>
              <a:t> driver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method </a:t>
            </a:r>
            <a:r>
              <a:rPr lang="en-US" i="1" dirty="0" err="1"/>
              <a:t>forName</a:t>
            </a:r>
            <a:r>
              <a:rPr lang="en-US" i="1" dirty="0"/>
              <a:t>()</a:t>
            </a:r>
            <a:r>
              <a:rPr lang="en-US" dirty="0"/>
              <a:t>.</a:t>
            </a:r>
          </a:p>
          <a:p>
            <a:endParaRPr lang="en-US" sz="1100" dirty="0"/>
          </a:p>
          <a:p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b="1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database</a:t>
            </a:r>
            <a:r>
              <a:rPr lang="en-US" dirty="0"/>
              <a:t>,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i="1" dirty="0" err="1"/>
              <a:t>nama_database</a:t>
            </a:r>
            <a:r>
              <a:rPr lang="en-US" dirty="0"/>
              <a:t>, </a:t>
            </a:r>
            <a:r>
              <a:rPr lang="en-US" i="1" dirty="0" err="1"/>
              <a:t>nama_user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password</a:t>
            </a:r>
            <a:r>
              <a:rPr lang="en-US" dirty="0"/>
              <a:t>  </a:t>
            </a:r>
            <a:r>
              <a:rPr lang="en-US" dirty="0" err="1"/>
              <a:t>milik</a:t>
            </a:r>
            <a:r>
              <a:rPr lang="en-US" dirty="0"/>
              <a:t> database </a:t>
            </a:r>
            <a:r>
              <a:rPr lang="en-US" dirty="0" err="1"/>
              <a:t>ke</a:t>
            </a:r>
            <a:r>
              <a:rPr lang="en-US" dirty="0"/>
              <a:t> method </a:t>
            </a:r>
            <a:r>
              <a:rPr lang="en-US" i="1" dirty="0" err="1"/>
              <a:t>getConnection</a:t>
            </a:r>
            <a:r>
              <a:rPr lang="en-US" i="1" dirty="0"/>
              <a:t>()</a:t>
            </a:r>
            <a:r>
              <a:rPr lang="en-US" dirty="0"/>
              <a:t>.</a:t>
            </a:r>
          </a:p>
          <a:p>
            <a:endParaRPr lang="en-US" sz="11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 err="1"/>
              <a:t>Class.forName</a:t>
            </a:r>
            <a:r>
              <a:rPr lang="en-US" dirty="0"/>
              <a:t>(</a:t>
            </a:r>
            <a:r>
              <a:rPr lang="en-US" dirty="0" err="1"/>
              <a:t>namadriver</a:t>
            </a:r>
            <a:r>
              <a:rPr lang="en-US" dirty="0"/>
              <a:t>); </a:t>
            </a:r>
          </a:p>
          <a:p>
            <a:r>
              <a:rPr lang="en-US" dirty="0" err="1">
                <a:solidFill>
                  <a:srgbClr val="FF0000"/>
                </a:solidFill>
              </a:rPr>
              <a:t>koneksi</a:t>
            </a:r>
            <a:r>
              <a:rPr lang="en-US" dirty="0"/>
              <a:t> </a:t>
            </a:r>
            <a:r>
              <a:rPr lang="en-US" sz="2400" dirty="0"/>
              <a:t>=</a:t>
            </a:r>
            <a:r>
              <a:rPr lang="en-US" sz="2400" dirty="0" err="1"/>
              <a:t>DriverManager.getConnection</a:t>
            </a:r>
            <a:r>
              <a:rPr lang="en-US" sz="2400" dirty="0"/>
              <a:t>(</a:t>
            </a:r>
            <a:r>
              <a:rPr lang="en-US" sz="2400" dirty="0" err="1"/>
              <a:t>namadb,namauser,passwd</a:t>
            </a:r>
            <a:r>
              <a:rPr lang="en-US" sz="2400" dirty="0"/>
              <a:t>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Langkah-langkah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Pemrograman</a:t>
            </a:r>
            <a:r>
              <a:rPr lang="en-US" sz="3200" dirty="0">
                <a:effectLst/>
              </a:rPr>
              <a:t> JDBC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sz="3100" dirty="0"/>
              <a:t>4. </a:t>
            </a:r>
            <a:r>
              <a:rPr lang="en-US" sz="3100" dirty="0" err="1"/>
              <a:t>Memanggil</a:t>
            </a:r>
            <a:r>
              <a:rPr lang="en-US" sz="3100" dirty="0"/>
              <a:t> </a:t>
            </a:r>
            <a:r>
              <a:rPr lang="en-US" sz="3100" dirty="0" err="1"/>
              <a:t>Instruksi</a:t>
            </a:r>
            <a:r>
              <a:rPr lang="en-US" sz="3100" dirty="0"/>
              <a:t> SQL</a:t>
            </a:r>
            <a:r>
              <a:rPr lang="en-US" dirty="0"/>
              <a:t> </a:t>
            </a:r>
          </a:p>
          <a:p>
            <a:pPr lvl="0">
              <a:buNone/>
            </a:pPr>
            <a:endParaRPr lang="en-US" sz="1200" dirty="0"/>
          </a:p>
          <a:p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milik</a:t>
            </a:r>
            <a:r>
              <a:rPr lang="en-US" sz="2800" dirty="0"/>
              <a:t> class Statement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memanggil</a:t>
            </a:r>
            <a:r>
              <a:rPr lang="en-US" sz="2800" dirty="0"/>
              <a:t> method SQL query (class Statement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melaksanakan</a:t>
            </a:r>
            <a:r>
              <a:rPr lang="en-US" sz="2800" dirty="0"/>
              <a:t> SQL query).</a:t>
            </a:r>
          </a:p>
          <a:p>
            <a:endParaRPr lang="en-US" sz="1200" dirty="0"/>
          </a:p>
          <a:p>
            <a:r>
              <a:rPr lang="en-US" sz="2800" dirty="0" err="1"/>
              <a:t>Perintah</a:t>
            </a:r>
            <a:r>
              <a:rPr lang="en-US" sz="2800" dirty="0"/>
              <a:t> query </a:t>
            </a:r>
            <a:r>
              <a:rPr lang="en-US" sz="2800" dirty="0" err="1"/>
              <a:t>ditampung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tiga</a:t>
            </a:r>
            <a:r>
              <a:rPr lang="en-US" sz="2800" dirty="0"/>
              <a:t> method </a:t>
            </a:r>
            <a:r>
              <a:rPr lang="en-US" sz="2800" dirty="0" err="1"/>
              <a:t>yaitu</a:t>
            </a:r>
            <a:r>
              <a:rPr lang="en-US" sz="2800" dirty="0"/>
              <a:t> method </a:t>
            </a:r>
            <a:r>
              <a:rPr lang="en-US" sz="2800" i="1" dirty="0" err="1"/>
              <a:t>executeQuery</a:t>
            </a:r>
            <a:r>
              <a:rPr lang="en-US" sz="2800" i="1" dirty="0"/>
              <a:t>()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statement SELECT, method </a:t>
            </a:r>
            <a:r>
              <a:rPr lang="en-US" sz="2800" i="1" dirty="0" err="1"/>
              <a:t>executeUpdate</a:t>
            </a:r>
            <a:r>
              <a:rPr lang="en-US" sz="2800" i="1" dirty="0"/>
              <a:t>()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statement CREATE TABLE, INSERT, UPDATE, DELETE, </a:t>
            </a:r>
            <a:r>
              <a:rPr lang="en-US" sz="2800" dirty="0" err="1"/>
              <a:t>atau</a:t>
            </a:r>
            <a:r>
              <a:rPr lang="en-US" sz="2800" dirty="0"/>
              <a:t> method execute()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melaksanakan</a:t>
            </a:r>
            <a:r>
              <a:rPr lang="en-US" sz="2800" dirty="0"/>
              <a:t> </a:t>
            </a:r>
            <a:r>
              <a:rPr lang="en-US" sz="2800" dirty="0" err="1"/>
              <a:t>sembarang</a:t>
            </a:r>
            <a:r>
              <a:rPr lang="en-US" sz="2800" dirty="0"/>
              <a:t> SQL query. </a:t>
            </a:r>
          </a:p>
          <a:p>
            <a:endParaRPr lang="en-US" sz="1100" dirty="0"/>
          </a:p>
          <a:p>
            <a:r>
              <a:rPr lang="en-US" sz="2800" dirty="0"/>
              <a:t>Return value method </a:t>
            </a:r>
            <a:r>
              <a:rPr lang="en-US" sz="2800" dirty="0" err="1"/>
              <a:t>executeQuery</a:t>
            </a:r>
            <a:r>
              <a:rPr lang="en-US" sz="2800" dirty="0"/>
              <a:t>()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bertipe</a:t>
            </a:r>
            <a:r>
              <a:rPr lang="en-US" sz="2800" dirty="0"/>
              <a:t> </a:t>
            </a:r>
            <a:r>
              <a:rPr lang="en-US" sz="2800" i="1" dirty="0" err="1"/>
              <a:t>ResultSet</a:t>
            </a:r>
            <a:r>
              <a:rPr lang="en-US" sz="2800" dirty="0"/>
              <a:t> (</a:t>
            </a:r>
            <a:r>
              <a:rPr lang="en-US" sz="2800" dirty="0" err="1"/>
              <a:t>hasilnya</a:t>
            </a:r>
            <a:r>
              <a:rPr lang="en-US" sz="2800" dirty="0"/>
              <a:t>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class yang </a:t>
            </a:r>
            <a:r>
              <a:rPr lang="en-US" sz="2800" dirty="0" err="1"/>
              <a:t>bernama</a:t>
            </a:r>
            <a:r>
              <a:rPr lang="en-US" sz="2800" dirty="0"/>
              <a:t> </a:t>
            </a:r>
            <a:r>
              <a:rPr lang="en-US" sz="2800" dirty="0" err="1"/>
              <a:t>ResultSet</a:t>
            </a:r>
            <a:r>
              <a:rPr lang="en-US" sz="2800" dirty="0"/>
              <a:t>). </a:t>
            </a:r>
          </a:p>
          <a:p>
            <a:r>
              <a:rPr lang="en-US" sz="2800" dirty="0"/>
              <a:t>Return value method </a:t>
            </a:r>
            <a:r>
              <a:rPr lang="en-US" sz="2800" dirty="0" err="1"/>
              <a:t>executeUpdate</a:t>
            </a:r>
            <a:r>
              <a:rPr lang="en-US" sz="2800" dirty="0"/>
              <a:t>()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bertipe</a:t>
            </a:r>
            <a:r>
              <a:rPr lang="en-US" sz="2800" dirty="0"/>
              <a:t> int.</a:t>
            </a:r>
          </a:p>
          <a:p>
            <a:r>
              <a:rPr lang="en-US" sz="2800" dirty="0"/>
              <a:t>Return value method execute()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bertipe</a:t>
            </a:r>
            <a:r>
              <a:rPr lang="en-US" sz="2800" dirty="0"/>
              <a:t> </a:t>
            </a:r>
            <a:r>
              <a:rPr lang="en-US" sz="2800" dirty="0" err="1"/>
              <a:t>boolean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Langkah-langkah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Pemrograman</a:t>
            </a:r>
            <a:r>
              <a:rPr lang="en-US" sz="3200" dirty="0">
                <a:effectLst/>
              </a:rPr>
              <a:t> JDBC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100" dirty="0"/>
              <a:t>5. </a:t>
            </a:r>
            <a:r>
              <a:rPr lang="en-US" sz="3100" dirty="0" err="1"/>
              <a:t>Memanggil</a:t>
            </a:r>
            <a:r>
              <a:rPr lang="en-US" sz="3100" dirty="0"/>
              <a:t> </a:t>
            </a:r>
            <a:r>
              <a:rPr lang="en-US" sz="3100" dirty="0" err="1"/>
              <a:t>Instruksi</a:t>
            </a:r>
            <a:r>
              <a:rPr lang="en-US" sz="3100" dirty="0"/>
              <a:t> SQL</a:t>
            </a:r>
            <a:r>
              <a:rPr lang="en-US" dirty="0"/>
              <a:t> 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r>
              <a:rPr lang="en-US" sz="2400" i="1" dirty="0"/>
              <a:t>S</a:t>
            </a:r>
            <a:r>
              <a:rPr lang="en-US" sz="2400" b="1" i="1" dirty="0"/>
              <a:t>tatement </a:t>
            </a:r>
            <a:r>
              <a:rPr lang="en-US" sz="2400" b="1" i="1" dirty="0" err="1">
                <a:solidFill>
                  <a:srgbClr val="FF0000"/>
                </a:solidFill>
              </a:rPr>
              <a:t>statement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/>
              <a:t>= </a:t>
            </a:r>
            <a:r>
              <a:rPr lang="en-US" sz="2400" b="1" i="1" dirty="0" err="1"/>
              <a:t>koneksi.createStatement</a:t>
            </a:r>
            <a:r>
              <a:rPr lang="en-US" sz="2400" b="1" i="1" dirty="0"/>
              <a:t>();</a:t>
            </a:r>
          </a:p>
          <a:p>
            <a:r>
              <a:rPr lang="en-US" sz="2400" b="1" i="1" dirty="0"/>
              <a:t>String </a:t>
            </a:r>
            <a:r>
              <a:rPr lang="en-US" sz="2400" b="1" i="1" dirty="0" err="1"/>
              <a:t>sql</a:t>
            </a:r>
            <a:r>
              <a:rPr lang="en-US" sz="2400" b="1" i="1" dirty="0"/>
              <a:t> = ”SELECT * FROM </a:t>
            </a:r>
            <a:r>
              <a:rPr lang="en-US" sz="2400" b="1" i="1" dirty="0" err="1"/>
              <a:t>nama_tabel</a:t>
            </a:r>
            <a:r>
              <a:rPr lang="en-US" sz="2400" b="1" i="1" dirty="0"/>
              <a:t>”;</a:t>
            </a:r>
          </a:p>
          <a:p>
            <a:r>
              <a:rPr lang="en-US" sz="2400" b="1" i="1" dirty="0" err="1"/>
              <a:t>ResultSet</a:t>
            </a:r>
            <a:r>
              <a:rPr lang="en-US" sz="2400" b="1" i="1" dirty="0"/>
              <a:t> </a:t>
            </a:r>
            <a:r>
              <a:rPr lang="en-US" sz="2400" b="1" i="1" dirty="0" err="1"/>
              <a:t>hasil</a:t>
            </a:r>
            <a:r>
              <a:rPr lang="en-US" sz="2400" b="1" i="1" dirty="0"/>
              <a:t> = </a:t>
            </a:r>
            <a:r>
              <a:rPr lang="en-US" sz="2400" b="1" i="1" dirty="0" err="1"/>
              <a:t>statement.executeQuery</a:t>
            </a:r>
            <a:r>
              <a:rPr lang="en-US" sz="2400" b="1" i="1" dirty="0"/>
              <a:t>(</a:t>
            </a:r>
            <a:r>
              <a:rPr lang="en-US" sz="2400" b="1" i="1" dirty="0" err="1"/>
              <a:t>sql</a:t>
            </a:r>
            <a:r>
              <a:rPr lang="en-US" sz="2400" b="1" i="1" dirty="0"/>
              <a:t>);</a:t>
            </a:r>
          </a:p>
          <a:p>
            <a:endParaRPr lang="en-US" sz="1000" dirty="0"/>
          </a:p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modifikasi</a:t>
            </a:r>
            <a:r>
              <a:rPr lang="en-US" sz="2400" dirty="0"/>
              <a:t> database:</a:t>
            </a:r>
          </a:p>
          <a:p>
            <a:r>
              <a:rPr lang="en-US" sz="2400" b="1" i="1" dirty="0"/>
              <a:t>Statement </a:t>
            </a:r>
            <a:r>
              <a:rPr lang="en-US" sz="2400" b="1" i="1" dirty="0" err="1">
                <a:solidFill>
                  <a:srgbClr val="FF0707"/>
                </a:solidFill>
              </a:rPr>
              <a:t>statement</a:t>
            </a:r>
            <a:r>
              <a:rPr lang="en-US" sz="2400" b="1" i="1" dirty="0">
                <a:solidFill>
                  <a:srgbClr val="FF0707"/>
                </a:solidFill>
              </a:rPr>
              <a:t> </a:t>
            </a:r>
            <a:r>
              <a:rPr lang="en-US" sz="2400" b="1" i="1" dirty="0"/>
              <a:t>= </a:t>
            </a:r>
            <a:r>
              <a:rPr lang="en-US" sz="2400" b="1" i="1" dirty="0" err="1"/>
              <a:t>koneksi.createStatement</a:t>
            </a:r>
            <a:r>
              <a:rPr lang="en-US" sz="2400" b="1" i="1" dirty="0"/>
              <a:t>();</a:t>
            </a:r>
          </a:p>
          <a:p>
            <a:r>
              <a:rPr lang="en-US" sz="2400" b="1" i="1" dirty="0"/>
              <a:t>String </a:t>
            </a:r>
            <a:r>
              <a:rPr lang="en-US" sz="2400" b="1" i="1" dirty="0" err="1"/>
              <a:t>sql</a:t>
            </a:r>
            <a:r>
              <a:rPr lang="en-US" sz="2400" b="1" i="1" dirty="0"/>
              <a:t> = ”CREATE TABLE </a:t>
            </a:r>
            <a:r>
              <a:rPr lang="en-US" sz="2400" b="1" i="1" dirty="0" err="1"/>
              <a:t>nama_tabel</a:t>
            </a:r>
            <a:r>
              <a:rPr lang="en-US" sz="2400" b="1" i="1" dirty="0"/>
              <a:t>”+”(,)”;</a:t>
            </a:r>
          </a:p>
          <a:p>
            <a:r>
              <a:rPr lang="en-US" sz="2400" b="1" i="1" dirty="0" err="1"/>
              <a:t>ResultSet</a:t>
            </a:r>
            <a:r>
              <a:rPr lang="en-US" sz="2400" b="1" i="1" dirty="0"/>
              <a:t> </a:t>
            </a:r>
            <a:r>
              <a:rPr lang="en-US" sz="2400" b="1" i="1" dirty="0" err="1"/>
              <a:t>hasil</a:t>
            </a:r>
            <a:r>
              <a:rPr lang="en-US" sz="2400" b="1" i="1" dirty="0"/>
              <a:t> = </a:t>
            </a:r>
            <a:r>
              <a:rPr lang="en-US" sz="2400" b="1" i="1" dirty="0" err="1"/>
              <a:t>statement.executeUpdate</a:t>
            </a:r>
            <a:r>
              <a:rPr lang="en-US" sz="2400" b="1" i="1" dirty="0"/>
              <a:t>(</a:t>
            </a:r>
            <a:r>
              <a:rPr lang="en-US" sz="2400" b="1" i="1" dirty="0" err="1"/>
              <a:t>sql</a:t>
            </a:r>
            <a:r>
              <a:rPr lang="en-US" sz="2400" b="1" i="1" dirty="0"/>
              <a:t>);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: </a:t>
            </a:r>
            <a:r>
              <a:rPr lang="en-US" sz="2400" b="1" i="1" dirty="0" err="1"/>
              <a:t>displayTable</a:t>
            </a:r>
            <a:r>
              <a:rPr lang="en-US" sz="2400" b="1" i="1" dirty="0"/>
              <a:t>(</a:t>
            </a:r>
            <a:r>
              <a:rPr lang="en-US" sz="2400" b="1" i="1" dirty="0" err="1"/>
              <a:t>hasil</a:t>
            </a:r>
            <a:r>
              <a:rPr lang="en-US" sz="2400" b="1" i="1" dirty="0"/>
              <a:t>);</a:t>
            </a:r>
            <a:endParaRPr lang="en-US" sz="2400" b="1" dirty="0"/>
          </a:p>
          <a:p>
            <a:pPr lvl="0">
              <a:buNone/>
            </a:pP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Langkah-langkah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Pemrograman</a:t>
            </a:r>
            <a:r>
              <a:rPr lang="en-US" sz="3200" dirty="0">
                <a:effectLst/>
              </a:rPr>
              <a:t> JDBC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sz="3400" dirty="0"/>
              <a:t>6. </a:t>
            </a:r>
            <a:r>
              <a:rPr lang="en-US" sz="3400" dirty="0" err="1"/>
              <a:t>Memproses</a:t>
            </a:r>
            <a:r>
              <a:rPr lang="en-US" sz="3400" dirty="0"/>
              <a:t> </a:t>
            </a:r>
            <a:r>
              <a:rPr lang="en-US" sz="3400" dirty="0" err="1"/>
              <a:t>hasil</a:t>
            </a:r>
            <a:r>
              <a:rPr lang="en-US" sz="3400" dirty="0"/>
              <a:t> (</a:t>
            </a:r>
            <a:r>
              <a:rPr lang="en-US" sz="3400" dirty="0" err="1"/>
              <a:t>hanya</a:t>
            </a:r>
            <a:r>
              <a:rPr lang="en-US" sz="3400" dirty="0"/>
              <a:t> </a:t>
            </a:r>
            <a:r>
              <a:rPr lang="en-US" sz="3400" dirty="0" err="1"/>
              <a:t>jika</a:t>
            </a:r>
            <a:r>
              <a:rPr lang="en-US" sz="3400" dirty="0"/>
              <a:t> </a:t>
            </a:r>
            <a:r>
              <a:rPr lang="en-US" sz="3400" dirty="0" err="1"/>
              <a:t>diperlukan</a:t>
            </a:r>
            <a:r>
              <a:rPr lang="en-US" sz="3400" dirty="0"/>
              <a:t>)</a:t>
            </a:r>
          </a:p>
          <a:p>
            <a:endParaRPr lang="en-US" sz="1400" dirty="0"/>
          </a:p>
          <a:p>
            <a:r>
              <a:rPr lang="en-US" sz="2900" dirty="0" err="1"/>
              <a:t>Contoh</a:t>
            </a:r>
            <a:r>
              <a:rPr lang="en-US" sz="2900" dirty="0"/>
              <a:t> </a:t>
            </a:r>
            <a:r>
              <a:rPr lang="en-US" sz="2900" dirty="0">
                <a:solidFill>
                  <a:srgbClr val="FF0000"/>
                </a:solidFill>
              </a:rPr>
              <a:t>method</a:t>
            </a:r>
            <a:r>
              <a:rPr lang="en-US" sz="2900" dirty="0"/>
              <a:t>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menampilkan</a:t>
            </a:r>
            <a:r>
              <a:rPr lang="en-US" sz="2900" dirty="0"/>
              <a:t> record </a:t>
            </a:r>
            <a:r>
              <a:rPr lang="en-US" sz="2900" dirty="0" err="1"/>
              <a:t>dari</a:t>
            </a:r>
            <a:r>
              <a:rPr lang="en-US" sz="2900" dirty="0"/>
              <a:t> </a:t>
            </a:r>
            <a:r>
              <a:rPr lang="en-US" sz="2900" dirty="0" err="1"/>
              <a:t>ResultSet</a:t>
            </a:r>
            <a:r>
              <a:rPr lang="en-US" sz="2900" dirty="0"/>
              <a:t> :</a:t>
            </a:r>
          </a:p>
          <a:p>
            <a:r>
              <a:rPr lang="en-US" sz="2900" b="1" dirty="0"/>
              <a:t>public void </a:t>
            </a:r>
            <a:r>
              <a:rPr lang="en-US" sz="2900" b="1" dirty="0" err="1"/>
              <a:t>showAsisten</a:t>
            </a:r>
            <a:r>
              <a:rPr lang="en-US" sz="2900" b="1" dirty="0"/>
              <a:t>(</a:t>
            </a:r>
            <a:r>
              <a:rPr lang="en-US" sz="2900" b="1" dirty="0" err="1"/>
              <a:t>ResultSet</a:t>
            </a:r>
            <a:r>
              <a:rPr lang="en-US" sz="2900" b="1" dirty="0"/>
              <a:t> </a:t>
            </a:r>
            <a:r>
              <a:rPr lang="en-US" sz="2900" b="1" dirty="0" err="1"/>
              <a:t>hasil</a:t>
            </a:r>
            <a:r>
              <a:rPr lang="en-US" sz="2900" b="1" dirty="0"/>
              <a:t>) throws </a:t>
            </a:r>
            <a:r>
              <a:rPr lang="en-US" sz="2900" b="1" dirty="0" err="1"/>
              <a:t>SQLException</a:t>
            </a:r>
            <a:r>
              <a:rPr lang="en-US" sz="2900" b="1" dirty="0"/>
              <a:t> {</a:t>
            </a:r>
          </a:p>
          <a:p>
            <a:r>
              <a:rPr lang="en-US" sz="2900" b="1" dirty="0"/>
              <a:t>	String field1;</a:t>
            </a:r>
          </a:p>
          <a:p>
            <a:r>
              <a:rPr lang="en-US" sz="2900" b="1" dirty="0"/>
              <a:t>	String field2;</a:t>
            </a:r>
          </a:p>
          <a:p>
            <a:r>
              <a:rPr lang="en-US" sz="2900" b="1" dirty="0"/>
              <a:t>	</a:t>
            </a:r>
            <a:r>
              <a:rPr lang="en-US" sz="2900" b="1" dirty="0" err="1"/>
              <a:t>int</a:t>
            </a:r>
            <a:r>
              <a:rPr lang="en-US" sz="2900" b="1" dirty="0"/>
              <a:t> field3=0;</a:t>
            </a:r>
          </a:p>
          <a:p>
            <a:r>
              <a:rPr lang="en-US" sz="2900" b="1" dirty="0"/>
              <a:t>	while (</a:t>
            </a:r>
            <a:r>
              <a:rPr lang="en-US" sz="2900" b="1" dirty="0" err="1"/>
              <a:t>hasil.next</a:t>
            </a:r>
            <a:r>
              <a:rPr lang="en-US" sz="2900" b="1" dirty="0"/>
              <a:t>) {</a:t>
            </a:r>
          </a:p>
          <a:p>
            <a:r>
              <a:rPr lang="en-US" sz="2900" b="1" dirty="0"/>
              <a:t>	        field1 = </a:t>
            </a:r>
            <a:r>
              <a:rPr lang="en-US" sz="2900" b="1" dirty="0" err="1"/>
              <a:t>hasil.getString</a:t>
            </a:r>
            <a:r>
              <a:rPr lang="en-US" sz="2900" b="1" dirty="0"/>
              <a:t>(1);</a:t>
            </a:r>
          </a:p>
          <a:p>
            <a:r>
              <a:rPr lang="en-US" sz="2900" b="1" dirty="0"/>
              <a:t>	        field2 = </a:t>
            </a:r>
            <a:r>
              <a:rPr lang="en-US" sz="2900" b="1" dirty="0" err="1"/>
              <a:t>hasil.getString</a:t>
            </a:r>
            <a:r>
              <a:rPr lang="en-US" sz="2900" b="1" dirty="0"/>
              <a:t>(2);</a:t>
            </a:r>
          </a:p>
          <a:p>
            <a:r>
              <a:rPr lang="en-US" sz="2900" b="1" dirty="0"/>
              <a:t>	        field3 = </a:t>
            </a:r>
            <a:r>
              <a:rPr lang="en-US" sz="2900" b="1" dirty="0" err="1"/>
              <a:t>hasil.getint</a:t>
            </a:r>
            <a:r>
              <a:rPr lang="en-US" sz="2900" b="1" dirty="0"/>
              <a:t>(3);</a:t>
            </a:r>
          </a:p>
          <a:p>
            <a:r>
              <a:rPr lang="en-US" sz="2900" b="1" dirty="0"/>
              <a:t>	        </a:t>
            </a:r>
            <a:r>
              <a:rPr lang="en-US" sz="2900" b="1" dirty="0" err="1"/>
              <a:t>System.out.println</a:t>
            </a:r>
            <a:r>
              <a:rPr lang="en-US" sz="2900" b="1" dirty="0"/>
              <a:t>(”</a:t>
            </a:r>
            <a:r>
              <a:rPr lang="en-US" sz="2900" b="1" dirty="0" err="1"/>
              <a:t>nim</a:t>
            </a:r>
            <a:r>
              <a:rPr lang="en-US" sz="2900" b="1" dirty="0"/>
              <a:t>  :”+field1);</a:t>
            </a:r>
          </a:p>
          <a:p>
            <a:r>
              <a:rPr lang="en-US" sz="2900" b="1" dirty="0"/>
              <a:t>	        </a:t>
            </a:r>
            <a:r>
              <a:rPr lang="en-US" sz="2900" b="1" dirty="0" err="1"/>
              <a:t>System.out.println</a:t>
            </a:r>
            <a:r>
              <a:rPr lang="en-US" sz="2900" b="1" dirty="0"/>
              <a:t>(”</a:t>
            </a:r>
            <a:r>
              <a:rPr lang="en-US" sz="2900" b="1" dirty="0" err="1"/>
              <a:t>nama</a:t>
            </a:r>
            <a:r>
              <a:rPr lang="en-US" sz="2900" b="1" dirty="0"/>
              <a:t> :”+field2);</a:t>
            </a:r>
          </a:p>
          <a:p>
            <a:r>
              <a:rPr lang="en-US" sz="2900" b="1" dirty="0"/>
              <a:t>	        </a:t>
            </a:r>
            <a:r>
              <a:rPr lang="en-US" sz="2900" b="1" dirty="0" err="1"/>
              <a:t>System.out.println</a:t>
            </a:r>
            <a:r>
              <a:rPr lang="en-US" sz="2900" b="1" dirty="0"/>
              <a:t>(”honor :”+field3);</a:t>
            </a:r>
          </a:p>
          <a:p>
            <a:r>
              <a:rPr lang="en-US" sz="2900" b="1" dirty="0"/>
              <a:t>	        </a:t>
            </a:r>
            <a:r>
              <a:rPr lang="en-US" sz="2900" b="1" dirty="0" err="1"/>
              <a:t>System.out.println</a:t>
            </a:r>
            <a:r>
              <a:rPr lang="en-US" sz="2900" b="1" dirty="0"/>
              <a:t>(”---------------------”);</a:t>
            </a:r>
          </a:p>
          <a:p>
            <a:r>
              <a:rPr lang="en-US" sz="2900" b="1" dirty="0"/>
              <a:t>	}</a:t>
            </a:r>
          </a:p>
          <a:p>
            <a:r>
              <a:rPr lang="en-US" sz="2900" b="1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Langkah-langkah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Pemrograman</a:t>
            </a:r>
            <a:r>
              <a:rPr lang="en-US" sz="3200" dirty="0">
                <a:effectLst/>
              </a:rPr>
              <a:t> JDBC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pPr lvl="0">
              <a:buNone/>
            </a:pPr>
            <a:r>
              <a:rPr lang="en-US" sz="2800" dirty="0"/>
              <a:t>7. </a:t>
            </a:r>
            <a:r>
              <a:rPr lang="en-US" sz="2800" dirty="0" err="1"/>
              <a:t>Menutup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endParaRPr lang="en-US" sz="2800" dirty="0"/>
          </a:p>
          <a:p>
            <a:pPr lvl="0">
              <a:buNone/>
            </a:pPr>
            <a:endParaRPr lang="en-US" sz="1000" dirty="0"/>
          </a:p>
          <a:p>
            <a:r>
              <a:rPr lang="en-US" sz="2800" dirty="0"/>
              <a:t>Cara </a:t>
            </a:r>
            <a:r>
              <a:rPr lang="en-US" sz="2800" dirty="0" err="1"/>
              <a:t>menutup</a:t>
            </a:r>
            <a:r>
              <a:rPr lang="en-US" sz="2800" dirty="0"/>
              <a:t> </a:t>
            </a:r>
            <a:r>
              <a:rPr lang="en-US" sz="2800" dirty="0" err="1"/>
              <a:t>koneksi</a:t>
            </a:r>
            <a:r>
              <a:rPr lang="en-US" sz="2800" dirty="0"/>
              <a:t>:</a:t>
            </a:r>
          </a:p>
          <a:p>
            <a:r>
              <a:rPr lang="en-US" sz="2800" b="1" dirty="0" err="1"/>
              <a:t>statement.close</a:t>
            </a:r>
            <a:r>
              <a:rPr lang="en-US" sz="2800" b="1" dirty="0"/>
              <a:t>();</a:t>
            </a:r>
          </a:p>
          <a:p>
            <a:r>
              <a:rPr lang="en-US" sz="2800" b="1" dirty="0" err="1"/>
              <a:t>koneksi.close</a:t>
            </a:r>
            <a:r>
              <a:rPr lang="en-US" sz="2800" b="1" dirty="0"/>
              <a:t>();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Langkah-langkah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Pemrograman</a:t>
            </a:r>
            <a:r>
              <a:rPr lang="en-US" sz="3200" dirty="0">
                <a:effectLst/>
              </a:rPr>
              <a:t> JDBC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pPr>
              <a:buNone/>
            </a:pPr>
            <a:r>
              <a:rPr lang="en-US" dirty="0"/>
              <a:t>8.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error </a:t>
            </a:r>
          </a:p>
          <a:p>
            <a:r>
              <a:rPr lang="en-US" dirty="0" err="1"/>
              <a:t>Beberapa</a:t>
            </a:r>
            <a:r>
              <a:rPr lang="en-US" dirty="0"/>
              <a:t> error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JDBC,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r>
              <a:rPr lang="en-US" dirty="0"/>
              <a:t>Driver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. </a:t>
            </a:r>
          </a:p>
          <a:p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database yang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r>
              <a:rPr lang="en-US" dirty="0" err="1"/>
              <a:t>Perintah</a:t>
            </a:r>
            <a:r>
              <a:rPr lang="en-US" dirty="0"/>
              <a:t> SQL </a:t>
            </a:r>
            <a:r>
              <a:rPr lang="en-US" dirty="0" err="1"/>
              <a:t>salah</a:t>
            </a:r>
            <a:r>
              <a:rPr lang="en-US" dirty="0"/>
              <a:t>.</a:t>
            </a:r>
          </a:p>
          <a:p>
            <a:r>
              <a:rPr lang="en-US" dirty="0" err="1"/>
              <a:t>Konversi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SQL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Java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Langkah-langkah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Pemrograman</a:t>
            </a:r>
            <a:r>
              <a:rPr lang="en-US" sz="3200" dirty="0">
                <a:effectLst/>
              </a:rPr>
              <a:t> JDBC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8. </a:t>
            </a:r>
            <a:r>
              <a:rPr lang="en-US" sz="3400" dirty="0" err="1"/>
              <a:t>Menambahkan</a:t>
            </a:r>
            <a:r>
              <a:rPr lang="en-US" sz="3400" dirty="0"/>
              <a:t> </a:t>
            </a:r>
            <a:r>
              <a:rPr lang="en-US" sz="3400" dirty="0" err="1"/>
              <a:t>blok</a:t>
            </a:r>
            <a:r>
              <a:rPr lang="en-US" sz="3400" dirty="0"/>
              <a:t> </a:t>
            </a:r>
            <a:r>
              <a:rPr lang="en-US" sz="3400" dirty="0" err="1"/>
              <a:t>penanganan</a:t>
            </a:r>
            <a:r>
              <a:rPr lang="en-US" sz="3400" dirty="0"/>
              <a:t> error</a:t>
            </a:r>
          </a:p>
          <a:p>
            <a:r>
              <a:rPr lang="en-US" sz="3400" dirty="0" err="1"/>
              <a:t>Contoh</a:t>
            </a:r>
            <a:r>
              <a:rPr lang="en-US" sz="3400" dirty="0"/>
              <a:t> </a:t>
            </a:r>
            <a:r>
              <a:rPr lang="en-US" sz="3400" dirty="0" err="1"/>
              <a:t>algoritma</a:t>
            </a:r>
            <a:r>
              <a:rPr lang="en-US" sz="3400" dirty="0"/>
              <a:t>:</a:t>
            </a:r>
          </a:p>
          <a:p>
            <a:r>
              <a:rPr lang="en-US" sz="3100" b="1" dirty="0"/>
              <a:t>try {</a:t>
            </a:r>
          </a:p>
          <a:p>
            <a:r>
              <a:rPr lang="en-US" sz="3100" dirty="0"/>
              <a:t>    // </a:t>
            </a:r>
            <a:r>
              <a:rPr lang="en-US" sz="3100" dirty="0" err="1"/>
              <a:t>kode</a:t>
            </a:r>
            <a:r>
              <a:rPr lang="en-US" sz="3100" dirty="0"/>
              <a:t> program JDBC </a:t>
            </a:r>
            <a:r>
              <a:rPr lang="en-US" sz="3100" dirty="0" err="1"/>
              <a:t>seperti</a:t>
            </a:r>
            <a:r>
              <a:rPr lang="en-US" sz="3100" dirty="0"/>
              <a:t> </a:t>
            </a:r>
            <a:r>
              <a:rPr lang="en-US" sz="3100" dirty="0" err="1"/>
              <a:t>langkah</a:t>
            </a:r>
            <a:r>
              <a:rPr lang="en-US" sz="3100" dirty="0"/>
              <a:t> 2, 3. </a:t>
            </a:r>
            <a:r>
              <a:rPr lang="en-US" sz="3100" dirty="0" err="1"/>
              <a:t>dan</a:t>
            </a:r>
            <a:r>
              <a:rPr lang="en-US" sz="3100" dirty="0"/>
              <a:t> 4</a:t>
            </a:r>
          </a:p>
          <a:p>
            <a:r>
              <a:rPr lang="en-US" sz="3100" b="1" dirty="0"/>
              <a:t>}</a:t>
            </a:r>
          </a:p>
          <a:p>
            <a:r>
              <a:rPr lang="en-US" sz="3100" b="1" dirty="0"/>
              <a:t>catch(</a:t>
            </a:r>
            <a:r>
              <a:rPr lang="en-US" sz="3100" b="1" dirty="0" err="1"/>
              <a:t>ClassNotFound</a:t>
            </a:r>
            <a:r>
              <a:rPr lang="en-US" sz="3100" b="1" dirty="0"/>
              <a:t> </a:t>
            </a:r>
            <a:r>
              <a:rPr lang="en-US" sz="3100" b="1" dirty="0" err="1"/>
              <a:t>cnfe</a:t>
            </a:r>
            <a:r>
              <a:rPr lang="en-US" sz="3100" b="1" dirty="0"/>
              <a:t>) {</a:t>
            </a:r>
          </a:p>
          <a:p>
            <a:r>
              <a:rPr lang="en-US" sz="3100" dirty="0"/>
              <a:t>    // </a:t>
            </a:r>
            <a:r>
              <a:rPr lang="en-US" sz="3100" dirty="0" err="1"/>
              <a:t>kode</a:t>
            </a:r>
            <a:r>
              <a:rPr lang="en-US" sz="3100" dirty="0"/>
              <a:t> </a:t>
            </a:r>
            <a:r>
              <a:rPr lang="en-US" sz="3100" dirty="0" err="1"/>
              <a:t>penanganan</a:t>
            </a:r>
            <a:r>
              <a:rPr lang="en-US" sz="3100" dirty="0"/>
              <a:t> error </a:t>
            </a:r>
            <a:r>
              <a:rPr lang="en-US" sz="3100" dirty="0" err="1"/>
              <a:t>keberadaan</a:t>
            </a:r>
            <a:r>
              <a:rPr lang="en-US" sz="3100" dirty="0"/>
              <a:t> driver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koneksi</a:t>
            </a:r>
            <a:endParaRPr lang="en-US" sz="3100" dirty="0"/>
          </a:p>
          <a:p>
            <a:r>
              <a:rPr lang="en-US" sz="3100" b="1" dirty="0"/>
              <a:t>}</a:t>
            </a:r>
          </a:p>
          <a:p>
            <a:r>
              <a:rPr lang="en-US" sz="3100" b="1" dirty="0"/>
              <a:t>catch(</a:t>
            </a:r>
            <a:r>
              <a:rPr lang="en-US" sz="3100" b="1" dirty="0" err="1"/>
              <a:t>SQLException</a:t>
            </a:r>
            <a:r>
              <a:rPr lang="en-US" sz="3100" b="1" dirty="0"/>
              <a:t> </a:t>
            </a:r>
            <a:r>
              <a:rPr lang="en-US" sz="3100" b="1" dirty="0" err="1"/>
              <a:t>sqlex</a:t>
            </a:r>
            <a:r>
              <a:rPr lang="en-US" sz="3100" b="1" dirty="0"/>
              <a:t>) {</a:t>
            </a:r>
          </a:p>
          <a:p>
            <a:r>
              <a:rPr lang="en-US" sz="3100" dirty="0"/>
              <a:t>    // </a:t>
            </a:r>
            <a:r>
              <a:rPr lang="en-US" sz="3100" dirty="0" err="1"/>
              <a:t>kode</a:t>
            </a:r>
            <a:r>
              <a:rPr lang="en-US" sz="3100" dirty="0"/>
              <a:t> </a:t>
            </a:r>
            <a:r>
              <a:rPr lang="en-US" sz="3100" dirty="0" err="1"/>
              <a:t>penanganan</a:t>
            </a:r>
            <a:r>
              <a:rPr lang="en-US" sz="3100" dirty="0"/>
              <a:t> error </a:t>
            </a:r>
            <a:r>
              <a:rPr lang="en-US" sz="3100" dirty="0" err="1"/>
              <a:t>SQLException</a:t>
            </a:r>
            <a:endParaRPr lang="en-US" sz="3100" dirty="0"/>
          </a:p>
          <a:p>
            <a:r>
              <a:rPr lang="en-US" sz="3100" b="1" dirty="0"/>
              <a:t>}</a:t>
            </a:r>
          </a:p>
          <a:p>
            <a:r>
              <a:rPr lang="en-US" sz="3100" b="1" dirty="0"/>
              <a:t>finally {</a:t>
            </a:r>
          </a:p>
          <a:p>
            <a:r>
              <a:rPr lang="en-US" sz="3100" dirty="0"/>
              <a:t>    // </a:t>
            </a:r>
            <a:r>
              <a:rPr lang="en-US" sz="3100" dirty="0" err="1"/>
              <a:t>kode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</a:t>
            </a:r>
            <a:r>
              <a:rPr lang="en-US" sz="3100" dirty="0" err="1"/>
              <a:t>langkah</a:t>
            </a:r>
            <a:r>
              <a:rPr lang="en-US" sz="3100" dirty="0"/>
              <a:t> </a:t>
            </a:r>
            <a:r>
              <a:rPr lang="en-US" sz="3100" dirty="0" err="1"/>
              <a:t>ke</a:t>
            </a:r>
            <a:r>
              <a:rPr lang="en-US" sz="3100" dirty="0"/>
              <a:t> 5</a:t>
            </a:r>
          </a:p>
          <a:p>
            <a:r>
              <a:rPr lang="en-US" sz="3100" b="1" dirty="0"/>
              <a:t>    </a:t>
            </a:r>
            <a:r>
              <a:rPr lang="en-US" sz="3100" b="1" dirty="0" err="1"/>
              <a:t>statement.close</a:t>
            </a:r>
            <a:r>
              <a:rPr lang="en-US" sz="3100" b="1" dirty="0"/>
              <a:t>();</a:t>
            </a:r>
          </a:p>
          <a:p>
            <a:r>
              <a:rPr lang="en-US" sz="3100" b="1" dirty="0"/>
              <a:t>    </a:t>
            </a:r>
            <a:r>
              <a:rPr lang="en-US" sz="3100" b="1" dirty="0" err="1"/>
              <a:t>koneksi.close</a:t>
            </a:r>
            <a:r>
              <a:rPr lang="en-US" sz="3100" b="1" dirty="0"/>
              <a:t>();</a:t>
            </a:r>
          </a:p>
          <a:p>
            <a:r>
              <a:rPr lang="en-US" sz="3100" b="1" dirty="0"/>
              <a:t>}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Langkah-langkah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Pemrograman</a:t>
            </a:r>
            <a:r>
              <a:rPr lang="en-US" sz="3200" dirty="0">
                <a:effectLst/>
              </a:rPr>
              <a:t> JDBC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r>
              <a:rPr lang="en-US" dirty="0"/>
              <a:t>JDBC </a:t>
            </a:r>
            <a:r>
              <a:rPr lang="en-US" dirty="0" err="1"/>
              <a:t>menyediakan</a:t>
            </a:r>
            <a:r>
              <a:rPr lang="en-US" dirty="0"/>
              <a:t> class </a:t>
            </a:r>
            <a:r>
              <a:rPr lang="en-US" dirty="0" err="1"/>
              <a:t>DatabaseMetaData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:</a:t>
            </a:r>
          </a:p>
          <a:p>
            <a:r>
              <a:rPr lang="en-US" dirty="0"/>
              <a:t>a. </a:t>
            </a:r>
            <a:r>
              <a:rPr lang="en-US" dirty="0" err="1"/>
              <a:t>Struktur</a:t>
            </a:r>
            <a:r>
              <a:rPr lang="en-US" dirty="0"/>
              <a:t>/Schema </a:t>
            </a:r>
            <a:r>
              <a:rPr lang="en-US" dirty="0" err="1"/>
              <a:t>Tabel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Banyaknya</a:t>
            </a:r>
            <a:r>
              <a:rPr lang="en-US" dirty="0"/>
              <a:t> Field</a:t>
            </a:r>
          </a:p>
          <a:p>
            <a:r>
              <a:rPr lang="en-US" dirty="0"/>
              <a:t>c. </a:t>
            </a:r>
            <a:r>
              <a:rPr lang="en-US" dirty="0" err="1"/>
              <a:t>Nama</a:t>
            </a:r>
            <a:r>
              <a:rPr lang="en-US" dirty="0"/>
              <a:t> Field</a:t>
            </a:r>
          </a:p>
          <a:p>
            <a:r>
              <a:rPr lang="en-US" dirty="0"/>
              <a:t>d.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r>
              <a:rPr lang="en-US" dirty="0"/>
              <a:t>e. </a:t>
            </a:r>
            <a:r>
              <a:rPr lang="en-US" dirty="0" err="1"/>
              <a:t>Nama</a:t>
            </a:r>
            <a:r>
              <a:rPr lang="en-US" dirty="0"/>
              <a:t> Driver</a:t>
            </a:r>
          </a:p>
          <a:p>
            <a:r>
              <a:rPr lang="en-US" dirty="0"/>
              <a:t>f. </a:t>
            </a:r>
            <a:r>
              <a:rPr lang="en-US" dirty="0" err="1"/>
              <a:t>Versi</a:t>
            </a:r>
            <a:r>
              <a:rPr lang="en-US" dirty="0"/>
              <a:t> Driver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JDBC Metadata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Contoh</a:t>
            </a:r>
            <a:r>
              <a:rPr lang="en-US" dirty="0"/>
              <a:t> method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driver,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driver:</a:t>
            </a:r>
          </a:p>
          <a:p>
            <a:r>
              <a:rPr lang="en-US" b="1" dirty="0"/>
              <a:t>public void </a:t>
            </a:r>
            <a:r>
              <a:rPr lang="en-US" b="1" dirty="0" err="1"/>
              <a:t>getInfo</a:t>
            </a:r>
            <a:r>
              <a:rPr lang="en-US" b="1" dirty="0"/>
              <a:t>() {</a:t>
            </a:r>
          </a:p>
          <a:p>
            <a:r>
              <a:rPr lang="en-US" b="1" dirty="0"/>
              <a:t>	Connection </a:t>
            </a:r>
            <a:r>
              <a:rPr lang="en-US" b="1" dirty="0" err="1"/>
              <a:t>koneksi</a:t>
            </a:r>
            <a:r>
              <a:rPr lang="en-US" b="1" dirty="0"/>
              <a:t>;</a:t>
            </a:r>
          </a:p>
          <a:p>
            <a:r>
              <a:rPr lang="en-US" b="1" dirty="0"/>
              <a:t> 	</a:t>
            </a:r>
            <a:r>
              <a:rPr lang="en-US" b="1" dirty="0" err="1"/>
              <a:t>DatabaseMetaData</a:t>
            </a:r>
            <a:r>
              <a:rPr lang="en-US" b="1" dirty="0"/>
              <a:t> </a:t>
            </a:r>
            <a:r>
              <a:rPr lang="en-US" b="1" dirty="0" err="1"/>
              <a:t>dbMeta</a:t>
            </a:r>
            <a:r>
              <a:rPr lang="en-US" b="1" dirty="0"/>
              <a:t> = new </a:t>
            </a:r>
            <a:r>
              <a:rPr lang="en-US" b="1" dirty="0" err="1"/>
              <a:t>koneksi.getMetaData</a:t>
            </a:r>
            <a:r>
              <a:rPr lang="en-US" b="1" dirty="0"/>
              <a:t>();</a:t>
            </a:r>
          </a:p>
          <a:p>
            <a:r>
              <a:rPr lang="en-US" b="1" dirty="0"/>
              <a:t> 	String </a:t>
            </a:r>
            <a:r>
              <a:rPr lang="en-US" b="1" dirty="0" err="1"/>
              <a:t>produk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nb-NO" b="1" dirty="0"/>
              <a:t>String driver;</a:t>
            </a:r>
            <a:endParaRPr lang="en-US" b="1" dirty="0"/>
          </a:p>
          <a:p>
            <a:r>
              <a:rPr lang="nb-NO" b="1" dirty="0"/>
              <a:t>	String versi;</a:t>
            </a:r>
            <a:endParaRPr lang="en-US" b="1" dirty="0"/>
          </a:p>
          <a:p>
            <a:r>
              <a:rPr lang="nb-NO" b="1" dirty="0"/>
              <a:t> 	produk = dbMeta.getDataBaseProductName();</a:t>
            </a:r>
            <a:endParaRPr lang="en-US" b="1" dirty="0"/>
          </a:p>
          <a:p>
            <a:r>
              <a:rPr lang="nb-NO" b="1" dirty="0"/>
              <a:t>	driver = dbMeta.getDriverName();</a:t>
            </a:r>
            <a:endParaRPr lang="en-US" b="1" dirty="0"/>
          </a:p>
          <a:p>
            <a:r>
              <a:rPr lang="nb-NO" b="1" dirty="0"/>
              <a:t>  	</a:t>
            </a:r>
            <a:r>
              <a:rPr lang="en-US" b="1" dirty="0" err="1"/>
              <a:t>versi</a:t>
            </a:r>
            <a:r>
              <a:rPr lang="en-US" b="1" dirty="0"/>
              <a:t> = </a:t>
            </a:r>
            <a:r>
              <a:rPr lang="en-US" b="1" dirty="0" err="1"/>
              <a:t>dbMeta.getDataBaseProductVersion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 err="1"/>
              <a:t>System.out.println</a:t>
            </a:r>
            <a:r>
              <a:rPr lang="en-US" b="1" dirty="0"/>
              <a:t>(”</a:t>
            </a:r>
            <a:r>
              <a:rPr lang="en-US" b="1" dirty="0" err="1"/>
              <a:t>Produk</a:t>
            </a:r>
            <a:r>
              <a:rPr lang="en-US" b="1" dirty="0"/>
              <a:t> : ” + </a:t>
            </a:r>
            <a:r>
              <a:rPr lang="en-US" b="1" dirty="0" err="1"/>
              <a:t>produk</a:t>
            </a:r>
            <a:r>
              <a:rPr lang="en-US" b="1" dirty="0"/>
              <a:t>);</a:t>
            </a:r>
          </a:p>
          <a:p>
            <a:r>
              <a:rPr lang="en-US" b="1" dirty="0"/>
              <a:t>	</a:t>
            </a:r>
            <a:r>
              <a:rPr lang="en-US" b="1" dirty="0" err="1"/>
              <a:t>System.out.println</a:t>
            </a:r>
            <a:r>
              <a:rPr lang="en-US" b="1" dirty="0"/>
              <a:t>(”Driver  : ” + driver);</a:t>
            </a:r>
          </a:p>
          <a:p>
            <a:r>
              <a:rPr lang="en-US" b="1" dirty="0"/>
              <a:t>	</a:t>
            </a:r>
            <a:r>
              <a:rPr lang="en-US" b="1" dirty="0" err="1"/>
              <a:t>System.out.println</a:t>
            </a:r>
            <a:r>
              <a:rPr lang="en-US" b="1" dirty="0"/>
              <a:t>(”</a:t>
            </a:r>
            <a:r>
              <a:rPr lang="en-US" b="1" dirty="0" err="1"/>
              <a:t>Versi</a:t>
            </a:r>
            <a:r>
              <a:rPr lang="en-US" b="1" dirty="0"/>
              <a:t>    : ” + </a:t>
            </a:r>
            <a:r>
              <a:rPr lang="en-US" b="1" dirty="0" err="1"/>
              <a:t>versi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JDBC Metadata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/>
          </a:bodyPr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ResultSetMetaData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query SQL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method </a:t>
            </a:r>
            <a:r>
              <a:rPr lang="en-US" b="1" dirty="0" err="1"/>
              <a:t>getColumnCount</a:t>
            </a:r>
            <a:r>
              <a:rPr lang="en-US" b="1" dirty="0"/>
              <a:t>()</a:t>
            </a:r>
          </a:p>
          <a:p>
            <a:pPr lvl="0"/>
            <a:r>
              <a:rPr lang="en-US" sz="2200" dirty="0" err="1"/>
              <a:t>Nama</a:t>
            </a:r>
            <a:r>
              <a:rPr lang="en-US" sz="2200" dirty="0"/>
              <a:t> field,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memanggil</a:t>
            </a:r>
            <a:r>
              <a:rPr lang="en-US" sz="2200" dirty="0"/>
              <a:t> </a:t>
            </a:r>
            <a:r>
              <a:rPr lang="en-US" sz="2200" b="1" dirty="0" err="1"/>
              <a:t>getColumnName</a:t>
            </a:r>
            <a:r>
              <a:rPr lang="en-US" sz="2200" b="1" dirty="0"/>
              <a:t>(</a:t>
            </a:r>
            <a:r>
              <a:rPr lang="en-US" sz="2200" b="1" dirty="0" err="1"/>
              <a:t>int</a:t>
            </a:r>
            <a:r>
              <a:rPr lang="en-US" sz="2200" b="1" dirty="0"/>
              <a:t> index)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field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dinavigasi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index field </a:t>
            </a:r>
            <a:r>
              <a:rPr lang="en-US" sz="2200" dirty="0" err="1"/>
              <a:t>dimulai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1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field </a:t>
            </a:r>
            <a:r>
              <a:rPr lang="en-US" sz="2200" dirty="0" err="1"/>
              <a:t>maksimum</a:t>
            </a:r>
            <a:r>
              <a:rPr lang="en-US" sz="2200" dirty="0"/>
              <a:t>.</a:t>
            </a:r>
          </a:p>
          <a:p>
            <a:pPr lvl="0"/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field,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method </a:t>
            </a:r>
            <a:r>
              <a:rPr lang="en-US" b="1" dirty="0" err="1"/>
              <a:t>getColumnDisplaySize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 err="1"/>
              <a:t>Tipe</a:t>
            </a:r>
            <a:r>
              <a:rPr lang="en-US" dirty="0"/>
              <a:t> data field,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method </a:t>
            </a:r>
            <a:r>
              <a:rPr lang="en-US" b="1" dirty="0" err="1"/>
              <a:t>getColumnTypeName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index)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JDBC Metadata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interface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agar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server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  <a:p>
            <a:endParaRPr lang="en-US" sz="1000" dirty="0"/>
          </a:p>
          <a:p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java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database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Microsoft </a:t>
            </a:r>
            <a:r>
              <a:rPr lang="en-US" dirty="0" err="1"/>
              <a:t>misal</a:t>
            </a:r>
            <a:r>
              <a:rPr lang="en-US" dirty="0"/>
              <a:t> Ms. Access.</a:t>
            </a:r>
          </a:p>
          <a:p>
            <a:endParaRPr lang="en-US" sz="1000" dirty="0"/>
          </a:p>
          <a:p>
            <a:r>
              <a:rPr lang="en-US" dirty="0" err="1"/>
              <a:t>Teknik</a:t>
            </a:r>
            <a:r>
              <a:rPr lang="en-US" dirty="0"/>
              <a:t> bridging,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Microsoft :                      </a:t>
            </a:r>
          </a:p>
          <a:p>
            <a:r>
              <a:rPr lang="en-US" sz="2400" b="1" dirty="0" err="1"/>
              <a:t>Aplikasi</a:t>
            </a:r>
            <a:r>
              <a:rPr lang="en-US" sz="2400" dirty="0"/>
              <a:t>        </a:t>
            </a:r>
            <a:r>
              <a:rPr lang="en-US" sz="2400" b="1" dirty="0"/>
              <a:t>driver JDBC</a:t>
            </a:r>
            <a:r>
              <a:rPr lang="en-US" sz="2400" dirty="0"/>
              <a:t>         </a:t>
            </a:r>
            <a:r>
              <a:rPr lang="en-US" sz="2400" b="1" dirty="0"/>
              <a:t>ODBC</a:t>
            </a:r>
            <a:r>
              <a:rPr lang="en-US" sz="2400" dirty="0"/>
              <a:t>         </a:t>
            </a:r>
            <a:r>
              <a:rPr lang="en-US" sz="2400" b="1" dirty="0"/>
              <a:t>Ms Access</a:t>
            </a:r>
          </a:p>
          <a:p>
            <a:endParaRPr lang="en-US" sz="1000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java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driver JDBC </a:t>
            </a:r>
            <a:r>
              <a:rPr lang="en-US" dirty="0" err="1"/>
              <a:t>khusus</a:t>
            </a:r>
            <a:r>
              <a:rPr lang="en-US" dirty="0"/>
              <a:t>.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b="1" dirty="0" err="1"/>
              <a:t>MySQL</a:t>
            </a:r>
            <a:r>
              <a:rPr lang="en-US" b="1" dirty="0"/>
              <a:t>-Connector-Java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>
                <a:effectLst/>
              </a:rPr>
              <a:t>Driver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57400" y="4267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95800" y="4267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172200" y="42672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58674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err="1"/>
              <a:t>Contoh</a:t>
            </a:r>
            <a:r>
              <a:rPr lang="en-US" sz="7200" dirty="0"/>
              <a:t>:</a:t>
            </a:r>
          </a:p>
          <a:p>
            <a:r>
              <a:rPr lang="en-US" sz="7200" b="1" dirty="0"/>
              <a:t>public void </a:t>
            </a:r>
            <a:r>
              <a:rPr lang="en-US" sz="7200" b="1" dirty="0" err="1"/>
              <a:t>aksesDB</a:t>
            </a:r>
            <a:r>
              <a:rPr lang="en-US" sz="7200" b="1" dirty="0"/>
              <a:t>() throws </a:t>
            </a:r>
            <a:r>
              <a:rPr lang="en-US" sz="7200" b="1" dirty="0" err="1"/>
              <a:t>SQLException</a:t>
            </a:r>
            <a:r>
              <a:rPr lang="en-US" sz="7200" b="1" dirty="0"/>
              <a:t> {</a:t>
            </a:r>
          </a:p>
          <a:p>
            <a:r>
              <a:rPr lang="en-US" sz="7200" b="1" dirty="0"/>
              <a:t>    try {</a:t>
            </a:r>
          </a:p>
          <a:p>
            <a:r>
              <a:rPr lang="en-US" sz="7200" b="1" dirty="0"/>
              <a:t>	Statement </a:t>
            </a:r>
            <a:r>
              <a:rPr lang="en-US" sz="7200" b="1" dirty="0" err="1"/>
              <a:t>statement</a:t>
            </a:r>
            <a:r>
              <a:rPr lang="en-US" sz="7200" b="1" dirty="0"/>
              <a:t> = </a:t>
            </a:r>
            <a:r>
              <a:rPr lang="en-US" sz="7200" b="1" dirty="0" err="1"/>
              <a:t>koneksi.createStatement</a:t>
            </a:r>
            <a:r>
              <a:rPr lang="en-US" sz="7200" b="1" dirty="0"/>
              <a:t>();</a:t>
            </a:r>
          </a:p>
          <a:p>
            <a:r>
              <a:rPr lang="en-US" sz="7200" b="1" dirty="0"/>
              <a:t>	String </a:t>
            </a:r>
            <a:r>
              <a:rPr lang="en-US" sz="7200" b="1" dirty="0" err="1"/>
              <a:t>sql</a:t>
            </a:r>
            <a:r>
              <a:rPr lang="en-US" sz="7200" b="1" dirty="0"/>
              <a:t> = ”SELECT * FROM </a:t>
            </a:r>
            <a:r>
              <a:rPr lang="en-US" sz="7200" b="1" dirty="0" err="1"/>
              <a:t>nama_tabel</a:t>
            </a:r>
            <a:r>
              <a:rPr lang="en-US" sz="7200" b="1" dirty="0"/>
              <a:t>”;</a:t>
            </a:r>
          </a:p>
          <a:p>
            <a:r>
              <a:rPr lang="en-US" sz="7200" b="1" dirty="0"/>
              <a:t>	</a:t>
            </a:r>
            <a:r>
              <a:rPr lang="en-US" sz="7200" b="1" dirty="0" err="1"/>
              <a:t>ResultSet</a:t>
            </a:r>
            <a:r>
              <a:rPr lang="en-US" sz="7200" b="1" dirty="0"/>
              <a:t> result = </a:t>
            </a:r>
            <a:r>
              <a:rPr lang="en-US" sz="7200" b="1" dirty="0" err="1"/>
              <a:t>statement.executeQuery</a:t>
            </a:r>
            <a:r>
              <a:rPr lang="en-US" sz="7200" b="1" dirty="0"/>
              <a:t>(</a:t>
            </a:r>
            <a:r>
              <a:rPr lang="en-US" sz="7200" b="1" dirty="0" err="1"/>
              <a:t>sql</a:t>
            </a:r>
            <a:r>
              <a:rPr lang="en-US" sz="7200" b="1" dirty="0"/>
              <a:t>);</a:t>
            </a:r>
          </a:p>
          <a:p>
            <a:r>
              <a:rPr lang="en-US" sz="7200" b="1" dirty="0"/>
              <a:t>	</a:t>
            </a:r>
            <a:r>
              <a:rPr lang="en-US" sz="7200" b="1" dirty="0" err="1"/>
              <a:t>ResultSetMetaData</a:t>
            </a:r>
            <a:r>
              <a:rPr lang="en-US" sz="7200" b="1" dirty="0"/>
              <a:t> </a:t>
            </a:r>
            <a:r>
              <a:rPr lang="en-US" sz="7200" b="1" dirty="0" err="1"/>
              <a:t>resultMeta</a:t>
            </a:r>
            <a:r>
              <a:rPr lang="en-US" sz="7200" b="1" dirty="0"/>
              <a:t> = </a:t>
            </a:r>
            <a:r>
              <a:rPr lang="en-US" sz="7200" b="1" dirty="0" err="1"/>
              <a:t>result.getMetaData</a:t>
            </a:r>
            <a:r>
              <a:rPr lang="en-US" sz="7200" b="1" dirty="0"/>
              <a:t>();</a:t>
            </a:r>
          </a:p>
          <a:p>
            <a:r>
              <a:rPr lang="en-US" sz="7200" b="1" dirty="0"/>
              <a:t>	</a:t>
            </a:r>
            <a:r>
              <a:rPr lang="en-US" sz="7200" b="1" dirty="0" err="1"/>
              <a:t>int</a:t>
            </a:r>
            <a:r>
              <a:rPr lang="en-US" sz="7200" b="1" dirty="0"/>
              <a:t> n = </a:t>
            </a:r>
            <a:r>
              <a:rPr lang="en-US" sz="7200" b="1" dirty="0" err="1"/>
              <a:t>resultMeta.getColumnCount</a:t>
            </a:r>
            <a:r>
              <a:rPr lang="en-US" sz="7200" b="1" dirty="0"/>
              <a:t>();</a:t>
            </a:r>
          </a:p>
          <a:p>
            <a:r>
              <a:rPr lang="en-US" sz="7200" b="1" dirty="0"/>
              <a:t>	</a:t>
            </a:r>
            <a:r>
              <a:rPr lang="en-US" sz="7200" b="1" dirty="0" err="1"/>
              <a:t>System.out.println</a:t>
            </a:r>
            <a:r>
              <a:rPr lang="en-US" sz="7200" b="1" dirty="0"/>
              <a:t>(”</a:t>
            </a:r>
            <a:r>
              <a:rPr lang="en-US" sz="7200" b="1" dirty="0" err="1"/>
              <a:t>Banyak</a:t>
            </a:r>
            <a:r>
              <a:rPr lang="en-US" sz="7200" b="1" dirty="0"/>
              <a:t> field </a:t>
            </a:r>
            <a:r>
              <a:rPr lang="en-US" sz="7200" b="1" dirty="0" err="1"/>
              <a:t>pada</a:t>
            </a:r>
            <a:r>
              <a:rPr lang="en-US" sz="7200" b="1" dirty="0"/>
              <a:t> </a:t>
            </a:r>
            <a:r>
              <a:rPr lang="en-US" sz="7200" b="1" dirty="0" err="1"/>
              <a:t>tabel</a:t>
            </a:r>
            <a:r>
              <a:rPr lang="en-US" sz="7200" b="1" dirty="0"/>
              <a:t> </a:t>
            </a:r>
            <a:r>
              <a:rPr lang="en-US" sz="7200" b="1" dirty="0" err="1"/>
              <a:t>asisten</a:t>
            </a:r>
            <a:r>
              <a:rPr lang="en-US" sz="7200" b="1" dirty="0"/>
              <a:t> ” + n);</a:t>
            </a:r>
          </a:p>
          <a:p>
            <a:r>
              <a:rPr lang="en-US" sz="7200" b="1" dirty="0"/>
              <a:t>	for (</a:t>
            </a:r>
            <a:r>
              <a:rPr lang="en-US" sz="7200" b="1" dirty="0" err="1"/>
              <a:t>int</a:t>
            </a:r>
            <a:r>
              <a:rPr lang="en-US" sz="7200" b="1" dirty="0"/>
              <a:t> </a:t>
            </a:r>
            <a:r>
              <a:rPr lang="en-US" sz="7200" b="1" dirty="0" err="1"/>
              <a:t>i</a:t>
            </a:r>
            <a:r>
              <a:rPr lang="en-US" sz="7200" b="1" dirty="0"/>
              <a:t>=1; </a:t>
            </a:r>
            <a:r>
              <a:rPr lang="en-US" sz="7200" b="1" dirty="0" err="1"/>
              <a:t>i</a:t>
            </a:r>
            <a:r>
              <a:rPr lang="en-US" sz="7200" b="1" dirty="0"/>
              <a:t>&lt;=n; </a:t>
            </a:r>
            <a:r>
              <a:rPr lang="en-US" sz="7200" b="1" dirty="0" err="1"/>
              <a:t>i</a:t>
            </a:r>
            <a:r>
              <a:rPr lang="en-US" sz="7200" b="1" dirty="0"/>
              <a:t>++) {</a:t>
            </a:r>
          </a:p>
          <a:p>
            <a:r>
              <a:rPr lang="en-US" sz="7200" b="1" dirty="0"/>
              <a:t>	     </a:t>
            </a:r>
            <a:r>
              <a:rPr lang="en-US" sz="7200" b="1" dirty="0" err="1"/>
              <a:t>System.out.print</a:t>
            </a:r>
            <a:r>
              <a:rPr lang="en-US" sz="7200" b="1" dirty="0"/>
              <a:t>(”Field ” + </a:t>
            </a:r>
            <a:r>
              <a:rPr lang="en-US" sz="7200" b="1" dirty="0" err="1"/>
              <a:t>i</a:t>
            </a:r>
            <a:r>
              <a:rPr lang="en-US" sz="7200" b="1" dirty="0"/>
              <a:t> + ” : ”);</a:t>
            </a:r>
          </a:p>
          <a:p>
            <a:r>
              <a:rPr lang="en-US" sz="7200" b="1" dirty="0"/>
              <a:t> 	     </a:t>
            </a:r>
            <a:r>
              <a:rPr lang="en-US" sz="7200" b="1" dirty="0" err="1"/>
              <a:t>System.out.print</a:t>
            </a:r>
            <a:r>
              <a:rPr lang="en-US" sz="7200" b="1" dirty="0"/>
              <a:t>(</a:t>
            </a:r>
            <a:r>
              <a:rPr lang="en-US" sz="7200" b="1" dirty="0" err="1"/>
              <a:t>resultMeta.getColumnName</a:t>
            </a:r>
            <a:r>
              <a:rPr lang="en-US" sz="7200" b="1" dirty="0"/>
              <a:t>(</a:t>
            </a:r>
            <a:r>
              <a:rPr lang="en-US" sz="7200" b="1" dirty="0" err="1"/>
              <a:t>i</a:t>
            </a:r>
            <a:r>
              <a:rPr lang="en-US" sz="7200" b="1" dirty="0"/>
              <a:t>));</a:t>
            </a:r>
          </a:p>
          <a:p>
            <a:r>
              <a:rPr lang="en-US" sz="7200" b="1" dirty="0"/>
              <a:t>   	     </a:t>
            </a:r>
            <a:r>
              <a:rPr lang="en-US" sz="6400" b="1" dirty="0" err="1"/>
              <a:t>System.out.print</a:t>
            </a:r>
            <a:r>
              <a:rPr lang="en-US" sz="6400" b="1" dirty="0"/>
              <a:t>(” , ” + </a:t>
            </a:r>
            <a:r>
              <a:rPr lang="en-US" sz="6400" b="1" dirty="0" err="1"/>
              <a:t>resultMeta.getColumnDisplaySize</a:t>
            </a:r>
            <a:r>
              <a:rPr lang="en-US" sz="6400" b="1" dirty="0"/>
              <a:t>(</a:t>
            </a:r>
            <a:r>
              <a:rPr lang="en-US" sz="6400" b="1" dirty="0" err="1"/>
              <a:t>i</a:t>
            </a:r>
            <a:r>
              <a:rPr lang="en-US" sz="6400" b="1" dirty="0"/>
              <a:t>) + ” </a:t>
            </a:r>
            <a:r>
              <a:rPr lang="en-US" sz="6400" b="1" dirty="0" err="1"/>
              <a:t>karakter</a:t>
            </a:r>
            <a:r>
              <a:rPr lang="en-US" sz="6400" b="1" dirty="0"/>
              <a:t>”);</a:t>
            </a:r>
            <a:r>
              <a:rPr lang="en-US" sz="7200" b="1" dirty="0"/>
              <a:t> </a:t>
            </a:r>
          </a:p>
          <a:p>
            <a:r>
              <a:rPr lang="en-US" sz="7200" b="1" dirty="0"/>
              <a:t>	     </a:t>
            </a:r>
            <a:r>
              <a:rPr lang="en-US" sz="7200" b="1" dirty="0" err="1"/>
              <a:t>System.out.println</a:t>
            </a:r>
            <a:r>
              <a:rPr lang="en-US" sz="7200" b="1" dirty="0"/>
              <a:t>(” : ” + </a:t>
            </a:r>
            <a:r>
              <a:rPr lang="en-US" sz="7200" b="1" dirty="0" err="1"/>
              <a:t>resultMeta.getColumnTypeName</a:t>
            </a:r>
            <a:r>
              <a:rPr lang="en-US" sz="7200" b="1" dirty="0"/>
              <a:t>(</a:t>
            </a:r>
            <a:r>
              <a:rPr lang="en-US" sz="7200" b="1" dirty="0" err="1"/>
              <a:t>i</a:t>
            </a:r>
            <a:r>
              <a:rPr lang="en-US" sz="7200" b="1" dirty="0"/>
              <a:t>));</a:t>
            </a:r>
          </a:p>
          <a:p>
            <a:r>
              <a:rPr lang="en-US" sz="7200" b="1" dirty="0"/>
              <a:t>	}</a:t>
            </a:r>
          </a:p>
          <a:p>
            <a:r>
              <a:rPr lang="en-US" sz="7200" b="1" dirty="0"/>
              <a:t>    }</a:t>
            </a:r>
          </a:p>
          <a:p>
            <a:r>
              <a:rPr lang="en-US" sz="7200" b="1" dirty="0"/>
              <a:t>    catch(</a:t>
            </a:r>
            <a:r>
              <a:rPr lang="en-US" sz="7200" b="1" dirty="0" err="1"/>
              <a:t>SQLException</a:t>
            </a:r>
            <a:r>
              <a:rPr lang="en-US" sz="7200" b="1" dirty="0"/>
              <a:t> </a:t>
            </a:r>
            <a:r>
              <a:rPr lang="en-US" sz="7200" b="1" dirty="0" err="1"/>
              <a:t>sqlex</a:t>
            </a:r>
            <a:r>
              <a:rPr lang="en-US" sz="7200" b="1" dirty="0"/>
              <a:t>) {</a:t>
            </a:r>
          </a:p>
          <a:p>
            <a:r>
              <a:rPr lang="en-US" sz="7200" b="1" dirty="0"/>
              <a:t>    	</a:t>
            </a:r>
            <a:r>
              <a:rPr lang="en-US" sz="7200" b="1" dirty="0" err="1"/>
              <a:t>System.out.println</a:t>
            </a:r>
            <a:r>
              <a:rPr lang="en-US" sz="7200" b="1" dirty="0"/>
              <a:t>(”</a:t>
            </a:r>
            <a:r>
              <a:rPr lang="en-US" sz="7200" b="1" dirty="0" err="1"/>
              <a:t>terjadi</a:t>
            </a:r>
            <a:r>
              <a:rPr lang="en-US" sz="7200" b="1" dirty="0"/>
              <a:t> </a:t>
            </a:r>
            <a:r>
              <a:rPr lang="en-US" sz="7200" b="1" dirty="0" err="1"/>
              <a:t>kesalahan</a:t>
            </a:r>
            <a:r>
              <a:rPr lang="en-US" sz="7200" b="1" dirty="0"/>
              <a:t> query..!”);</a:t>
            </a:r>
          </a:p>
          <a:p>
            <a:r>
              <a:rPr lang="en-US" sz="7200" b="1" dirty="0"/>
              <a:t>	</a:t>
            </a:r>
            <a:r>
              <a:rPr lang="en-US" sz="7200" b="1" dirty="0" err="1"/>
              <a:t>System.exit</a:t>
            </a:r>
            <a:r>
              <a:rPr lang="en-US" sz="7200" b="1" dirty="0"/>
              <a:t>(1);</a:t>
            </a:r>
          </a:p>
          <a:p>
            <a:r>
              <a:rPr lang="en-US" sz="7200" b="1" dirty="0"/>
              <a:t>    }</a:t>
            </a:r>
          </a:p>
          <a:p>
            <a:r>
              <a:rPr lang="en-US" sz="7200" b="1" dirty="0"/>
              <a:t>}</a:t>
            </a:r>
          </a:p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2286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effectLst/>
              </a:rPr>
              <a:t>JDBC Metadata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Commit </a:t>
            </a:r>
            <a:r>
              <a:rPr lang="en-US" dirty="0" err="1"/>
              <a:t>dan</a:t>
            </a:r>
            <a:r>
              <a:rPr lang="en-US" dirty="0"/>
              <a:t> Rollback</a:t>
            </a:r>
          </a:p>
          <a:p>
            <a:r>
              <a:rPr lang="en-US" dirty="0" err="1"/>
              <a:t>Mekanisme</a:t>
            </a:r>
            <a:r>
              <a:rPr lang="en-US" dirty="0"/>
              <a:t> Prepared SQL</a:t>
            </a:r>
          </a:p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Stored Procedure </a:t>
            </a:r>
            <a:r>
              <a:rPr lang="en-US" sz="2400" dirty="0"/>
              <a:t>(</a:t>
            </a:r>
            <a:r>
              <a:rPr lang="en-US" dirty="0" err="1"/>
              <a:t>CallableStatement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JDBC Update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Contoh</a:t>
            </a:r>
            <a:r>
              <a:rPr lang="en-US" dirty="0"/>
              <a:t> method() </a:t>
            </a:r>
            <a:r>
              <a:rPr lang="en-US" dirty="0" err="1"/>
              <a:t>pada</a:t>
            </a:r>
            <a:r>
              <a:rPr lang="en-US" dirty="0"/>
              <a:t> JDBC Update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record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SQL INSERT INTO:</a:t>
            </a:r>
          </a:p>
          <a:p>
            <a:r>
              <a:rPr lang="en-US" sz="2900" b="1" dirty="0"/>
              <a:t>public void </a:t>
            </a:r>
            <a:r>
              <a:rPr lang="en-US" sz="2900" b="1" dirty="0" err="1"/>
              <a:t>insertRecord</a:t>
            </a:r>
            <a:r>
              <a:rPr lang="en-US" sz="2900" b="1" dirty="0"/>
              <a:t>() throws </a:t>
            </a:r>
            <a:r>
              <a:rPr lang="en-US" sz="2900" b="1" dirty="0" err="1"/>
              <a:t>SQLException</a:t>
            </a:r>
            <a:r>
              <a:rPr lang="en-US" sz="2900" b="1" dirty="0"/>
              <a:t> {</a:t>
            </a:r>
          </a:p>
          <a:p>
            <a:r>
              <a:rPr lang="en-US" sz="2900" b="1" dirty="0"/>
              <a:t>  	String </a:t>
            </a:r>
            <a:r>
              <a:rPr lang="en-US" sz="2900" b="1" dirty="0" err="1"/>
              <a:t>sql</a:t>
            </a:r>
            <a:r>
              <a:rPr lang="en-US" sz="2900" b="1" dirty="0"/>
              <a:t> = ”INSERT INTO </a:t>
            </a:r>
            <a:r>
              <a:rPr lang="en-US" sz="2900" b="1" dirty="0" err="1"/>
              <a:t>asisten</a:t>
            </a:r>
            <a:r>
              <a:rPr lang="en-US" sz="2900" b="1" dirty="0"/>
              <a:t> ”  +</a:t>
            </a:r>
          </a:p>
          <a:p>
            <a:r>
              <a:rPr lang="en-US" sz="2900" b="1" dirty="0"/>
              <a:t>                ”(</a:t>
            </a:r>
            <a:r>
              <a:rPr lang="en-US" sz="2900" b="1" dirty="0" err="1"/>
              <a:t>nim</a:t>
            </a:r>
            <a:r>
              <a:rPr lang="en-US" sz="2900" b="1" dirty="0"/>
              <a:t>, </a:t>
            </a:r>
            <a:r>
              <a:rPr lang="en-US" sz="2900" b="1" dirty="0" err="1"/>
              <a:t>nama</a:t>
            </a:r>
            <a:r>
              <a:rPr lang="en-US" sz="2900" b="1" dirty="0"/>
              <a:t>, honor) ”  + </a:t>
            </a:r>
          </a:p>
          <a:p>
            <a:r>
              <a:rPr lang="en-US" sz="2900" b="1" dirty="0"/>
              <a:t>                ”VALUES (’123030070’, ’Ali </a:t>
            </a:r>
            <a:r>
              <a:rPr lang="en-US" sz="2900" b="1" dirty="0" err="1"/>
              <a:t>Imran</a:t>
            </a:r>
            <a:r>
              <a:rPr lang="en-US" sz="2900" b="1" dirty="0"/>
              <a:t>’, 300000)”;</a:t>
            </a:r>
          </a:p>
          <a:p>
            <a:r>
              <a:rPr lang="en-US" sz="2900" b="1" dirty="0"/>
              <a:t>  	try {</a:t>
            </a:r>
          </a:p>
          <a:p>
            <a:r>
              <a:rPr lang="en-US" sz="2900" b="1" dirty="0"/>
              <a:t>     	    Statement </a:t>
            </a:r>
            <a:r>
              <a:rPr lang="en-US" sz="2900" b="1" dirty="0" err="1"/>
              <a:t>statement</a:t>
            </a:r>
            <a:r>
              <a:rPr lang="en-US" sz="2900" b="1" dirty="0"/>
              <a:t> = </a:t>
            </a:r>
            <a:r>
              <a:rPr lang="en-US" sz="2900" b="1" dirty="0" err="1"/>
              <a:t>koneksi.createStatement</a:t>
            </a:r>
            <a:r>
              <a:rPr lang="en-US" sz="2900" b="1" dirty="0"/>
              <a:t>();</a:t>
            </a:r>
          </a:p>
          <a:p>
            <a:r>
              <a:rPr lang="en-US" sz="2900" b="1" dirty="0"/>
              <a:t>    	    </a:t>
            </a:r>
            <a:r>
              <a:rPr lang="en-US" sz="2900" b="1" dirty="0" err="1"/>
              <a:t>statement.executeUpdate</a:t>
            </a:r>
            <a:r>
              <a:rPr lang="en-US" sz="2900" b="1" dirty="0"/>
              <a:t>(</a:t>
            </a:r>
            <a:r>
              <a:rPr lang="en-US" sz="2900" b="1" dirty="0" err="1"/>
              <a:t>sql</a:t>
            </a:r>
            <a:r>
              <a:rPr lang="en-US" sz="2900" b="1" dirty="0"/>
              <a:t>);</a:t>
            </a:r>
          </a:p>
          <a:p>
            <a:r>
              <a:rPr lang="en-US" sz="2900" b="1" dirty="0"/>
              <a:t> 	}</a:t>
            </a:r>
          </a:p>
          <a:p>
            <a:r>
              <a:rPr lang="en-US" sz="2900" b="1" dirty="0"/>
              <a:t>  	catch (</a:t>
            </a:r>
            <a:r>
              <a:rPr lang="en-US" sz="2900" b="1" dirty="0" err="1"/>
              <a:t>SQLException</a:t>
            </a:r>
            <a:r>
              <a:rPr lang="en-US" sz="2900" b="1" dirty="0"/>
              <a:t> </a:t>
            </a:r>
            <a:r>
              <a:rPr lang="en-US" sz="2900" b="1" dirty="0" err="1"/>
              <a:t>sqlex</a:t>
            </a:r>
            <a:r>
              <a:rPr lang="en-US" sz="2900" b="1" dirty="0"/>
              <a:t>) {</a:t>
            </a:r>
          </a:p>
          <a:p>
            <a:r>
              <a:rPr lang="en-US" sz="2900" b="1" dirty="0"/>
              <a:t>    	    </a:t>
            </a:r>
            <a:r>
              <a:rPr lang="en-US" sz="2900" b="1" dirty="0" err="1"/>
              <a:t>sqlex.printStackTrace</a:t>
            </a:r>
            <a:r>
              <a:rPr lang="en-US" sz="2900" b="1" dirty="0"/>
              <a:t>();</a:t>
            </a:r>
          </a:p>
          <a:p>
            <a:r>
              <a:rPr lang="en-US" sz="2900" b="1" dirty="0"/>
              <a:t>     	    </a:t>
            </a:r>
            <a:r>
              <a:rPr lang="en-US" sz="2900" b="1" dirty="0" err="1"/>
              <a:t>System.out.println</a:t>
            </a:r>
            <a:r>
              <a:rPr lang="en-US" sz="2900" b="1" dirty="0"/>
              <a:t>(”</a:t>
            </a:r>
            <a:r>
              <a:rPr lang="en-US" sz="2900" b="1" dirty="0" err="1"/>
              <a:t>Eksekusi</a:t>
            </a:r>
            <a:r>
              <a:rPr lang="en-US" sz="2900" b="1" dirty="0"/>
              <a:t> SQL </a:t>
            </a:r>
            <a:r>
              <a:rPr lang="en-US" sz="2900" b="1" dirty="0" err="1"/>
              <a:t>gagal</a:t>
            </a:r>
            <a:r>
              <a:rPr lang="en-US" sz="2900" b="1" dirty="0"/>
              <a:t>”);</a:t>
            </a:r>
          </a:p>
          <a:p>
            <a:r>
              <a:rPr lang="en-US" sz="2900" b="1" dirty="0"/>
              <a:t>    	    </a:t>
            </a:r>
            <a:r>
              <a:rPr lang="en-US" sz="2900" b="1" dirty="0" err="1"/>
              <a:t>System.exit</a:t>
            </a:r>
            <a:r>
              <a:rPr lang="en-US" sz="2900" b="1" dirty="0"/>
              <a:t>(1);</a:t>
            </a:r>
          </a:p>
          <a:p>
            <a:r>
              <a:rPr lang="en-US" sz="2900" b="1" dirty="0"/>
              <a:t>  	}</a:t>
            </a:r>
          </a:p>
          <a:p>
            <a:r>
              <a:rPr lang="en-US" sz="2900" b="1" dirty="0"/>
              <a:t>  	finally {</a:t>
            </a:r>
          </a:p>
          <a:p>
            <a:r>
              <a:rPr lang="en-US" sz="2900" b="1" dirty="0"/>
              <a:t>    	    </a:t>
            </a:r>
            <a:r>
              <a:rPr lang="en-US" sz="2900" b="1" dirty="0" err="1"/>
              <a:t>statement.close</a:t>
            </a:r>
            <a:r>
              <a:rPr lang="en-US" sz="2900" b="1" dirty="0"/>
              <a:t>();</a:t>
            </a:r>
          </a:p>
          <a:p>
            <a:r>
              <a:rPr lang="en-US" sz="2900" b="1" dirty="0"/>
              <a:t> 	}</a:t>
            </a:r>
          </a:p>
          <a:p>
            <a:r>
              <a:rPr lang="en-US" sz="2900" b="1" dirty="0"/>
              <a:t>}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effectLst/>
              </a:rPr>
              <a:t>JDBC Update</a:t>
            </a:r>
            <a:endParaRPr lang="en-US" sz="2400" b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Peremajaan</a:t>
            </a:r>
            <a:r>
              <a:rPr lang="en-US" dirty="0"/>
              <a:t> database, </a:t>
            </a:r>
            <a:r>
              <a:rPr lang="en-US" dirty="0" err="1"/>
              <a:t>perubahannya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COMMIT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ROLLBACK.</a:t>
            </a:r>
          </a:p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AutoCommit</a:t>
            </a:r>
            <a:r>
              <a:rPr lang="en-US" dirty="0"/>
              <a:t> (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commit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dilakukan</a:t>
            </a:r>
            <a:r>
              <a:rPr lang="en-US" dirty="0"/>
              <a:t> INSERT, UPDATE, DELETE)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method </a:t>
            </a:r>
            <a:r>
              <a:rPr lang="en-US" dirty="0" err="1"/>
              <a:t>setAutoCommit</a:t>
            </a:r>
            <a:r>
              <a:rPr lang="en-US" dirty="0"/>
              <a:t>(true) </a:t>
            </a:r>
            <a:r>
              <a:rPr lang="en-US" dirty="0" err="1"/>
              <a:t>atau</a:t>
            </a:r>
            <a:r>
              <a:rPr lang="en-US" dirty="0"/>
              <a:t> method  </a:t>
            </a:r>
            <a:r>
              <a:rPr lang="en-US" dirty="0" err="1"/>
              <a:t>setAutoCommit</a:t>
            </a:r>
            <a:r>
              <a:rPr lang="en-US" dirty="0"/>
              <a:t>(false). 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method </a:t>
            </a:r>
            <a:r>
              <a:rPr lang="en-US" dirty="0" err="1"/>
              <a:t>insertRecord</a:t>
            </a:r>
            <a:r>
              <a:rPr lang="en-US" dirty="0"/>
              <a:t>()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INSERT,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rollback,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dibatalkan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method rollback():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Mekanisme</a:t>
            </a:r>
            <a:r>
              <a:rPr lang="en-US" sz="3200" dirty="0">
                <a:effectLst/>
              </a:rPr>
              <a:t> Commit </a:t>
            </a:r>
            <a:r>
              <a:rPr lang="en-US" sz="3200" dirty="0" err="1">
                <a:effectLst/>
              </a:rPr>
              <a:t>dan</a:t>
            </a:r>
            <a:r>
              <a:rPr lang="en-US" sz="3200" dirty="0">
                <a:effectLst/>
              </a:rPr>
              <a:t> Rollback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Autofit/>
          </a:bodyPr>
          <a:lstStyle/>
          <a:p>
            <a:r>
              <a:rPr lang="en-US" sz="1700" b="1" dirty="0"/>
              <a:t>public void </a:t>
            </a:r>
            <a:r>
              <a:rPr lang="en-US" sz="1700" b="1" dirty="0" err="1"/>
              <a:t>insertRecord</a:t>
            </a:r>
            <a:r>
              <a:rPr lang="en-US" sz="1700" b="1" dirty="0"/>
              <a:t>() throws </a:t>
            </a:r>
            <a:r>
              <a:rPr lang="en-US" sz="1700" b="1" dirty="0" err="1"/>
              <a:t>SQLException</a:t>
            </a:r>
            <a:r>
              <a:rPr lang="en-US" sz="1700" b="1" dirty="0"/>
              <a:t> {</a:t>
            </a:r>
          </a:p>
          <a:p>
            <a:r>
              <a:rPr lang="en-US" sz="1700" b="1" dirty="0"/>
              <a:t>      String sql1 = ”INSERT INTO </a:t>
            </a:r>
            <a:r>
              <a:rPr lang="en-US" sz="1700" b="1" dirty="0" err="1"/>
              <a:t>asisten</a:t>
            </a:r>
            <a:r>
              <a:rPr lang="en-US" sz="1700" b="1" dirty="0"/>
              <a:t> ”  + ”(</a:t>
            </a:r>
            <a:r>
              <a:rPr lang="en-US" sz="1700" b="1" dirty="0" err="1"/>
              <a:t>nim</a:t>
            </a:r>
            <a:r>
              <a:rPr lang="en-US" sz="1700" b="1" dirty="0"/>
              <a:t>, </a:t>
            </a:r>
            <a:r>
              <a:rPr lang="en-US" sz="1700" b="1" dirty="0" err="1"/>
              <a:t>nama</a:t>
            </a:r>
            <a:r>
              <a:rPr lang="en-US" sz="1700" b="1" dirty="0"/>
              <a:t>, honor) ”  + </a:t>
            </a:r>
          </a:p>
          <a:p>
            <a:r>
              <a:rPr lang="en-US" sz="1700" b="1" dirty="0"/>
              <a:t>              ”VALUES (’123030003’, ’Ali </a:t>
            </a:r>
            <a:r>
              <a:rPr lang="en-US" sz="1700" b="1" dirty="0" err="1"/>
              <a:t>Imran</a:t>
            </a:r>
            <a:r>
              <a:rPr lang="en-US" sz="1700" b="1" dirty="0"/>
              <a:t>’, 300000)”;</a:t>
            </a:r>
          </a:p>
          <a:p>
            <a:r>
              <a:rPr lang="en-US" sz="1700" b="1" dirty="0"/>
              <a:t>      String sql2 = ”INSERT INTO </a:t>
            </a:r>
            <a:r>
              <a:rPr lang="en-US" sz="1700" b="1" dirty="0" err="1"/>
              <a:t>asisten</a:t>
            </a:r>
            <a:r>
              <a:rPr lang="en-US" sz="1700" b="1" dirty="0"/>
              <a:t> ”  + ”(</a:t>
            </a:r>
            <a:r>
              <a:rPr lang="en-US" sz="1700" b="1" dirty="0" err="1"/>
              <a:t>nim</a:t>
            </a:r>
            <a:r>
              <a:rPr lang="en-US" sz="1700" b="1" dirty="0"/>
              <a:t>, </a:t>
            </a:r>
            <a:r>
              <a:rPr lang="en-US" sz="1700" b="1" dirty="0" err="1"/>
              <a:t>nama</a:t>
            </a:r>
            <a:r>
              <a:rPr lang="en-US" sz="1700" b="1" dirty="0"/>
              <a:t>, honor) ”  + </a:t>
            </a:r>
          </a:p>
          <a:p>
            <a:r>
              <a:rPr lang="en-US" sz="1700" b="1" dirty="0"/>
              <a:t>              ”VALUES (’123030004’, ’</a:t>
            </a:r>
            <a:r>
              <a:rPr lang="en-US" sz="1700" b="1" dirty="0" err="1"/>
              <a:t>Chusnul</a:t>
            </a:r>
            <a:r>
              <a:rPr lang="en-US" sz="1700" b="1" dirty="0"/>
              <a:t> </a:t>
            </a:r>
            <a:r>
              <a:rPr lang="en-US" sz="1700" b="1" dirty="0" err="1"/>
              <a:t>Chotimah</a:t>
            </a:r>
            <a:r>
              <a:rPr lang="en-US" sz="1700" b="1" dirty="0"/>
              <a:t>’, 325000)”;</a:t>
            </a:r>
          </a:p>
          <a:p>
            <a:r>
              <a:rPr lang="en-US" sz="1700" b="1" dirty="0"/>
              <a:t>      try {</a:t>
            </a:r>
          </a:p>
          <a:p>
            <a:r>
              <a:rPr lang="en-US" sz="1700" b="1" dirty="0"/>
              <a:t>   	    Statement </a:t>
            </a:r>
            <a:r>
              <a:rPr lang="en-US" sz="1700" b="1" dirty="0" err="1"/>
              <a:t>statement</a:t>
            </a:r>
            <a:r>
              <a:rPr lang="en-US" sz="1700" b="1" dirty="0"/>
              <a:t> = </a:t>
            </a:r>
            <a:r>
              <a:rPr lang="en-US" sz="1700" b="1" dirty="0" err="1"/>
              <a:t>koneksi.createStatement</a:t>
            </a:r>
            <a:r>
              <a:rPr lang="en-US" sz="1700" b="1" dirty="0"/>
              <a:t>();</a:t>
            </a:r>
          </a:p>
          <a:p>
            <a:r>
              <a:rPr lang="en-US" sz="1700" b="1" dirty="0"/>
              <a:t>     	    </a:t>
            </a:r>
            <a:r>
              <a:rPr lang="en-US" sz="1700" b="1" dirty="0" err="1"/>
              <a:t>statement.executeUpdate</a:t>
            </a:r>
            <a:r>
              <a:rPr lang="en-US" sz="1700" b="1" dirty="0"/>
              <a:t>(sql2);</a:t>
            </a:r>
          </a:p>
          <a:p>
            <a:r>
              <a:rPr lang="en-US" sz="1700" b="1" dirty="0"/>
              <a:t>     	    </a:t>
            </a:r>
            <a:r>
              <a:rPr lang="en-US" sz="1700" b="1" dirty="0" err="1"/>
              <a:t>statement.close</a:t>
            </a:r>
            <a:r>
              <a:rPr lang="en-US" sz="1700" b="1" dirty="0"/>
              <a:t>();</a:t>
            </a:r>
          </a:p>
          <a:p>
            <a:r>
              <a:rPr lang="en-US" sz="1700" b="1" dirty="0"/>
              <a:t>     	    statement = </a:t>
            </a:r>
            <a:r>
              <a:rPr lang="en-US" sz="1700" b="1" dirty="0" err="1"/>
              <a:t>koneksi.createStatement</a:t>
            </a:r>
            <a:r>
              <a:rPr lang="en-US" sz="1700" b="1" dirty="0"/>
              <a:t>();</a:t>
            </a:r>
          </a:p>
          <a:p>
            <a:r>
              <a:rPr lang="en-US" sz="1700" b="1" dirty="0"/>
              <a:t>    	    </a:t>
            </a:r>
            <a:r>
              <a:rPr lang="en-US" sz="1700" b="1" dirty="0" err="1"/>
              <a:t>statement.executeUpdate</a:t>
            </a:r>
            <a:r>
              <a:rPr lang="en-US" sz="1700" b="1" dirty="0"/>
              <a:t>(sql1);</a:t>
            </a:r>
          </a:p>
          <a:p>
            <a:r>
              <a:rPr lang="en-US" sz="1700" b="1" dirty="0"/>
              <a:t>    	    </a:t>
            </a:r>
            <a:r>
              <a:rPr lang="en-US" sz="1700" b="1" dirty="0" err="1"/>
              <a:t>statement.close</a:t>
            </a:r>
            <a:r>
              <a:rPr lang="en-US" sz="1700" b="1" dirty="0"/>
              <a:t>();</a:t>
            </a:r>
          </a:p>
          <a:p>
            <a:r>
              <a:rPr lang="en-US" sz="1700" b="1" dirty="0"/>
              <a:t>    	    </a:t>
            </a:r>
            <a:r>
              <a:rPr lang="en-US" sz="1700" b="1" i="1" dirty="0" err="1"/>
              <a:t>koneksi.setAutoCommit</a:t>
            </a:r>
            <a:r>
              <a:rPr lang="en-US" sz="1700" b="1" i="1" dirty="0"/>
              <a:t>(true);</a:t>
            </a:r>
          </a:p>
          <a:p>
            <a:r>
              <a:rPr lang="en-US" sz="1700" b="1" dirty="0"/>
              <a:t> 	}</a:t>
            </a:r>
          </a:p>
          <a:p>
            <a:r>
              <a:rPr lang="en-US" sz="1700" b="1" dirty="0"/>
              <a:t> 	catch (</a:t>
            </a:r>
            <a:r>
              <a:rPr lang="en-US" sz="1700" b="1" dirty="0" err="1"/>
              <a:t>SQLException</a:t>
            </a:r>
            <a:r>
              <a:rPr lang="en-US" sz="1700" b="1" dirty="0"/>
              <a:t> </a:t>
            </a:r>
            <a:r>
              <a:rPr lang="en-US" sz="1700" b="1" dirty="0" err="1"/>
              <a:t>sqlex</a:t>
            </a:r>
            <a:r>
              <a:rPr lang="en-US" sz="1700" b="1" dirty="0"/>
              <a:t>) {</a:t>
            </a:r>
          </a:p>
          <a:p>
            <a:r>
              <a:rPr lang="en-US" sz="1700" b="1" dirty="0"/>
              <a:t> 	    </a:t>
            </a:r>
            <a:r>
              <a:rPr lang="en-US" sz="1700" b="1" i="1" dirty="0" err="1"/>
              <a:t>koneksi.rollback</a:t>
            </a:r>
            <a:r>
              <a:rPr lang="en-US" sz="1700" b="1" i="1" dirty="0"/>
              <a:t>();</a:t>
            </a:r>
          </a:p>
          <a:p>
            <a:r>
              <a:rPr lang="en-US" sz="1700" b="1" dirty="0"/>
              <a:t>  	    </a:t>
            </a:r>
            <a:r>
              <a:rPr lang="en-US" sz="1700" b="1" dirty="0" err="1"/>
              <a:t>System.out.println</a:t>
            </a:r>
            <a:r>
              <a:rPr lang="en-US" sz="1700" b="1" dirty="0"/>
              <a:t>(”</a:t>
            </a:r>
            <a:r>
              <a:rPr lang="en-US" sz="1700" b="1" dirty="0" err="1"/>
              <a:t>Eksekusi</a:t>
            </a:r>
            <a:r>
              <a:rPr lang="en-US" sz="1700" b="1" dirty="0"/>
              <a:t> SQL </a:t>
            </a:r>
            <a:r>
              <a:rPr lang="en-US" sz="1700" b="1" dirty="0" err="1"/>
              <a:t>gagal</a:t>
            </a:r>
            <a:r>
              <a:rPr lang="en-US" sz="1700" b="1" dirty="0"/>
              <a:t>, </a:t>
            </a:r>
            <a:r>
              <a:rPr lang="en-US" sz="1700" b="1" dirty="0" err="1"/>
              <a:t>dan</a:t>
            </a:r>
            <a:r>
              <a:rPr lang="en-US" sz="1700" b="1" dirty="0"/>
              <a:t> </a:t>
            </a:r>
            <a:r>
              <a:rPr lang="en-US" sz="1700" b="1" dirty="0" err="1"/>
              <a:t>sudah</a:t>
            </a:r>
            <a:r>
              <a:rPr lang="en-US" sz="1700" b="1" dirty="0"/>
              <a:t> rollback!”);</a:t>
            </a:r>
          </a:p>
          <a:p>
            <a:r>
              <a:rPr lang="en-US" sz="1700" b="1" dirty="0"/>
              <a:t> 	}</a:t>
            </a:r>
          </a:p>
          <a:p>
            <a:r>
              <a:rPr lang="en-US" sz="1700" b="1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err="1">
                <a:effectLst/>
              </a:rPr>
              <a:t>Contoh</a:t>
            </a:r>
            <a:r>
              <a:rPr lang="en-US" sz="2000" dirty="0">
                <a:effectLst/>
              </a:rPr>
              <a:t> method </a:t>
            </a:r>
            <a:r>
              <a:rPr lang="en-US" sz="2000" dirty="0" err="1">
                <a:effectLst/>
              </a:rPr>
              <a:t>insertRecord</a:t>
            </a:r>
            <a:r>
              <a:rPr lang="en-US" sz="2000" dirty="0">
                <a:effectLst/>
              </a:rPr>
              <a:t>() yang </a:t>
            </a:r>
            <a:r>
              <a:rPr lang="en-US" sz="2000" dirty="0" err="1">
                <a:effectLst/>
              </a:rPr>
              <a:t>dilengkapi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dengan</a:t>
            </a:r>
            <a:r>
              <a:rPr lang="en-US" sz="2000" dirty="0">
                <a:effectLst/>
              </a:rPr>
              <a:t> </a:t>
            </a:r>
            <a:br>
              <a:rPr lang="en-US" sz="2000" dirty="0">
                <a:effectLst/>
              </a:rPr>
            </a:br>
            <a:r>
              <a:rPr lang="en-US" sz="2000" dirty="0" err="1">
                <a:effectLst/>
              </a:rPr>
              <a:t>mekanisme</a:t>
            </a:r>
            <a:r>
              <a:rPr lang="en-US" sz="2000" dirty="0">
                <a:effectLst/>
              </a:rPr>
              <a:t> rollback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SQL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loop.</a:t>
            </a:r>
          </a:p>
          <a:p>
            <a:endParaRPr lang="en-US" sz="1000" dirty="0"/>
          </a:p>
          <a:p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fleksibelitas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parameter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Mekanisme</a:t>
            </a:r>
            <a:r>
              <a:rPr lang="en-US" sz="3200" dirty="0">
                <a:effectLst/>
              </a:rPr>
              <a:t> Prepared SQL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String </a:t>
            </a:r>
            <a:r>
              <a:rPr lang="en-US" sz="2800" b="1" dirty="0" err="1"/>
              <a:t>sql</a:t>
            </a:r>
            <a:r>
              <a:rPr lang="en-US" sz="2800" b="1" dirty="0"/>
              <a:t> = ”UPDATE </a:t>
            </a:r>
            <a:r>
              <a:rPr lang="en-US" sz="2800" b="1" dirty="0" err="1"/>
              <a:t>asisten</a:t>
            </a:r>
            <a:r>
              <a:rPr lang="en-US" sz="2800" b="1" dirty="0"/>
              <a:t> SET honor = 500000”  +</a:t>
            </a:r>
          </a:p>
          <a:p>
            <a:r>
              <a:rPr lang="en-US" sz="2800" b="1" dirty="0"/>
              <a:t>                   ” WHERE honor &lt; 400000”;</a:t>
            </a:r>
          </a:p>
          <a:p>
            <a:r>
              <a:rPr lang="en-US" sz="2800" b="1" dirty="0"/>
              <a:t>Statement </a:t>
            </a:r>
            <a:r>
              <a:rPr lang="en-US" sz="2800" b="1" dirty="0" err="1"/>
              <a:t>statement</a:t>
            </a:r>
            <a:r>
              <a:rPr lang="en-US" sz="2800" b="1" dirty="0"/>
              <a:t> = </a:t>
            </a:r>
            <a:r>
              <a:rPr lang="en-US" sz="2800" b="1" dirty="0" err="1"/>
              <a:t>koneksi.createStatement</a:t>
            </a:r>
            <a:r>
              <a:rPr lang="en-US" sz="2800" b="1" dirty="0"/>
              <a:t>();</a:t>
            </a:r>
          </a:p>
          <a:p>
            <a:r>
              <a:rPr lang="en-US" sz="2800" b="1" dirty="0" err="1"/>
              <a:t>statement.executeUpdate</a:t>
            </a:r>
            <a:r>
              <a:rPr lang="en-US" sz="2800" b="1" dirty="0"/>
              <a:t>(</a:t>
            </a:r>
            <a:r>
              <a:rPr lang="en-US" sz="2800" b="1" dirty="0" err="1"/>
              <a:t>sql</a:t>
            </a:r>
            <a:r>
              <a:rPr lang="en-US" sz="2800" b="1" dirty="0"/>
              <a:t>);</a:t>
            </a:r>
          </a:p>
          <a:p>
            <a:r>
              <a:rPr lang="en-US" sz="2800" b="1" dirty="0" err="1"/>
              <a:t>statement.close</a:t>
            </a:r>
            <a:r>
              <a:rPr lang="en-US" sz="2800" b="1" dirty="0"/>
              <a:t>();</a:t>
            </a:r>
          </a:p>
          <a:p>
            <a:r>
              <a:rPr lang="en-US" sz="2800" b="1" dirty="0" err="1"/>
              <a:t>koneksi.commit</a:t>
            </a:r>
            <a:r>
              <a:rPr lang="en-US" sz="2800" b="1" dirty="0"/>
              <a:t>();</a:t>
            </a:r>
          </a:p>
          <a:p>
            <a:r>
              <a:rPr lang="en-US" sz="1300" dirty="0"/>
              <a:t> </a:t>
            </a:r>
          </a:p>
          <a:p>
            <a:r>
              <a:rPr lang="en-US" dirty="0" err="1"/>
              <a:t>Instruksi</a:t>
            </a:r>
            <a:r>
              <a:rPr lang="en-US" dirty="0"/>
              <a:t> SQL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Prepared SQL:</a:t>
            </a:r>
          </a:p>
          <a:p>
            <a:r>
              <a:rPr lang="en-US" b="1" dirty="0"/>
              <a:t>String </a:t>
            </a:r>
            <a:r>
              <a:rPr lang="en-US" b="1" dirty="0" err="1"/>
              <a:t>sql</a:t>
            </a:r>
            <a:r>
              <a:rPr lang="en-US" b="1" dirty="0"/>
              <a:t> = ”UPDATE </a:t>
            </a:r>
            <a:r>
              <a:rPr lang="en-US" b="1" dirty="0" err="1"/>
              <a:t>asisten</a:t>
            </a:r>
            <a:r>
              <a:rPr lang="en-US" b="1" dirty="0"/>
              <a:t> SET honor = ? WHERE honor &lt; ?”;</a:t>
            </a:r>
          </a:p>
          <a:p>
            <a:r>
              <a:rPr lang="en-US" dirty="0"/>
              <a:t>//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/>
              <a:t>statement.executeUpdate</a:t>
            </a:r>
            <a:r>
              <a:rPr lang="en-US" b="1" dirty="0"/>
              <a:t>(</a:t>
            </a:r>
            <a:r>
              <a:rPr lang="en-US" b="1" dirty="0" err="1"/>
              <a:t>sql</a:t>
            </a:r>
            <a:r>
              <a:rPr lang="en-US" b="1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//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</a:t>
            </a:r>
          </a:p>
          <a:p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  <a:r>
              <a:rPr lang="en-US" sz="2800" b="1" dirty="0" err="1"/>
              <a:t>pst</a:t>
            </a:r>
            <a:r>
              <a:rPr lang="en-US" sz="2800" b="1" dirty="0"/>
              <a:t> = </a:t>
            </a:r>
            <a:r>
              <a:rPr lang="en-US" sz="2800" b="1" dirty="0" err="1"/>
              <a:t>koneksi.PreparedStatement</a:t>
            </a:r>
            <a:r>
              <a:rPr lang="en-US" sz="2800" b="1" dirty="0"/>
              <a:t>(</a:t>
            </a:r>
            <a:r>
              <a:rPr lang="en-US" sz="2800" b="1" dirty="0" err="1"/>
              <a:t>sql</a:t>
            </a:r>
            <a:r>
              <a:rPr lang="en-US" sz="2800" b="1" dirty="0"/>
              <a:t>);</a:t>
            </a:r>
            <a:endParaRPr lang="en-US" sz="2800" dirty="0"/>
          </a:p>
          <a:p>
            <a:r>
              <a:rPr lang="en-US" sz="2800" b="1" dirty="0" err="1"/>
              <a:t>pst.setInt</a:t>
            </a:r>
            <a:r>
              <a:rPr lang="en-US" sz="2800" b="1" dirty="0"/>
              <a:t>(1, 500000);</a:t>
            </a:r>
            <a:endParaRPr lang="en-US" sz="2800" dirty="0"/>
          </a:p>
          <a:p>
            <a:r>
              <a:rPr lang="en-US" sz="2800" b="1" dirty="0" err="1"/>
              <a:t>pst.setInt</a:t>
            </a:r>
            <a:r>
              <a:rPr lang="en-US" sz="2800" b="1" dirty="0"/>
              <a:t>(2, 400000);</a:t>
            </a:r>
            <a:endParaRPr lang="en-US" sz="2800" dirty="0"/>
          </a:p>
          <a:p>
            <a:r>
              <a:rPr lang="en-US" sz="2800" b="1" dirty="0" err="1"/>
              <a:t>pst.close</a:t>
            </a:r>
            <a:r>
              <a:rPr lang="en-US" sz="2800" b="1" dirty="0"/>
              <a:t>();</a:t>
            </a:r>
          </a:p>
          <a:p>
            <a:r>
              <a:rPr lang="en-US" sz="2800" b="1" dirty="0" err="1"/>
              <a:t>koneksi.setAutoCommit</a:t>
            </a:r>
            <a:r>
              <a:rPr lang="en-US" sz="2800" b="1" dirty="0"/>
              <a:t>(true);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Mekanisme</a:t>
            </a:r>
            <a:r>
              <a:rPr lang="en-US" sz="3200" dirty="0">
                <a:effectLst/>
              </a:rPr>
              <a:t> Prepared SQL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990600"/>
          <a:ext cx="7848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Tipe</a:t>
                      </a: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 Data Java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Konversi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Tipe</a:t>
                      </a: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 Data SQL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setBoolean()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BIT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byte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setByte()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TINYINT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byte[]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setBytes[]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VARBINARY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setDouble()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float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setFloat()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FLOAT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setInt()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setDate()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DATE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setNumeric()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NUMERIC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setString()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VARCHAR, CHAR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setTime()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Timestamp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Times New Roman"/>
                          <a:cs typeface="Times New Roman"/>
                        </a:rPr>
                        <a:t>setTimestamp()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Times New Roman"/>
                        </a:rPr>
                        <a:t>TIMESTAMP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ffectLst/>
              </a:rPr>
              <a:t>Method </a:t>
            </a:r>
            <a:r>
              <a:rPr lang="en-US" sz="2400" dirty="0" err="1">
                <a:effectLst/>
              </a:rPr>
              <a:t>Konversi</a:t>
            </a:r>
            <a:r>
              <a:rPr lang="en-US" sz="2400" dirty="0">
                <a:effectLst/>
              </a:rPr>
              <a:t> </a:t>
            </a:r>
            <a:r>
              <a:rPr lang="en-US" sz="2400" i="1" dirty="0" err="1">
                <a:effectLst/>
              </a:rPr>
              <a:t>Tipe</a:t>
            </a:r>
            <a:r>
              <a:rPr lang="en-US" sz="2400" i="1" dirty="0">
                <a:effectLst/>
              </a:rPr>
              <a:t> Data Java</a:t>
            </a:r>
            <a:r>
              <a:rPr lang="en-US" sz="2400" dirty="0">
                <a:effectLst/>
              </a:rPr>
              <a:t>  </a:t>
            </a:r>
            <a:r>
              <a:rPr lang="en-US" sz="2400" dirty="0" err="1">
                <a:effectLst/>
              </a:rPr>
              <a:t>ke</a:t>
            </a:r>
            <a:r>
              <a:rPr lang="en-US" sz="2400" dirty="0">
                <a:effectLst/>
              </a:rPr>
              <a:t> </a:t>
            </a:r>
            <a:r>
              <a:rPr lang="en-US" sz="2400" i="1" dirty="0" err="1">
                <a:effectLst/>
              </a:rPr>
              <a:t>Tipe</a:t>
            </a:r>
            <a:r>
              <a:rPr lang="en-US" sz="2400" i="1" dirty="0">
                <a:effectLst/>
              </a:rPr>
              <a:t> Data SQL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err="1"/>
              <a:t>CallableStatement</a:t>
            </a:r>
            <a:r>
              <a:rPr lang="en-US" sz="2900" dirty="0"/>
              <a:t> </a:t>
            </a:r>
            <a:r>
              <a:rPr lang="en-US" sz="2900" dirty="0" err="1"/>
              <a:t>adalah</a:t>
            </a:r>
            <a:r>
              <a:rPr lang="en-US" sz="2900" dirty="0"/>
              <a:t> class yang </a:t>
            </a:r>
            <a:r>
              <a:rPr lang="en-US" sz="2900" dirty="0" err="1"/>
              <a:t>memberikan</a:t>
            </a:r>
            <a:r>
              <a:rPr lang="en-US" sz="2900" dirty="0"/>
              <a:t> </a:t>
            </a:r>
            <a:r>
              <a:rPr lang="en-US" sz="2900" dirty="0" err="1"/>
              <a:t>fasilitas</a:t>
            </a:r>
            <a:r>
              <a:rPr lang="en-US" sz="2900" dirty="0"/>
              <a:t> agar </a:t>
            </a:r>
            <a:r>
              <a:rPr lang="en-US" sz="2900" dirty="0" err="1"/>
              <a:t>aplikasi</a:t>
            </a:r>
            <a:r>
              <a:rPr lang="en-US" sz="2900" dirty="0"/>
              <a:t> java </a:t>
            </a:r>
            <a:r>
              <a:rPr lang="en-US" sz="2900" dirty="0" err="1"/>
              <a:t>dapat</a:t>
            </a:r>
            <a:r>
              <a:rPr lang="en-US" sz="2900" dirty="0"/>
              <a:t> </a:t>
            </a:r>
            <a:r>
              <a:rPr lang="en-US" sz="2900" dirty="0" err="1"/>
              <a:t>mengakses</a:t>
            </a:r>
            <a:r>
              <a:rPr lang="en-US" sz="2900" dirty="0"/>
              <a:t> </a:t>
            </a:r>
            <a:r>
              <a:rPr lang="en-US" sz="2900" b="1" dirty="0"/>
              <a:t>stored procedure </a:t>
            </a:r>
            <a:r>
              <a:rPr lang="en-US" sz="2900" dirty="0"/>
              <a:t>yang </a:t>
            </a:r>
            <a:r>
              <a:rPr lang="en-US" sz="2900" dirty="0" err="1"/>
              <a:t>umumnya</a:t>
            </a:r>
            <a:r>
              <a:rPr lang="en-US" sz="2900" dirty="0"/>
              <a:t> </a:t>
            </a:r>
            <a:r>
              <a:rPr lang="en-US" sz="2900" dirty="0" err="1"/>
              <a:t>ada</a:t>
            </a:r>
            <a:r>
              <a:rPr lang="en-US" sz="2900" dirty="0"/>
              <a:t> </a:t>
            </a:r>
            <a:r>
              <a:rPr lang="en-US" sz="2900" dirty="0" err="1"/>
              <a:t>di</a:t>
            </a:r>
            <a:r>
              <a:rPr lang="en-US" sz="2900" dirty="0"/>
              <a:t> DBMS client/server </a:t>
            </a:r>
            <a:r>
              <a:rPr lang="en-US" sz="2900" dirty="0" err="1"/>
              <a:t>misal</a:t>
            </a:r>
            <a:r>
              <a:rPr lang="en-US" sz="2900" dirty="0"/>
              <a:t>:</a:t>
            </a:r>
          </a:p>
          <a:p>
            <a:r>
              <a:rPr lang="en-US" sz="2900" dirty="0"/>
              <a:t>// </a:t>
            </a:r>
            <a:r>
              <a:rPr lang="en-US" sz="2900" dirty="0" err="1"/>
              <a:t>Contoh</a:t>
            </a:r>
            <a:r>
              <a:rPr lang="en-US" sz="2900" dirty="0"/>
              <a:t> Stored Procedure </a:t>
            </a:r>
            <a:r>
              <a:rPr lang="en-US" sz="2900" dirty="0" err="1"/>
              <a:t>di</a:t>
            </a:r>
            <a:r>
              <a:rPr lang="en-US" sz="2900" dirty="0"/>
              <a:t> Oracle</a:t>
            </a:r>
          </a:p>
          <a:p>
            <a:r>
              <a:rPr lang="en-US" sz="3000" b="1" dirty="0"/>
              <a:t>CREATE OR REPLACE </a:t>
            </a:r>
            <a:r>
              <a:rPr lang="en-US" sz="3000" b="1" dirty="0" err="1"/>
              <a:t>ubah_Honor</a:t>
            </a:r>
            <a:r>
              <a:rPr lang="en-US" sz="3000" b="1" dirty="0"/>
              <a:t> (</a:t>
            </a:r>
            <a:r>
              <a:rPr lang="en-US" sz="3000" b="1" dirty="0" err="1"/>
              <a:t>honor_baru</a:t>
            </a:r>
            <a:r>
              <a:rPr lang="en-US" sz="3000" b="1" dirty="0"/>
              <a:t> IN INTEGER) AS</a:t>
            </a:r>
          </a:p>
          <a:p>
            <a:r>
              <a:rPr lang="en-US" sz="3100" b="1" dirty="0"/>
              <a:t>BEGIN</a:t>
            </a:r>
          </a:p>
          <a:p>
            <a:r>
              <a:rPr lang="en-US" sz="3100" b="1" dirty="0"/>
              <a:t> 	UPDATE </a:t>
            </a:r>
            <a:r>
              <a:rPr lang="en-US" sz="3100" b="1" dirty="0" err="1"/>
              <a:t>asisten</a:t>
            </a:r>
            <a:endParaRPr lang="en-US" sz="3100" b="1" dirty="0"/>
          </a:p>
          <a:p>
            <a:r>
              <a:rPr lang="en-US" sz="3100" b="1" dirty="0"/>
              <a:t>  	SET honor = </a:t>
            </a:r>
            <a:r>
              <a:rPr lang="en-US" sz="3100" b="1" dirty="0" err="1"/>
              <a:t>honor_baru</a:t>
            </a:r>
            <a:endParaRPr lang="en-US" sz="3100" b="1" dirty="0"/>
          </a:p>
          <a:p>
            <a:r>
              <a:rPr lang="en-US" sz="3100" b="1" dirty="0"/>
              <a:t>  	WHERE honor &lt; 40000;</a:t>
            </a:r>
          </a:p>
          <a:p>
            <a:r>
              <a:rPr lang="en-US" sz="3100" b="1" dirty="0"/>
              <a:t>END;</a:t>
            </a:r>
          </a:p>
          <a:p>
            <a:r>
              <a:rPr lang="en-US" sz="2900" dirty="0"/>
              <a:t>//</a:t>
            </a:r>
            <a:r>
              <a:rPr lang="en-US" sz="2900" dirty="0" err="1"/>
              <a:t>Contoh</a:t>
            </a:r>
            <a:r>
              <a:rPr lang="en-US" sz="2900" dirty="0"/>
              <a:t> Stored Procedure </a:t>
            </a:r>
            <a:r>
              <a:rPr lang="en-US" sz="2900" dirty="0" err="1"/>
              <a:t>di</a:t>
            </a:r>
            <a:r>
              <a:rPr lang="en-US" sz="2900" dirty="0"/>
              <a:t> </a:t>
            </a:r>
            <a:r>
              <a:rPr lang="en-US" sz="2900" dirty="0" err="1"/>
              <a:t>MySQL</a:t>
            </a:r>
            <a:endParaRPr lang="en-US" sz="2900" dirty="0"/>
          </a:p>
          <a:p>
            <a:r>
              <a:rPr lang="en-US" sz="3100" b="1" dirty="0"/>
              <a:t>CREATE procedure </a:t>
            </a:r>
            <a:r>
              <a:rPr lang="en-US" sz="3100" b="1" dirty="0" err="1"/>
              <a:t>ubah_Honor</a:t>
            </a:r>
            <a:r>
              <a:rPr lang="en-US" sz="3100" b="1" dirty="0"/>
              <a:t> (IN </a:t>
            </a:r>
            <a:r>
              <a:rPr lang="en-US" sz="3100" b="1" dirty="0" err="1"/>
              <a:t>honor_baru</a:t>
            </a:r>
            <a:r>
              <a:rPr lang="en-US" sz="3100" b="1" dirty="0"/>
              <a:t> INT)</a:t>
            </a:r>
          </a:p>
          <a:p>
            <a:r>
              <a:rPr lang="en-US" sz="3100" b="1" dirty="0"/>
              <a:t>BEGIN</a:t>
            </a:r>
          </a:p>
          <a:p>
            <a:r>
              <a:rPr lang="en-US" sz="3100" b="1" dirty="0"/>
              <a:t>  	UPDATE </a:t>
            </a:r>
            <a:r>
              <a:rPr lang="en-US" sz="3100" b="1" dirty="0" err="1"/>
              <a:t>asisten</a:t>
            </a:r>
            <a:endParaRPr lang="en-US" sz="3100" b="1" dirty="0"/>
          </a:p>
          <a:p>
            <a:r>
              <a:rPr lang="en-US" sz="3100" b="1" dirty="0"/>
              <a:t>  	SET honor = </a:t>
            </a:r>
            <a:r>
              <a:rPr lang="en-US" sz="3100" b="1" dirty="0" err="1"/>
              <a:t>honor_baru</a:t>
            </a:r>
            <a:endParaRPr lang="en-US" sz="3100" b="1" dirty="0"/>
          </a:p>
          <a:p>
            <a:r>
              <a:rPr lang="en-US" sz="3100" b="1" dirty="0"/>
              <a:t>  	WHERE honor &lt; 40000;</a:t>
            </a:r>
          </a:p>
          <a:p>
            <a:r>
              <a:rPr lang="en-US" sz="3100" b="1" dirty="0"/>
              <a:t>END;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457200"/>
          </a:xfrm>
        </p:spPr>
        <p:txBody>
          <a:bodyPr>
            <a:noAutofit/>
          </a:bodyPr>
          <a:lstStyle/>
          <a:p>
            <a:pPr algn="ctr"/>
            <a:r>
              <a:rPr lang="en-US" sz="2200" dirty="0" err="1">
                <a:effectLst/>
              </a:rPr>
              <a:t>Mekanisme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untuk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mengakses</a:t>
            </a:r>
            <a:r>
              <a:rPr lang="en-US" sz="2200" dirty="0">
                <a:effectLst/>
              </a:rPr>
              <a:t> Stored Procedure (</a:t>
            </a:r>
            <a:r>
              <a:rPr lang="en-US" sz="2200" dirty="0" err="1">
                <a:effectLst/>
              </a:rPr>
              <a:t>CallableStatement</a:t>
            </a:r>
            <a:r>
              <a:rPr lang="en-US" sz="2200" dirty="0">
                <a:effectLst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Contoh</a:t>
            </a:r>
            <a:r>
              <a:rPr lang="en-US" dirty="0"/>
              <a:t> stored procedure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stored procedure </a:t>
            </a:r>
            <a:r>
              <a:rPr lang="en-US" dirty="0" err="1"/>
              <a:t>dari</a:t>
            </a:r>
            <a:r>
              <a:rPr lang="en-US" dirty="0"/>
              <a:t> Java:</a:t>
            </a:r>
          </a:p>
          <a:p>
            <a:r>
              <a:rPr lang="en-US" sz="2800" b="1" dirty="0"/>
              <a:t>try {</a:t>
            </a:r>
          </a:p>
          <a:p>
            <a:r>
              <a:rPr lang="en-US" sz="2800" b="1" dirty="0"/>
              <a:t>  	</a:t>
            </a:r>
            <a:r>
              <a:rPr lang="en-US" sz="2800" b="1" dirty="0" err="1"/>
              <a:t>CallableStatement</a:t>
            </a:r>
            <a:r>
              <a:rPr lang="en-US" sz="2800" b="1" dirty="0"/>
              <a:t> </a:t>
            </a:r>
            <a:r>
              <a:rPr lang="en-US" sz="2800" b="1" dirty="0" err="1"/>
              <a:t>cst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	</a:t>
            </a:r>
            <a:r>
              <a:rPr lang="en-US" sz="2800" b="1" dirty="0" err="1"/>
              <a:t>cst</a:t>
            </a:r>
            <a:r>
              <a:rPr lang="en-US" sz="2800" b="1" dirty="0"/>
              <a:t> = </a:t>
            </a:r>
            <a:r>
              <a:rPr lang="en-US" sz="2800" b="1" dirty="0" err="1"/>
              <a:t>koneksi.prepareCall</a:t>
            </a:r>
            <a:r>
              <a:rPr lang="en-US" sz="2800" b="1" dirty="0"/>
              <a:t>(”{call </a:t>
            </a:r>
            <a:r>
              <a:rPr lang="en-US" sz="2800" b="1" dirty="0" err="1"/>
              <a:t>ubah_Honor</a:t>
            </a:r>
            <a:r>
              <a:rPr lang="en-US" sz="2800" b="1" dirty="0"/>
              <a:t>(?)}”);</a:t>
            </a:r>
          </a:p>
          <a:p>
            <a:r>
              <a:rPr lang="en-US" sz="2800" b="1" dirty="0"/>
              <a:t>  	</a:t>
            </a:r>
            <a:r>
              <a:rPr lang="en-US" sz="2800" b="1" dirty="0" err="1"/>
              <a:t>cst.setInt</a:t>
            </a:r>
            <a:r>
              <a:rPr lang="en-US" sz="2800" b="1" dirty="0"/>
              <a:t>(1, 50000);</a:t>
            </a:r>
          </a:p>
          <a:p>
            <a:r>
              <a:rPr lang="en-US" sz="2800" b="1" dirty="0"/>
              <a:t>  	</a:t>
            </a:r>
            <a:r>
              <a:rPr lang="en-US" sz="2800" b="1" dirty="0" err="1"/>
              <a:t>cst.execute</a:t>
            </a:r>
            <a:r>
              <a:rPr lang="en-US" sz="2800" b="1" dirty="0"/>
              <a:t>();</a:t>
            </a:r>
          </a:p>
          <a:p>
            <a:r>
              <a:rPr lang="en-US" sz="2800" b="1" dirty="0"/>
              <a:t>  	</a:t>
            </a:r>
            <a:r>
              <a:rPr lang="en-US" sz="2800" b="1" dirty="0" err="1"/>
              <a:t>cst.close</a:t>
            </a:r>
            <a:r>
              <a:rPr lang="en-US" sz="2800" b="1" dirty="0"/>
              <a:t>();</a:t>
            </a:r>
          </a:p>
          <a:p>
            <a:r>
              <a:rPr lang="en-US" sz="2800" b="1" dirty="0"/>
              <a:t>}</a:t>
            </a:r>
          </a:p>
          <a:p>
            <a:r>
              <a:rPr lang="en-US" sz="2800" b="1" dirty="0"/>
              <a:t>catch (</a:t>
            </a:r>
            <a:r>
              <a:rPr lang="en-US" sz="2800" b="1" dirty="0" err="1"/>
              <a:t>SQLException</a:t>
            </a:r>
            <a:r>
              <a:rPr lang="en-US" sz="2800" b="1" dirty="0"/>
              <a:t> </a:t>
            </a:r>
            <a:r>
              <a:rPr lang="en-US" sz="2800" b="1" dirty="0" err="1"/>
              <a:t>sqlex</a:t>
            </a:r>
            <a:r>
              <a:rPr lang="en-US" sz="2800" b="1" dirty="0"/>
              <a:t>) {</a:t>
            </a:r>
          </a:p>
          <a:p>
            <a:r>
              <a:rPr lang="en-US" sz="2800" b="1" dirty="0"/>
              <a:t>  	</a:t>
            </a:r>
            <a:r>
              <a:rPr lang="en-US" sz="2800" b="1" dirty="0" err="1"/>
              <a:t>System.out.println</a:t>
            </a:r>
            <a:r>
              <a:rPr lang="en-US" sz="2800" b="1" dirty="0"/>
              <a:t>(”</a:t>
            </a:r>
            <a:r>
              <a:rPr lang="en-US" sz="2800" b="1" dirty="0" err="1"/>
              <a:t>Eksekusi</a:t>
            </a:r>
            <a:r>
              <a:rPr lang="en-US" sz="2800" b="1" dirty="0"/>
              <a:t> SQL </a:t>
            </a:r>
            <a:r>
              <a:rPr lang="en-US" sz="2800" b="1" dirty="0" err="1"/>
              <a:t>gagal</a:t>
            </a:r>
            <a:r>
              <a:rPr lang="en-US" sz="2800" b="1" dirty="0"/>
              <a:t>”);</a:t>
            </a:r>
          </a:p>
          <a:p>
            <a:r>
              <a:rPr lang="en-US" sz="2800" b="1" dirty="0"/>
              <a:t>  	</a:t>
            </a:r>
            <a:r>
              <a:rPr lang="en-US" sz="2800" b="1" dirty="0" err="1"/>
              <a:t>System.exit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effectLst/>
              </a:rPr>
              <a:t>Mekanisme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mengakses</a:t>
            </a:r>
            <a:r>
              <a:rPr lang="en-US" sz="2400" dirty="0">
                <a:effectLst/>
              </a:rPr>
              <a:t> Stored Procedure (</a:t>
            </a:r>
            <a:r>
              <a:rPr lang="en-US" sz="2400" dirty="0" err="1">
                <a:effectLst/>
              </a:rPr>
              <a:t>CallableStatement</a:t>
            </a:r>
            <a:r>
              <a:rPr lang="en-US" sz="2400" dirty="0">
                <a:effectLst/>
              </a:rPr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err="1"/>
              <a:t>Teknik</a:t>
            </a:r>
            <a:r>
              <a:rPr lang="en-US" sz="3400" dirty="0"/>
              <a:t> bridging yang </a:t>
            </a:r>
            <a:r>
              <a:rPr lang="en-US" sz="3400" dirty="0" err="1"/>
              <a:t>lebih</a:t>
            </a:r>
            <a:r>
              <a:rPr lang="en-US" sz="3400" dirty="0"/>
              <a:t> </a:t>
            </a:r>
            <a:r>
              <a:rPr lang="en-US" sz="3400" dirty="0" err="1"/>
              <a:t>sederhana</a:t>
            </a:r>
            <a:r>
              <a:rPr lang="en-US" sz="3400" dirty="0"/>
              <a:t> </a:t>
            </a:r>
            <a:r>
              <a:rPr lang="en-US" sz="3400" dirty="0" err="1"/>
              <a:t>karena</a:t>
            </a:r>
            <a:r>
              <a:rPr lang="en-US" sz="3400" dirty="0"/>
              <a:t> </a:t>
            </a:r>
            <a:r>
              <a:rPr lang="en-US" sz="3400" dirty="0" err="1"/>
              <a:t>tanpa</a:t>
            </a:r>
            <a:r>
              <a:rPr lang="en-US" sz="3400" dirty="0"/>
              <a:t> </a:t>
            </a:r>
            <a:r>
              <a:rPr lang="en-US" sz="3400" dirty="0" err="1"/>
              <a:t>melalui</a:t>
            </a:r>
            <a:r>
              <a:rPr lang="en-US" sz="3400" dirty="0"/>
              <a:t> ODBC driver </a:t>
            </a:r>
            <a:r>
              <a:rPr lang="en-US" sz="3400" dirty="0" err="1"/>
              <a:t>sebagai</a:t>
            </a:r>
            <a:r>
              <a:rPr lang="en-US" sz="3400" dirty="0"/>
              <a:t> </a:t>
            </a:r>
            <a:r>
              <a:rPr lang="en-US" sz="3400" dirty="0" err="1"/>
              <a:t>berikut</a:t>
            </a:r>
            <a:r>
              <a:rPr lang="en-US" sz="3400" dirty="0"/>
              <a:t>: </a:t>
            </a:r>
          </a:p>
          <a:p>
            <a:endParaRPr lang="en-US" sz="1000" dirty="0"/>
          </a:p>
          <a:p>
            <a:r>
              <a:rPr lang="en-US" sz="3400" dirty="0" err="1"/>
              <a:t>Aplikasi</a:t>
            </a:r>
            <a:r>
              <a:rPr lang="en-US" dirty="0"/>
              <a:t>                  </a:t>
            </a:r>
            <a:r>
              <a:rPr lang="en-US" sz="3400" dirty="0"/>
              <a:t>Driver JDBC</a:t>
            </a:r>
            <a:r>
              <a:rPr lang="en-US" dirty="0"/>
              <a:t>                 </a:t>
            </a:r>
            <a:r>
              <a:rPr lang="en-US" sz="3400" dirty="0"/>
              <a:t>My SQL</a:t>
            </a:r>
          </a:p>
          <a:p>
            <a:endParaRPr lang="en-US" sz="1000" dirty="0"/>
          </a:p>
          <a:p>
            <a:r>
              <a:rPr lang="en-US" sz="3400" dirty="0"/>
              <a:t>Driver database </a:t>
            </a:r>
            <a:r>
              <a:rPr lang="en-US" sz="3400" dirty="0" err="1"/>
              <a:t>dapat</a:t>
            </a:r>
            <a:r>
              <a:rPr lang="en-US" sz="3400" dirty="0"/>
              <a:t> </a:t>
            </a:r>
            <a:r>
              <a:rPr lang="en-US" sz="3400" dirty="0" err="1"/>
              <a:t>didownload</a:t>
            </a:r>
            <a:r>
              <a:rPr lang="en-US" sz="3400" dirty="0"/>
              <a:t> </a:t>
            </a:r>
            <a:r>
              <a:rPr lang="en-US" sz="3400" dirty="0" err="1"/>
              <a:t>dari</a:t>
            </a:r>
            <a:r>
              <a:rPr lang="en-US" sz="3400" dirty="0"/>
              <a:t> </a:t>
            </a:r>
            <a:r>
              <a:rPr lang="en-US" sz="3400" dirty="0" err="1"/>
              <a:t>situs</a:t>
            </a:r>
            <a:r>
              <a:rPr lang="en-US" sz="3400" dirty="0"/>
              <a:t> </a:t>
            </a:r>
            <a:r>
              <a:rPr lang="en-US" sz="3400" dirty="0" err="1"/>
              <a:t>masing-masing</a:t>
            </a:r>
            <a:r>
              <a:rPr lang="en-US" sz="3400" dirty="0"/>
              <a:t> database server, </a:t>
            </a:r>
            <a:r>
              <a:rPr lang="en-US" sz="3400" dirty="0" err="1"/>
              <a:t>informasi</a:t>
            </a:r>
            <a:r>
              <a:rPr lang="en-US" sz="3400" dirty="0"/>
              <a:t> </a:t>
            </a:r>
            <a:r>
              <a:rPr lang="en-US" sz="3400" dirty="0" err="1"/>
              <a:t>url</a:t>
            </a:r>
            <a:r>
              <a:rPr lang="en-US" sz="3400" dirty="0"/>
              <a:t> </a:t>
            </a:r>
            <a:r>
              <a:rPr lang="en-US" sz="3400" dirty="0" err="1"/>
              <a:t>ada</a:t>
            </a:r>
            <a:r>
              <a:rPr lang="en-US" sz="3400" dirty="0"/>
              <a:t> </a:t>
            </a:r>
            <a:r>
              <a:rPr lang="en-US" sz="3400" dirty="0" err="1"/>
              <a:t>pada</a:t>
            </a:r>
            <a:r>
              <a:rPr lang="en-US" sz="3400" dirty="0"/>
              <a:t> </a:t>
            </a:r>
            <a:r>
              <a:rPr lang="en-US" sz="3400" b="1" u="sng" dirty="0">
                <a:hlinkClick r:id="rId2"/>
              </a:rPr>
              <a:t>http://java.sun.com/product/jdbc/drivers.html</a:t>
            </a:r>
            <a:endParaRPr lang="en-US" sz="3400" dirty="0"/>
          </a:p>
          <a:p>
            <a:endParaRPr lang="en-US" dirty="0"/>
          </a:p>
          <a:p>
            <a:r>
              <a:rPr lang="en-US" sz="3400" dirty="0" err="1"/>
              <a:t>Masing-masing</a:t>
            </a:r>
            <a:r>
              <a:rPr lang="en-US" sz="3400" dirty="0"/>
              <a:t> </a:t>
            </a:r>
            <a:r>
              <a:rPr lang="en-US" sz="3400" dirty="0" err="1"/>
              <a:t>situs</a:t>
            </a:r>
            <a:r>
              <a:rPr lang="en-US" sz="3400" dirty="0"/>
              <a:t> </a:t>
            </a:r>
            <a:r>
              <a:rPr lang="en-US" sz="3400" dirty="0" err="1"/>
              <a:t>tersebut</a:t>
            </a:r>
            <a:r>
              <a:rPr lang="en-US" sz="3400" dirty="0"/>
              <a:t> </a:t>
            </a:r>
            <a:r>
              <a:rPr lang="en-US" sz="3400" dirty="0" err="1"/>
              <a:t>antara</a:t>
            </a:r>
            <a:r>
              <a:rPr lang="en-US" sz="3400" dirty="0"/>
              <a:t> lain:</a:t>
            </a:r>
          </a:p>
          <a:p>
            <a:r>
              <a:rPr lang="en-US" sz="3400" dirty="0" err="1"/>
              <a:t>MySQL</a:t>
            </a:r>
            <a:r>
              <a:rPr lang="en-US" sz="3400" dirty="0"/>
              <a:t> 	:  </a:t>
            </a:r>
            <a:r>
              <a:rPr lang="en-US" sz="3400" b="1" u="sng" dirty="0">
                <a:hlinkClick r:id="rId3"/>
              </a:rPr>
              <a:t>www.mysql.com</a:t>
            </a:r>
            <a:endParaRPr lang="en-US" sz="3400" b="1" dirty="0"/>
          </a:p>
          <a:p>
            <a:r>
              <a:rPr lang="en-US" sz="3400" dirty="0"/>
              <a:t>Driver 	:  </a:t>
            </a:r>
            <a:r>
              <a:rPr lang="en-US" sz="3400" b="1" u="sng" dirty="0">
                <a:hlinkClick r:id="rId4"/>
              </a:rPr>
              <a:t>www.mysql.com/downloads/api-jdbc-stable.html</a:t>
            </a:r>
            <a:endParaRPr lang="en-US" sz="3400" b="1" u="sng" dirty="0"/>
          </a:p>
          <a:p>
            <a:endParaRPr lang="en-US" sz="3400" b="1" dirty="0"/>
          </a:p>
          <a:p>
            <a:r>
              <a:rPr lang="en-US" sz="3400" dirty="0" err="1"/>
              <a:t>PostgreSQL</a:t>
            </a:r>
            <a:r>
              <a:rPr lang="en-US" sz="3400" dirty="0"/>
              <a:t> : </a:t>
            </a:r>
            <a:r>
              <a:rPr lang="en-US" sz="3400" b="1" u="sng" dirty="0">
                <a:hlinkClick r:id="rId5"/>
              </a:rPr>
              <a:t>www.postgresql.org</a:t>
            </a:r>
            <a:endParaRPr lang="en-US" sz="3400" b="1" dirty="0"/>
          </a:p>
          <a:p>
            <a:r>
              <a:rPr lang="en-US" sz="3400" dirty="0"/>
              <a:t>Driver 	:  </a:t>
            </a:r>
            <a:r>
              <a:rPr lang="en-US" sz="3400" b="1" u="sng" dirty="0">
                <a:hlinkClick r:id="rId6"/>
              </a:rPr>
              <a:t>http://jdbc.postgresql.org</a:t>
            </a:r>
            <a:endParaRPr lang="en-US" sz="3400" b="1" u="sng" dirty="0"/>
          </a:p>
          <a:p>
            <a:endParaRPr lang="en-US" sz="3400" b="1" dirty="0"/>
          </a:p>
          <a:p>
            <a:r>
              <a:rPr lang="en-US" sz="3400" dirty="0"/>
              <a:t>Oracle 	:  </a:t>
            </a:r>
            <a:r>
              <a:rPr lang="en-US" sz="3400" b="1" u="sng" dirty="0">
                <a:hlinkClick r:id="rId7"/>
              </a:rPr>
              <a:t>www.oracle.com</a:t>
            </a:r>
            <a:endParaRPr lang="en-US" sz="3400" b="1" dirty="0"/>
          </a:p>
          <a:p>
            <a:r>
              <a:rPr lang="en-US" sz="3400" dirty="0"/>
              <a:t>Driver 	:  </a:t>
            </a:r>
            <a:r>
              <a:rPr lang="en-US" sz="3400" b="1" u="sng" dirty="0">
                <a:hlinkClick r:id="rId8"/>
              </a:rPr>
              <a:t>http://otn.oracle.com/software/tech/java/sqlj_jdbc/index.html</a:t>
            </a:r>
            <a:endParaRPr lang="en-US" sz="3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Driver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752600" y="1447800"/>
            <a:ext cx="9784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31792" y="1447800"/>
            <a:ext cx="978408" cy="33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40491"/>
          </a:xfrm>
        </p:spPr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database </a:t>
            </a:r>
            <a:r>
              <a:rPr lang="en-US" dirty="0" err="1"/>
              <a:t>di</a:t>
            </a:r>
            <a:r>
              <a:rPr lang="en-US" dirty="0"/>
              <a:t> server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”</a:t>
            </a:r>
            <a:r>
              <a:rPr lang="en-US" dirty="0" err="1"/>
              <a:t>asisten</a:t>
            </a:r>
            <a:r>
              <a:rPr lang="en-US" dirty="0"/>
              <a:t>” </a:t>
            </a:r>
            <a:r>
              <a:rPr lang="en-US" dirty="0" err="1"/>
              <a:t>melalui</a:t>
            </a:r>
            <a:r>
              <a:rPr lang="en-US" dirty="0"/>
              <a:t> JDBC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ODBC driver,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asumsinya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connector Java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Program JDBC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:</a:t>
            </a:r>
          </a:p>
          <a:p>
            <a:pPr>
              <a:buNone/>
            </a:pPr>
            <a:endParaRPr lang="en-US" sz="1100" dirty="0"/>
          </a:p>
          <a:p>
            <a:pPr lvl="0">
              <a:buNone/>
            </a:pPr>
            <a:r>
              <a:rPr lang="nb-NO" dirty="0"/>
              <a:t>1. Telah terinstall dengan baik MySQL Database </a:t>
            </a:r>
          </a:p>
          <a:p>
            <a:pPr lvl="0">
              <a:buNone/>
            </a:pPr>
            <a:r>
              <a:rPr lang="nb-NO" dirty="0"/>
              <a:t>    Server, jika belum dimiliki, maka dapat didownload </a:t>
            </a:r>
          </a:p>
          <a:p>
            <a:pPr lvl="0">
              <a:buNone/>
            </a:pPr>
            <a:r>
              <a:rPr lang="nb-NO" dirty="0"/>
              <a:t>    dari situs </a:t>
            </a:r>
            <a:r>
              <a:rPr lang="nb-NO" b="1" u="sng" dirty="0">
                <a:hlinkClick r:id="rId2"/>
              </a:rPr>
              <a:t>http://www.mysql.com</a:t>
            </a:r>
            <a:r>
              <a:rPr lang="nb-NO" dirty="0"/>
              <a:t>.</a:t>
            </a:r>
          </a:p>
          <a:p>
            <a:pPr lvl="0">
              <a:buNone/>
            </a:pPr>
            <a:endParaRPr lang="en-US" sz="1100" dirty="0"/>
          </a:p>
          <a:p>
            <a:pPr lvl="0">
              <a:buNone/>
            </a:pPr>
            <a:r>
              <a:rPr lang="en-US" dirty="0"/>
              <a:t>2.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database </a:t>
            </a:r>
            <a:r>
              <a:rPr lang="en-US" dirty="0" err="1"/>
              <a:t>bernama</a:t>
            </a:r>
            <a:r>
              <a:rPr lang="en-US" dirty="0"/>
              <a:t> ”</a:t>
            </a:r>
            <a:r>
              <a:rPr lang="en-US" dirty="0" err="1"/>
              <a:t>asisten</a:t>
            </a:r>
            <a:r>
              <a:rPr lang="en-US" dirty="0"/>
              <a:t>”, </a:t>
            </a:r>
            <a:r>
              <a:rPr lang="en-US" dirty="0" err="1"/>
              <a:t>di</a:t>
            </a:r>
            <a:r>
              <a:rPr lang="en-US" dirty="0"/>
              <a:t> </a:t>
            </a:r>
          </a:p>
          <a:p>
            <a:pPr lvl="0">
              <a:buNone/>
            </a:pPr>
            <a:r>
              <a:rPr lang="en-US" dirty="0"/>
              <a:t>   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“</a:t>
            </a:r>
            <a:r>
              <a:rPr lang="en-US" dirty="0" err="1"/>
              <a:t>asisten</a:t>
            </a:r>
            <a:r>
              <a:rPr lang="en-US" dirty="0"/>
              <a:t>” </a:t>
            </a:r>
          </a:p>
          <a:p>
            <a:pPr lvl="0">
              <a:buNone/>
            </a:pPr>
            <a:r>
              <a:rPr lang="en-US" dirty="0"/>
              <a:t>  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: </a:t>
            </a:r>
          </a:p>
          <a:p>
            <a:pPr lvl="0">
              <a:buNone/>
            </a:pPr>
            <a:r>
              <a:rPr lang="en-US" b="1" dirty="0"/>
              <a:t>    </a:t>
            </a:r>
            <a:r>
              <a:rPr lang="en-US" b="1" dirty="0" err="1"/>
              <a:t>asisten</a:t>
            </a:r>
            <a:r>
              <a:rPr lang="en-US" b="1" dirty="0"/>
              <a:t>(</a:t>
            </a:r>
            <a:r>
              <a:rPr lang="en-US" b="1" dirty="0" err="1"/>
              <a:t>nim</a:t>
            </a:r>
            <a:r>
              <a:rPr lang="en-US" b="1" dirty="0"/>
              <a:t> char(9), </a:t>
            </a:r>
            <a:r>
              <a:rPr lang="en-US" b="1" dirty="0" err="1"/>
              <a:t>nama</a:t>
            </a:r>
            <a:r>
              <a:rPr lang="en-US" b="1" dirty="0"/>
              <a:t> char(30), honor </a:t>
            </a:r>
            <a:r>
              <a:rPr lang="en-US" b="1" dirty="0" err="1"/>
              <a:t>int</a:t>
            </a:r>
            <a:r>
              <a:rPr lang="en-US" b="1" dirty="0"/>
              <a:t>)</a:t>
            </a:r>
            <a:r>
              <a:rPr lang="en-US" dirty="0"/>
              <a:t>  </a:t>
            </a:r>
          </a:p>
          <a:p>
            <a:pPr lvl="0">
              <a:buNone/>
            </a:pPr>
            <a:endParaRPr lang="en-US" sz="1100" dirty="0"/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record data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r>
              <a:rPr lang="en-US" b="1" dirty="0"/>
              <a:t>       </a:t>
            </a:r>
            <a:r>
              <a:rPr lang="en-US" b="1" dirty="0" err="1"/>
              <a:t>nim</a:t>
            </a:r>
            <a:r>
              <a:rPr lang="en-US" b="1" dirty="0"/>
              <a:t>                </a:t>
            </a:r>
            <a:r>
              <a:rPr lang="en-US" b="1" dirty="0" err="1"/>
              <a:t>nama</a:t>
            </a:r>
            <a:r>
              <a:rPr lang="en-US" b="1" dirty="0"/>
              <a:t>                            honor</a:t>
            </a:r>
          </a:p>
          <a:p>
            <a:r>
              <a:rPr lang="en-US" b="1" dirty="0"/>
              <a:t>  02331778            Rudi                            50000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Program JDBC</a:t>
            </a:r>
            <a:endParaRPr lang="en-US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Class DbTest.java</a:t>
            </a:r>
          </a:p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driver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?</a:t>
            </a:r>
          </a:p>
          <a:p>
            <a:endParaRPr lang="en-US" sz="1000" dirty="0"/>
          </a:p>
          <a:p>
            <a:r>
              <a:rPr lang="en-US" b="1" dirty="0"/>
              <a:t>Class Asisten.java</a:t>
            </a:r>
          </a:p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database.</a:t>
            </a:r>
          </a:p>
          <a:p>
            <a:endParaRPr lang="en-US" dirty="0"/>
          </a:p>
          <a:p>
            <a:r>
              <a:rPr lang="en-US" b="1" dirty="0"/>
              <a:t>Class DbTest2.java</a:t>
            </a:r>
          </a:p>
          <a:p>
            <a:r>
              <a:rPr lang="en-US" dirty="0" err="1"/>
              <a:t>Tujuan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</a:t>
            </a:r>
            <a:r>
              <a:rPr lang="en-US" dirty="0" err="1"/>
              <a:t>DbTest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MySQL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”</a:t>
            </a:r>
            <a:r>
              <a:rPr lang="en-US" dirty="0" err="1"/>
              <a:t>asisten</a:t>
            </a:r>
            <a:r>
              <a:rPr lang="en-US" dirty="0"/>
              <a:t>”,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DbTest2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metadata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Program JDBC</a:t>
            </a:r>
            <a:endParaRPr lang="en-US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Class DbTest3.java</a:t>
            </a:r>
          </a:p>
          <a:p>
            <a:r>
              <a:rPr lang="en-US" dirty="0" err="1"/>
              <a:t>Tujuan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DbTest2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MySQL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”</a:t>
            </a:r>
            <a:r>
              <a:rPr lang="en-US" dirty="0" err="1"/>
              <a:t>asisten</a:t>
            </a:r>
            <a:r>
              <a:rPr lang="en-US" dirty="0"/>
              <a:t>”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metadata,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DbTest3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class </a:t>
            </a:r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stored procedure yang </a:t>
            </a:r>
            <a:r>
              <a:rPr lang="en-US" dirty="0" err="1"/>
              <a:t>bernama</a:t>
            </a:r>
            <a:r>
              <a:rPr lang="en-US" dirty="0"/>
              <a:t>  </a:t>
            </a:r>
            <a:r>
              <a:rPr lang="en-US" dirty="0" err="1"/>
              <a:t>ubah_Honor</a:t>
            </a:r>
            <a:r>
              <a:rPr lang="en-US" dirty="0"/>
              <a:t>(?).</a:t>
            </a:r>
          </a:p>
          <a:p>
            <a:r>
              <a:rPr lang="en-US" dirty="0"/>
              <a:t>Class DbTest3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record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. </a:t>
            </a:r>
          </a:p>
          <a:p>
            <a:r>
              <a:rPr lang="en-US" dirty="0" err="1"/>
              <a:t>Bila</a:t>
            </a:r>
            <a:r>
              <a:rPr lang="en-US" dirty="0"/>
              <a:t> stored procedure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honor </a:t>
            </a:r>
            <a:r>
              <a:rPr lang="en-US" dirty="0" err="1"/>
              <a:t>asisten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50000 per SKS </a:t>
            </a:r>
            <a:r>
              <a:rPr lang="en-US" dirty="0" err="1"/>
              <a:t>menjadi</a:t>
            </a:r>
            <a:r>
              <a:rPr lang="en-US" dirty="0"/>
              <a:t> 60000 per SKS.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Program JDBC</a:t>
            </a:r>
            <a:endParaRPr lang="en-US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/>
          </a:bodyPr>
          <a:lstStyle/>
          <a:p>
            <a:r>
              <a:rPr lang="en-US" b="1" dirty="0"/>
              <a:t>Class DbTest4.java</a:t>
            </a:r>
          </a:p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database </a:t>
            </a:r>
            <a:r>
              <a:rPr lang="en-US" dirty="0" err="1"/>
              <a:t>asisten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menyajikannya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form grid.</a:t>
            </a:r>
          </a:p>
          <a:p>
            <a:endParaRPr lang="en-US" sz="1100" dirty="0"/>
          </a:p>
          <a:p>
            <a:r>
              <a:rPr lang="en-US" b="1" dirty="0"/>
              <a:t>Class DataForm.java</a:t>
            </a:r>
          </a:p>
          <a:p>
            <a:r>
              <a:rPr lang="nb-NO" dirty="0"/>
              <a:t>Class DataForm untuk menampilkan data yang telah diakses DbTest4.java ke grid.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Program JDBC</a:t>
            </a:r>
            <a:endParaRPr 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err="1"/>
              <a:t>Sebelum</a:t>
            </a:r>
            <a:r>
              <a:rPr lang="en-US" sz="2600" dirty="0"/>
              <a:t> </a:t>
            </a:r>
            <a:r>
              <a:rPr lang="en-US" sz="2600" dirty="0" err="1"/>
              <a:t>membuat</a:t>
            </a:r>
            <a:r>
              <a:rPr lang="en-US" sz="2600" dirty="0"/>
              <a:t> program java, </a:t>
            </a:r>
            <a:r>
              <a:rPr lang="en-US" sz="2600" dirty="0" err="1"/>
              <a:t>terlebih</a:t>
            </a:r>
            <a:r>
              <a:rPr lang="en-US" sz="2600" dirty="0"/>
              <a:t> </a:t>
            </a:r>
            <a:r>
              <a:rPr lang="en-US" sz="2600" dirty="0" err="1"/>
              <a:t>dahulu</a:t>
            </a:r>
            <a:r>
              <a:rPr lang="en-US" sz="2600" dirty="0"/>
              <a:t> </a:t>
            </a:r>
            <a:r>
              <a:rPr lang="en-US" sz="2600" dirty="0" err="1"/>
              <a:t>disiapkan</a:t>
            </a:r>
            <a:r>
              <a:rPr lang="en-US" sz="2600" dirty="0"/>
              <a:t> </a:t>
            </a:r>
            <a:r>
              <a:rPr lang="en-US" sz="2600" dirty="0" err="1"/>
              <a:t>tiga</a:t>
            </a:r>
            <a:r>
              <a:rPr lang="en-US" sz="2600" dirty="0"/>
              <a:t> stored procedure yang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membantu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olah</a:t>
            </a:r>
            <a:r>
              <a:rPr lang="en-US" sz="2600" dirty="0"/>
              <a:t> data </a:t>
            </a:r>
            <a:r>
              <a:rPr lang="en-US" sz="2600" b="1" dirty="0" err="1"/>
              <a:t>tabel</a:t>
            </a:r>
            <a:r>
              <a:rPr lang="en-US" sz="2600" b="1" dirty="0"/>
              <a:t> </a:t>
            </a:r>
            <a:r>
              <a:rPr lang="en-US" sz="2600" b="1" dirty="0" err="1"/>
              <a:t>asisten</a:t>
            </a:r>
            <a:r>
              <a:rPr lang="en-US" sz="2600" dirty="0"/>
              <a:t>:</a:t>
            </a:r>
          </a:p>
          <a:p>
            <a:r>
              <a:rPr lang="en-US" sz="2600" b="1" dirty="0"/>
              <a:t>stored procedure </a:t>
            </a:r>
            <a:r>
              <a:rPr lang="en-US" sz="2600" b="1" dirty="0" err="1"/>
              <a:t>sisip_asisten</a:t>
            </a:r>
            <a:endParaRPr lang="en-US" sz="2600" b="1" dirty="0"/>
          </a:p>
          <a:p>
            <a:r>
              <a:rPr lang="en-US" sz="2600" b="1" dirty="0"/>
              <a:t>stored procedure </a:t>
            </a:r>
            <a:r>
              <a:rPr lang="en-US" sz="2600" b="1" dirty="0" err="1"/>
              <a:t>update_asisten</a:t>
            </a:r>
            <a:endParaRPr lang="en-US" sz="2600" b="1" dirty="0"/>
          </a:p>
          <a:p>
            <a:r>
              <a:rPr lang="en-US" sz="2600" b="1" dirty="0"/>
              <a:t>Stored procedure </a:t>
            </a:r>
            <a:r>
              <a:rPr lang="en-US" sz="2600" b="1" dirty="0" err="1"/>
              <a:t>delete_sisten</a:t>
            </a:r>
            <a:endParaRPr lang="en-US" sz="2600" b="1" dirty="0"/>
          </a:p>
          <a:p>
            <a:endParaRPr lang="en-US" sz="1200" dirty="0"/>
          </a:p>
          <a:p>
            <a:r>
              <a:rPr lang="en-US" sz="2600" b="1" dirty="0"/>
              <a:t>Class InsertAsisten.java</a:t>
            </a:r>
          </a:p>
          <a:p>
            <a:r>
              <a:rPr lang="en-US" sz="2600" dirty="0"/>
              <a:t>Class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menambahkan</a:t>
            </a:r>
            <a:r>
              <a:rPr lang="en-US" sz="2600" dirty="0"/>
              <a:t> data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tabel</a:t>
            </a:r>
            <a:r>
              <a:rPr lang="en-US" sz="2600" dirty="0"/>
              <a:t> </a:t>
            </a:r>
            <a:r>
              <a:rPr lang="en-US" sz="2600" dirty="0" err="1"/>
              <a:t>asisten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memanfaatkan</a:t>
            </a:r>
            <a:r>
              <a:rPr lang="en-US" sz="2600" dirty="0"/>
              <a:t> stored procedure </a:t>
            </a:r>
            <a:r>
              <a:rPr lang="en-US" sz="2600" dirty="0" err="1"/>
              <a:t>sisip_asisten</a:t>
            </a:r>
            <a:r>
              <a:rPr lang="en-US" sz="2600" dirty="0"/>
              <a:t>.</a:t>
            </a:r>
          </a:p>
          <a:p>
            <a:endParaRPr lang="en-US" sz="1200" dirty="0"/>
          </a:p>
          <a:p>
            <a:r>
              <a:rPr lang="en-US" sz="2600" b="1" dirty="0"/>
              <a:t>Class UpdateAsisten.java</a:t>
            </a:r>
          </a:p>
          <a:p>
            <a:r>
              <a:rPr lang="en-US" sz="2600" dirty="0"/>
              <a:t>Class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mengedit</a:t>
            </a:r>
            <a:r>
              <a:rPr lang="en-US" sz="2600" dirty="0"/>
              <a:t> data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tabel</a:t>
            </a:r>
            <a:r>
              <a:rPr lang="en-US" sz="2600" dirty="0"/>
              <a:t> </a:t>
            </a:r>
            <a:r>
              <a:rPr lang="en-US" sz="2600" dirty="0" err="1"/>
              <a:t>asisten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memanfaatkan</a:t>
            </a:r>
            <a:r>
              <a:rPr lang="en-US" sz="2600" dirty="0"/>
              <a:t> stored procedure </a:t>
            </a:r>
            <a:r>
              <a:rPr lang="en-US" sz="2600" dirty="0" err="1"/>
              <a:t>update_asisten</a:t>
            </a:r>
            <a:r>
              <a:rPr lang="en-US" sz="2600" dirty="0"/>
              <a:t>.</a:t>
            </a:r>
          </a:p>
          <a:p>
            <a:endParaRPr lang="en-US" sz="1300" dirty="0"/>
          </a:p>
          <a:p>
            <a:r>
              <a:rPr lang="en-US" sz="2600" b="1" dirty="0"/>
              <a:t>Class DeleteAsisten.java</a:t>
            </a:r>
          </a:p>
          <a:p>
            <a:r>
              <a:rPr lang="en-US" sz="2600" dirty="0"/>
              <a:t>Class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menghapus</a:t>
            </a:r>
            <a:r>
              <a:rPr lang="en-US" sz="2600" dirty="0"/>
              <a:t> data </a:t>
            </a:r>
            <a:r>
              <a:rPr lang="en-US" sz="2600" dirty="0" err="1"/>
              <a:t>tabel</a:t>
            </a:r>
            <a:r>
              <a:rPr lang="en-US" sz="2600" dirty="0"/>
              <a:t> </a:t>
            </a:r>
            <a:r>
              <a:rPr lang="en-US" sz="2600" dirty="0" err="1"/>
              <a:t>asisten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memanfaatkan</a:t>
            </a:r>
            <a:r>
              <a:rPr lang="en-US" sz="2600" dirty="0"/>
              <a:t> stored procedure </a:t>
            </a:r>
            <a:r>
              <a:rPr lang="en-US" sz="2600" dirty="0" err="1"/>
              <a:t>delete_asisten</a:t>
            </a:r>
            <a:r>
              <a:rPr lang="en-US" sz="26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effectLst/>
              </a:rPr>
              <a:t>Contoh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Penggunaan</a:t>
            </a:r>
            <a:r>
              <a:rPr lang="en-US" sz="2400" dirty="0">
                <a:effectLst/>
              </a:rPr>
              <a:t> Stored Procedure </a:t>
            </a:r>
            <a:br>
              <a:rPr lang="en-US" sz="2400" dirty="0">
                <a:effectLst/>
              </a:rPr>
            </a:br>
            <a:r>
              <a:rPr lang="en-US" sz="2400" dirty="0" err="1">
                <a:effectLst/>
              </a:rPr>
              <a:t>dalam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Pengolahan</a:t>
            </a:r>
            <a:r>
              <a:rPr lang="en-US" sz="2400" dirty="0">
                <a:effectLst/>
              </a:rPr>
              <a:t> Data </a:t>
            </a:r>
            <a:r>
              <a:rPr lang="en-US" sz="2400" dirty="0" err="1">
                <a:effectLst/>
              </a:rPr>
              <a:t>di</a:t>
            </a:r>
            <a:r>
              <a:rPr lang="en-US" sz="2400" dirty="0">
                <a:effectLst/>
              </a:rPr>
              <a:t> JDBC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pemrogram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file driver (</a:t>
            </a:r>
            <a:r>
              <a:rPr lang="en-US" dirty="0" err="1"/>
              <a:t>lazimnya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file .jar)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folder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b="1" dirty="0"/>
              <a:t>c:\Program Files\Java\jdk1.5.0_01\jre1.6.0_01\lib\ext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path </a:t>
            </a:r>
            <a:r>
              <a:rPr lang="en-US" dirty="0" err="1"/>
              <a:t>tempat</a:t>
            </a:r>
            <a:r>
              <a:rPr lang="en-US" dirty="0"/>
              <a:t> driver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dirty="0"/>
              <a:t>Cara lain,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JDBC-ODBC Driver, vendor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driver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JDK, </a:t>
            </a:r>
            <a:r>
              <a:rPr lang="en-US" dirty="0" err="1"/>
              <a:t>sehinga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path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Driver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database yang </a:t>
            </a:r>
            <a:r>
              <a:rPr lang="en-US" sz="2800" dirty="0" err="1"/>
              <a:t>membutuhkan</a:t>
            </a:r>
            <a:r>
              <a:rPr lang="en-US" sz="2800" dirty="0"/>
              <a:t> bridging </a:t>
            </a:r>
            <a:r>
              <a:rPr lang="en-US" sz="2800" dirty="0" err="1"/>
              <a:t>melalui</a:t>
            </a:r>
            <a:r>
              <a:rPr lang="en-US" sz="2800" dirty="0"/>
              <a:t> ODBC driver,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database </a:t>
            </a:r>
            <a:r>
              <a:rPr lang="en-US" sz="2800" dirty="0" err="1"/>
              <a:t>pada</a:t>
            </a:r>
            <a:r>
              <a:rPr lang="en-US" sz="2800" dirty="0"/>
              <a:t> windows, </a:t>
            </a:r>
            <a:r>
              <a:rPr lang="en-US" sz="2800" dirty="0" err="1"/>
              <a:t>maka</a:t>
            </a:r>
            <a:r>
              <a:rPr lang="en-US" sz="2800" dirty="0"/>
              <a:t> ODBC-Driver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dipersiapkan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dahulu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setup </a:t>
            </a:r>
            <a:r>
              <a:rPr lang="en-US" sz="2800" dirty="0" err="1"/>
              <a:t>pada</a:t>
            </a:r>
            <a:r>
              <a:rPr lang="en-US" sz="2800" dirty="0"/>
              <a:t> DBMS Server </a:t>
            </a:r>
            <a:r>
              <a:rPr lang="en-US" sz="2800" dirty="0" err="1"/>
              <a:t>dan</a:t>
            </a:r>
            <a:r>
              <a:rPr lang="en-US" sz="2800" dirty="0"/>
              <a:t> setup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.</a:t>
            </a:r>
          </a:p>
          <a:p>
            <a:endParaRPr lang="en-US" sz="1000" dirty="0"/>
          </a:p>
          <a:p>
            <a:r>
              <a:rPr lang="en-US" sz="2800" dirty="0" err="1"/>
              <a:t>Contoh</a:t>
            </a:r>
            <a:r>
              <a:rPr lang="en-US" sz="2800" dirty="0"/>
              <a:t> setup ODBC </a:t>
            </a:r>
            <a:r>
              <a:rPr lang="en-US" sz="2800" dirty="0" err="1"/>
              <a:t>pada</a:t>
            </a:r>
            <a:r>
              <a:rPr lang="en-US" sz="2800" dirty="0"/>
              <a:t> Ms Access:</a:t>
            </a:r>
          </a:p>
          <a:p>
            <a:r>
              <a:rPr lang="en-US" sz="2800" b="1" dirty="0"/>
              <a:t>Data Source Name	: </a:t>
            </a:r>
            <a:r>
              <a:rPr lang="en-US" sz="2800" b="1" i="1" dirty="0" err="1"/>
              <a:t>praktikum</a:t>
            </a:r>
            <a:endParaRPr lang="en-US" sz="2800" b="1" i="1" dirty="0"/>
          </a:p>
          <a:p>
            <a:r>
              <a:rPr lang="en-US" sz="2800" b="1" dirty="0"/>
              <a:t>Description      	: </a:t>
            </a:r>
            <a:r>
              <a:rPr lang="en-US" sz="2800" b="1" i="1" dirty="0" err="1"/>
              <a:t>asisten</a:t>
            </a:r>
            <a:r>
              <a:rPr lang="en-US" sz="2800" b="1" i="1" dirty="0"/>
              <a:t> </a:t>
            </a:r>
            <a:r>
              <a:rPr lang="en-US" sz="2800" b="1" i="1" dirty="0" err="1"/>
              <a:t>praktikum</a:t>
            </a:r>
            <a:endParaRPr lang="en-US" sz="2800" b="1" i="1" dirty="0"/>
          </a:p>
          <a:p>
            <a:r>
              <a:rPr lang="en-US" sz="2800" b="1" dirty="0"/>
              <a:t>Database		: </a:t>
            </a:r>
            <a:r>
              <a:rPr lang="en-US" sz="2800" b="1" i="1" dirty="0"/>
              <a:t>D:\asisten\asisten.mdb</a:t>
            </a:r>
          </a:p>
          <a:p>
            <a:r>
              <a:rPr lang="en-US" sz="2800" b="1" dirty="0"/>
              <a:t>System Database	: </a:t>
            </a:r>
            <a:r>
              <a:rPr lang="en-US" sz="2800" b="1" i="1" dirty="0"/>
              <a:t>none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ODBC Driver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setup ODBC Ms. Access </a:t>
            </a:r>
            <a:r>
              <a:rPr lang="en-US" dirty="0" err="1"/>
              <a:t>pada</a:t>
            </a:r>
            <a:r>
              <a:rPr lang="en-US" dirty="0"/>
              <a:t> Windows :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/>
              <a:t>start</a:t>
            </a:r>
            <a:r>
              <a:rPr lang="en-US" dirty="0"/>
              <a:t> &gt; </a:t>
            </a:r>
            <a:r>
              <a:rPr lang="en-US" b="1" dirty="0"/>
              <a:t>control panel</a:t>
            </a:r>
            <a:r>
              <a:rPr lang="en-US" dirty="0"/>
              <a:t> &gt; </a:t>
            </a:r>
            <a:r>
              <a:rPr lang="en-US" b="1" dirty="0"/>
              <a:t>administrative tools</a:t>
            </a:r>
            <a:r>
              <a:rPr lang="en-US" dirty="0"/>
              <a:t> &gt; </a:t>
            </a:r>
            <a:r>
              <a:rPr lang="en-US" b="1" dirty="0"/>
              <a:t>data source</a:t>
            </a:r>
            <a:r>
              <a:rPr lang="en-US" dirty="0"/>
              <a:t> (ODBC)</a:t>
            </a:r>
          </a:p>
          <a:p>
            <a:r>
              <a:rPr lang="en-US" dirty="0" err="1"/>
              <a:t>pilih</a:t>
            </a:r>
            <a:r>
              <a:rPr lang="en-US" dirty="0"/>
              <a:t> tab </a:t>
            </a:r>
            <a:r>
              <a:rPr lang="en-US" b="1" dirty="0"/>
              <a:t>System DSN</a:t>
            </a:r>
            <a:r>
              <a:rPr lang="en-US" dirty="0"/>
              <a:t>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Ms. Access Driver do Microsoft Access</a:t>
            </a:r>
            <a:endParaRPr lang="en-US" dirty="0"/>
          </a:p>
          <a:p>
            <a:r>
              <a:rPr lang="en-US" dirty="0" err="1"/>
              <a:t>Isi</a:t>
            </a:r>
            <a:r>
              <a:rPr lang="en-US" dirty="0"/>
              <a:t> field </a:t>
            </a:r>
            <a:r>
              <a:rPr lang="en-US" b="1" dirty="0"/>
              <a:t>data source name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praktikum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directory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b="1" dirty="0"/>
              <a:t>file asisten.mdb</a:t>
            </a:r>
          </a:p>
          <a:p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b="1" dirty="0"/>
              <a:t>ok. </a:t>
            </a:r>
          </a:p>
          <a:p>
            <a:endParaRPr lang="en-US" sz="1100" b="1" dirty="0"/>
          </a:p>
          <a:p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MySQL</a:t>
            </a:r>
            <a:r>
              <a:rPr lang="en-US" sz="2500" dirty="0"/>
              <a:t> </a:t>
            </a:r>
            <a:r>
              <a:rPr lang="en-US" sz="2500" dirty="0" err="1"/>
              <a:t>tidak</a:t>
            </a:r>
            <a:r>
              <a:rPr lang="en-US" sz="2500" dirty="0"/>
              <a:t> </a:t>
            </a:r>
            <a:r>
              <a:rPr lang="en-US" sz="2500" dirty="0" err="1"/>
              <a:t>perlu</a:t>
            </a:r>
            <a:r>
              <a:rPr lang="en-US" sz="2500" dirty="0"/>
              <a:t> setting </a:t>
            </a:r>
            <a:r>
              <a:rPr lang="en-US" sz="2500" dirty="0" err="1"/>
              <a:t>di</a:t>
            </a:r>
            <a:r>
              <a:rPr lang="en-US" sz="2500" dirty="0"/>
              <a:t> </a:t>
            </a:r>
            <a:r>
              <a:rPr lang="en-US" sz="2500" b="1" dirty="0" err="1"/>
              <a:t>sistem</a:t>
            </a:r>
            <a:r>
              <a:rPr lang="en-US" sz="2500" b="1" dirty="0"/>
              <a:t> </a:t>
            </a:r>
            <a:r>
              <a:rPr lang="en-US" sz="2500" b="1" dirty="0" err="1"/>
              <a:t>operasi</a:t>
            </a:r>
            <a:r>
              <a:rPr lang="en-US" sz="25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ODBC Driver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/>
          <a:lstStyle/>
          <a:p>
            <a:r>
              <a:rPr lang="en-US" sz="2800" b="1" dirty="0"/>
              <a:t>Data Control Language</a:t>
            </a:r>
            <a:endParaRPr lang="en-US" sz="2800" dirty="0"/>
          </a:p>
          <a:p>
            <a:r>
              <a:rPr lang="en-US" sz="2800" b="1" dirty="0"/>
              <a:t>Data </a:t>
            </a:r>
            <a:r>
              <a:rPr lang="en-US" sz="2800" b="1" dirty="0" err="1"/>
              <a:t>Definiton</a:t>
            </a:r>
            <a:r>
              <a:rPr lang="en-US" sz="2800" b="1" dirty="0"/>
              <a:t> Language</a:t>
            </a:r>
          </a:p>
          <a:p>
            <a:r>
              <a:rPr lang="en-US" sz="2800" b="1" dirty="0"/>
              <a:t>Data Manipulation Language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SQL Query </a:t>
            </a:r>
            <a:r>
              <a:rPr lang="en-US" sz="3200" dirty="0" err="1">
                <a:effectLst/>
              </a:rPr>
              <a:t>pada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mysql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Data Control Language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endParaRPr lang="en-US" sz="1100" dirty="0"/>
          </a:p>
          <a:p>
            <a:r>
              <a:rPr lang="en-US" dirty="0"/>
              <a:t>// </a:t>
            </a:r>
            <a:r>
              <a:rPr lang="en-US" dirty="0" err="1"/>
              <a:t>membuat</a:t>
            </a:r>
            <a:r>
              <a:rPr lang="en-US" dirty="0"/>
              <a:t> user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b="1" dirty="0"/>
              <a:t>use </a:t>
            </a:r>
            <a:r>
              <a:rPr lang="en-US" b="1" dirty="0" err="1"/>
              <a:t>mysql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insert into user(</a:t>
            </a:r>
            <a:r>
              <a:rPr lang="en-US" b="1" dirty="0" err="1"/>
              <a:t>host,user,password</a:t>
            </a:r>
            <a:r>
              <a:rPr lang="en-US" b="1" dirty="0"/>
              <a:t>) </a:t>
            </a:r>
          </a:p>
          <a:p>
            <a:r>
              <a:rPr lang="en-US" b="1" dirty="0"/>
              <a:t>values (’</a:t>
            </a:r>
            <a:r>
              <a:rPr lang="en-US" b="1" dirty="0" err="1"/>
              <a:t>localhost’,’novrido’,password</a:t>
            </a:r>
            <a:r>
              <a:rPr lang="en-US" b="1" dirty="0"/>
              <a:t>(’</a:t>
            </a:r>
            <a:r>
              <a:rPr lang="en-US" b="1" dirty="0" err="1"/>
              <a:t>apaaja</a:t>
            </a:r>
            <a:r>
              <a:rPr lang="en-US" b="1" dirty="0"/>
              <a:t>’));</a:t>
            </a:r>
            <a:endParaRPr lang="en-US" dirty="0"/>
          </a:p>
          <a:p>
            <a:r>
              <a:rPr lang="en-US" b="1" dirty="0"/>
              <a:t>flush privileges;</a:t>
            </a:r>
            <a:endParaRPr lang="en-US" dirty="0"/>
          </a:p>
          <a:p>
            <a:endParaRPr lang="en-US" sz="1100" dirty="0"/>
          </a:p>
          <a:p>
            <a:r>
              <a:rPr lang="en-US" dirty="0"/>
              <a:t>//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user</a:t>
            </a:r>
          </a:p>
          <a:p>
            <a:r>
              <a:rPr lang="en-US" b="1" dirty="0"/>
              <a:t>use </a:t>
            </a:r>
            <a:r>
              <a:rPr lang="en-US" b="1" dirty="0" err="1"/>
              <a:t>mysql</a:t>
            </a:r>
            <a:r>
              <a:rPr lang="en-US" b="1" dirty="0"/>
              <a:t>;</a:t>
            </a:r>
          </a:p>
          <a:p>
            <a:r>
              <a:rPr lang="en-US" b="1" dirty="0"/>
              <a:t>update user set user=’</a:t>
            </a:r>
            <a:r>
              <a:rPr lang="en-US" b="1" dirty="0" err="1"/>
              <a:t>edo</a:t>
            </a:r>
            <a:r>
              <a:rPr lang="en-US" b="1" dirty="0"/>
              <a:t>’ where user=’</a:t>
            </a:r>
            <a:r>
              <a:rPr lang="en-US" b="1" dirty="0" err="1"/>
              <a:t>novrido</a:t>
            </a:r>
            <a:r>
              <a:rPr lang="en-US" b="1" dirty="0"/>
              <a:t>’;</a:t>
            </a:r>
            <a:endParaRPr lang="en-US" dirty="0"/>
          </a:p>
          <a:p>
            <a:r>
              <a:rPr lang="en-US" b="1" dirty="0"/>
              <a:t>flush privileges;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SQL Query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mysql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18976</TotalTime>
  <Words>3682</Words>
  <Application>Microsoft Office PowerPoint</Application>
  <PresentationFormat>On-screen Show (4:3)</PresentationFormat>
  <Paragraphs>538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JDBC</vt:lpstr>
      <vt:lpstr>JDBC</vt:lpstr>
      <vt:lpstr>Driver</vt:lpstr>
      <vt:lpstr>Driver</vt:lpstr>
      <vt:lpstr>Driver</vt:lpstr>
      <vt:lpstr>ODBC Driver</vt:lpstr>
      <vt:lpstr>ODBC Driver</vt:lpstr>
      <vt:lpstr>SQL Query pada mysql</vt:lpstr>
      <vt:lpstr>SQL Query di mysql</vt:lpstr>
      <vt:lpstr>SQL Query di mysql</vt:lpstr>
      <vt:lpstr>SQL Query di mysql</vt:lpstr>
      <vt:lpstr>SQL Query di mysql</vt:lpstr>
      <vt:lpstr>SQL Query di mysql</vt:lpstr>
      <vt:lpstr>SQL Query di mysql</vt:lpstr>
      <vt:lpstr>SQL Query di mysql</vt:lpstr>
      <vt:lpstr>Stored Procedure di MySql</vt:lpstr>
      <vt:lpstr>Stored Procedure di MySql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Langkah-langkah Pemrograman JDBC</vt:lpstr>
      <vt:lpstr>JDBC Metadata</vt:lpstr>
      <vt:lpstr>JDBC Metadata</vt:lpstr>
      <vt:lpstr>JDBC Metadata</vt:lpstr>
      <vt:lpstr>JDBC Metadata</vt:lpstr>
      <vt:lpstr>JDBC Update</vt:lpstr>
      <vt:lpstr>JDBC Update</vt:lpstr>
      <vt:lpstr>Mekanisme Commit dan Rollback</vt:lpstr>
      <vt:lpstr>Contoh method insertRecord() yang dilengkapi dengan  mekanisme rollback </vt:lpstr>
      <vt:lpstr>Mekanisme Prepared SQL</vt:lpstr>
      <vt:lpstr>Contoh Mekanisme Prepared SQL</vt:lpstr>
      <vt:lpstr>Method Konversi Tipe Data Java  ke Tipe Data SQL</vt:lpstr>
      <vt:lpstr>Mekanisme untuk mengakses Stored Procedure (CallableStatement)</vt:lpstr>
      <vt:lpstr>Mekanisme untuk mengakses Stored Procedure (CallableStatement)</vt:lpstr>
      <vt:lpstr>Contoh Program JDBC</vt:lpstr>
      <vt:lpstr>Contoh Program JDBC</vt:lpstr>
      <vt:lpstr>Contoh Program JDBC</vt:lpstr>
      <vt:lpstr>Contoh Program JDBC</vt:lpstr>
      <vt:lpstr>Contoh Program JDBC</vt:lpstr>
      <vt:lpstr>Contoh Penggunaan Stored Procedure  dalam Pengolahan Data di JDBC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379</cp:revision>
  <dcterms:created xsi:type="dcterms:W3CDTF">2001-04-26T04:38:43Z</dcterms:created>
  <dcterms:modified xsi:type="dcterms:W3CDTF">2022-05-25T10:17:08Z</dcterms:modified>
</cp:coreProperties>
</file>