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57"/>
  </p:notesMasterIdLst>
  <p:handoutMasterIdLst>
    <p:handoutMasterId r:id="rId58"/>
  </p:handoutMasterIdLst>
  <p:sldIdLst>
    <p:sldId id="443" r:id="rId2"/>
    <p:sldId id="451" r:id="rId3"/>
    <p:sldId id="439" r:id="rId4"/>
    <p:sldId id="440" r:id="rId5"/>
    <p:sldId id="387" r:id="rId6"/>
    <p:sldId id="388" r:id="rId7"/>
    <p:sldId id="389" r:id="rId8"/>
    <p:sldId id="390" r:id="rId9"/>
    <p:sldId id="391" r:id="rId10"/>
    <p:sldId id="445" r:id="rId11"/>
    <p:sldId id="396" r:id="rId12"/>
    <p:sldId id="448" r:id="rId13"/>
    <p:sldId id="397" r:id="rId14"/>
    <p:sldId id="398" r:id="rId15"/>
    <p:sldId id="392" r:id="rId16"/>
    <p:sldId id="393" r:id="rId17"/>
    <p:sldId id="412" r:id="rId18"/>
    <p:sldId id="413" r:id="rId19"/>
    <p:sldId id="414" r:id="rId20"/>
    <p:sldId id="415" r:id="rId21"/>
    <p:sldId id="416" r:id="rId22"/>
    <p:sldId id="417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394" r:id="rId32"/>
    <p:sldId id="418" r:id="rId33"/>
    <p:sldId id="419" r:id="rId34"/>
    <p:sldId id="395" r:id="rId35"/>
    <p:sldId id="450" r:id="rId36"/>
    <p:sldId id="442" r:id="rId37"/>
    <p:sldId id="449" r:id="rId38"/>
    <p:sldId id="399" r:id="rId39"/>
    <p:sldId id="400" r:id="rId40"/>
    <p:sldId id="405" r:id="rId41"/>
    <p:sldId id="432" r:id="rId42"/>
    <p:sldId id="433" r:id="rId43"/>
    <p:sldId id="434" r:id="rId44"/>
    <p:sldId id="402" r:id="rId45"/>
    <p:sldId id="403" r:id="rId46"/>
    <p:sldId id="437" r:id="rId47"/>
    <p:sldId id="410" r:id="rId48"/>
    <p:sldId id="409" r:id="rId49"/>
    <p:sldId id="407" r:id="rId50"/>
    <p:sldId id="428" r:id="rId51"/>
    <p:sldId id="429" r:id="rId52"/>
    <p:sldId id="430" r:id="rId53"/>
    <p:sldId id="408" r:id="rId54"/>
    <p:sldId id="435" r:id="rId55"/>
    <p:sldId id="436" r:id="rId5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86466" autoAdjust="0"/>
  </p:normalViewPr>
  <p:slideViewPr>
    <p:cSldViewPr>
      <p:cViewPr varScale="1">
        <p:scale>
          <a:sx n="82" d="100"/>
          <a:sy n="82" d="100"/>
        </p:scale>
        <p:origin x="134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412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D319E2-73F4-4F48-0A6F-0DB66D54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401469"/>
          </a:xfrm>
        </p:spPr>
        <p:txBody>
          <a:bodyPr>
            <a:normAutofit/>
          </a:bodyPr>
          <a:lstStyle/>
          <a:p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Terstruktur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anatomy.</a:t>
            </a:r>
          </a:p>
          <a:p>
            <a:endParaRPr lang="en-US" sz="1200" dirty="0"/>
          </a:p>
          <a:p>
            <a:r>
              <a:rPr lang="en-US" sz="3200" dirty="0"/>
              <a:t>OOP </a:t>
            </a:r>
            <a:r>
              <a:rPr lang="en-US" sz="3200" dirty="0" err="1"/>
              <a:t>memiliki</a:t>
            </a:r>
            <a:r>
              <a:rPr lang="en-US" sz="3200" dirty="0"/>
              <a:t> dua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Taxonomy (Gen-Spec) dan Anatomy (Whole-Part).</a:t>
            </a:r>
          </a:p>
          <a:p>
            <a:endParaRPr lang="en-US" sz="1200" dirty="0"/>
          </a:p>
          <a:p>
            <a:r>
              <a:rPr lang="en-US" sz="3200" dirty="0"/>
              <a:t>Project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solusi</a:t>
            </a:r>
            <a:r>
              <a:rPr lang="en-US" sz="3200" dirty="0"/>
              <a:t> OOP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r>
              <a:rPr lang="en-US" sz="3200" dirty="0"/>
              <a:t> </a:t>
            </a:r>
            <a:r>
              <a:rPr lang="en-US" sz="3200" dirty="0" err="1"/>
              <a:t>tersusun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Taxonomy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kumpulan</a:t>
            </a:r>
            <a:r>
              <a:rPr lang="en-US" sz="3200" dirty="0"/>
              <a:t> class.</a:t>
            </a:r>
            <a:r>
              <a:rPr lang="en-US" sz="4000" dirty="0"/>
              <a:t>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A78C2-9284-2424-9DDD-66ECC0F8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AD749-591F-7A65-A594-836F1F6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DE5DA0-EA06-46FD-3A6A-B5A6F7D0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530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STRUKTUR OOP (1)</a:t>
            </a:r>
          </a:p>
        </p:txBody>
      </p:sp>
    </p:spTree>
    <p:extLst>
      <p:ext uri="{BB962C8B-B14F-4D97-AF65-F5344CB8AC3E}">
        <p14:creationId xmlns:p14="http://schemas.microsoft.com/office/powerpoint/2010/main" val="41390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599"/>
            <a:ext cx="8763000" cy="5416709"/>
          </a:xfrm>
        </p:spPr>
        <p:txBody>
          <a:bodyPr>
            <a:normAutofit/>
          </a:bodyPr>
          <a:lstStyle/>
          <a:p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diinformasikan</a:t>
            </a:r>
            <a:r>
              <a:rPr lang="en-US" sz="3600" dirty="0"/>
              <a:t> </a:t>
            </a:r>
            <a:r>
              <a:rPr lang="en-US" sz="3600" dirty="0" err="1"/>
              <a:t>mengenai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identitas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ciri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khas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kondisi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khas</a:t>
            </a:r>
            <a:r>
              <a:rPr lang="en-US" sz="3600" dirty="0"/>
              <a:t> </a:t>
            </a:r>
            <a:r>
              <a:rPr lang="en-US" sz="3600" dirty="0" err="1"/>
              <a:t>seluruh</a:t>
            </a:r>
            <a:r>
              <a:rPr lang="en-US" sz="3600" dirty="0"/>
              <a:t>/</a:t>
            </a:r>
            <a:r>
              <a:rPr lang="en-US" sz="3600" dirty="0" err="1"/>
              <a:t>sebagian</a:t>
            </a:r>
            <a:r>
              <a:rPr lang="en-US" sz="3600" dirty="0"/>
              <a:t> </a:t>
            </a:r>
            <a:r>
              <a:rPr lang="en-US" sz="3600" dirty="0" err="1"/>
              <a:t>objek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Class. </a:t>
            </a:r>
            <a:r>
              <a:rPr lang="en-US" sz="3600" dirty="0" err="1"/>
              <a:t>Artinya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attribute </a:t>
            </a:r>
            <a:r>
              <a:rPr lang="en-US" sz="3600" dirty="0" err="1">
                <a:solidFill>
                  <a:srgbClr val="FF0000"/>
                </a:solidFill>
              </a:rPr>
              <a:t>milik</a:t>
            </a:r>
            <a:r>
              <a:rPr lang="en-US" sz="3600" dirty="0"/>
              <a:t> class/</a:t>
            </a:r>
            <a:r>
              <a:rPr lang="en-US" sz="3600" dirty="0" err="1"/>
              <a:t>objek</a:t>
            </a:r>
            <a:r>
              <a:rPr lang="en-US" sz="3600" dirty="0"/>
              <a:t>.</a:t>
            </a:r>
          </a:p>
          <a:p>
            <a:endParaRPr lang="en-US" sz="900" dirty="0"/>
          </a:p>
          <a:p>
            <a:r>
              <a:rPr lang="en-US" sz="3600" dirty="0"/>
              <a:t>Attribute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D60093"/>
                </a:solidFill>
              </a:rPr>
              <a:t>diwariskan</a:t>
            </a:r>
            <a:r>
              <a:rPr lang="en-US" sz="3600" dirty="0"/>
              <a:t> dan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B0F0"/>
                </a:solidFill>
              </a:rPr>
              <a:t>diberi</a:t>
            </a:r>
            <a:r>
              <a:rPr lang="en-US" sz="3600" dirty="0">
                <a:solidFill>
                  <a:srgbClr val="00B0F0"/>
                </a:solidFill>
              </a:rPr>
              <a:t> modifier</a:t>
            </a:r>
            <a:r>
              <a:rPr lang="en-US" sz="3600" dirty="0"/>
              <a:t>.</a:t>
            </a:r>
          </a:p>
          <a:p>
            <a:endParaRPr lang="en-US" sz="900" dirty="0"/>
          </a:p>
          <a:p>
            <a:pPr marL="109728" indent="0">
              <a:buNone/>
            </a:pPr>
            <a:endParaRPr lang="en-US" sz="3100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63678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599"/>
            <a:ext cx="9067800" cy="5416709"/>
          </a:xfrm>
        </p:spPr>
        <p:txBody>
          <a:bodyPr>
            <a:normAutofit/>
          </a:bodyPr>
          <a:lstStyle/>
          <a:p>
            <a:r>
              <a:rPr lang="en-US" sz="3100" dirty="0" err="1"/>
              <a:t>Deklarasi</a:t>
            </a:r>
            <a:r>
              <a:rPr lang="en-US" sz="3100" dirty="0"/>
              <a:t> attribute </a:t>
            </a:r>
            <a:r>
              <a:rPr lang="en-US" sz="3100" dirty="0" err="1"/>
              <a:t>diletakkan</a:t>
            </a:r>
            <a:r>
              <a:rPr lang="en-US" sz="3100" dirty="0"/>
              <a:t> di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classbody</a:t>
            </a:r>
            <a:r>
              <a:rPr lang="en-US" sz="3100" dirty="0"/>
              <a:t> </a:t>
            </a:r>
            <a:r>
              <a:rPr lang="en-US" sz="3100" dirty="0" err="1"/>
              <a:t>namun</a:t>
            </a:r>
            <a:r>
              <a:rPr lang="en-US" sz="3100" dirty="0"/>
              <a:t> di </a:t>
            </a:r>
            <a:r>
              <a:rPr lang="en-US" sz="3100" dirty="0" err="1"/>
              <a:t>luar</a:t>
            </a:r>
            <a:r>
              <a:rPr lang="en-US" sz="3100" dirty="0"/>
              <a:t>/di </a:t>
            </a:r>
            <a:r>
              <a:rPr lang="en-US" sz="3100" dirty="0" err="1"/>
              <a:t>atas</a:t>
            </a:r>
            <a:r>
              <a:rPr lang="en-US" sz="3100" dirty="0"/>
              <a:t> method().</a:t>
            </a:r>
          </a:p>
          <a:p>
            <a:endParaRPr lang="en-US" sz="900" dirty="0">
              <a:solidFill>
                <a:srgbClr val="FFC000"/>
              </a:solidFill>
            </a:endParaRPr>
          </a:p>
          <a:p>
            <a:r>
              <a:rPr lang="en-US" sz="3100" dirty="0" err="1"/>
              <a:t>Bentuk</a:t>
            </a:r>
            <a:r>
              <a:rPr lang="en-US" sz="3100" dirty="0"/>
              <a:t> </a:t>
            </a:r>
            <a:r>
              <a:rPr lang="en-US" sz="3100" dirty="0" err="1"/>
              <a:t>umum</a:t>
            </a:r>
            <a:r>
              <a:rPr lang="en-US" sz="3100" dirty="0"/>
              <a:t> </a:t>
            </a:r>
            <a:r>
              <a:rPr lang="en-US" sz="3100" dirty="0" err="1"/>
              <a:t>deklarasi</a:t>
            </a:r>
            <a:r>
              <a:rPr lang="en-US" sz="3100" dirty="0"/>
              <a:t> attribute </a:t>
            </a:r>
            <a:r>
              <a:rPr lang="en-US" sz="3100" dirty="0" err="1"/>
              <a:t>ada</a:t>
            </a:r>
            <a:r>
              <a:rPr lang="en-US" sz="3100" dirty="0"/>
              <a:t> dua:</a:t>
            </a:r>
          </a:p>
          <a:p>
            <a:endParaRPr lang="en-US" sz="900" dirty="0"/>
          </a:p>
          <a:p>
            <a:r>
              <a:rPr lang="en-US" sz="2400" dirty="0">
                <a:solidFill>
                  <a:srgbClr val="FF0000"/>
                </a:solidFill>
              </a:rPr>
              <a:t>[modifier1] </a:t>
            </a:r>
            <a:r>
              <a:rPr lang="en-US" sz="2400" dirty="0" err="1">
                <a:solidFill>
                  <a:srgbClr val="FF0000"/>
                </a:solidFill>
              </a:rPr>
              <a:t>tipedata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namaAttribute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endParaRPr lang="en-US" sz="900" b="1" dirty="0"/>
          </a:p>
          <a:p>
            <a:r>
              <a:rPr lang="en-US" sz="2400" dirty="0">
                <a:solidFill>
                  <a:srgbClr val="FF0000"/>
                </a:solidFill>
              </a:rPr>
              <a:t>[public] [static] final </a:t>
            </a:r>
            <a:r>
              <a:rPr lang="en-US" sz="2400" dirty="0" err="1">
                <a:solidFill>
                  <a:srgbClr val="FF0000"/>
                </a:solidFill>
              </a:rPr>
              <a:t>tipedata</a:t>
            </a:r>
            <a:r>
              <a:rPr lang="en-US" sz="2400" dirty="0">
                <a:solidFill>
                  <a:srgbClr val="FF0000"/>
                </a:solidFill>
              </a:rPr>
              <a:t> NAMAKONSTANTA = literal;</a:t>
            </a:r>
          </a:p>
          <a:p>
            <a:endParaRPr lang="en-US" sz="3100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attribute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dapat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dilakukan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atau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dialami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/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pekerjaan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khas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/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Class.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method()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b="1" i="1" dirty="0"/>
              <a:t>static</a:t>
            </a:r>
            <a:r>
              <a:rPr lang="en-US" dirty="0"/>
              <a:t> 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Method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classbody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 lain.</a:t>
            </a:r>
          </a:p>
          <a:p>
            <a:pPr algn="just"/>
            <a:r>
              <a:rPr lang="en-US" dirty="0"/>
              <a:t>Nama method()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kata </a:t>
            </a:r>
            <a:r>
              <a:rPr lang="en-US" b="1" dirty="0">
                <a:solidFill>
                  <a:srgbClr val="FF0000"/>
                </a:solidFill>
              </a:rPr>
              <a:t>verb-noun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atau</a:t>
            </a:r>
            <a:r>
              <a:rPr lang="en-US" b="1" dirty="0">
                <a:solidFill>
                  <a:srgbClr val="FF0000"/>
                </a:solidFill>
              </a:rPr>
              <a:t> verb </a:t>
            </a:r>
            <a:r>
              <a:rPr lang="en-US" dirty="0" err="1"/>
              <a:t>saja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</a:rPr>
              <a:t>float </a:t>
            </a:r>
            <a:r>
              <a:rPr lang="en-US" b="1" dirty="0" err="1">
                <a:solidFill>
                  <a:srgbClr val="0070C0"/>
                </a:solidFill>
              </a:rPr>
              <a:t>getBalance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doCalculation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hitungIPK</a:t>
            </a:r>
            <a:r>
              <a:rPr lang="en-US" b="1" dirty="0">
                <a:solidFill>
                  <a:srgbClr val="0070C0"/>
                </a:solidFill>
              </a:rPr>
              <a:t>(), </a:t>
            </a:r>
            <a:r>
              <a:rPr lang="en-US" b="1" dirty="0" err="1">
                <a:solidFill>
                  <a:srgbClr val="0070C0"/>
                </a:solidFill>
              </a:rPr>
              <a:t>setCustomerName</a:t>
            </a:r>
            <a:r>
              <a:rPr lang="en-US" b="1" dirty="0">
                <a:solidFill>
                  <a:srgbClr val="0070C0"/>
                </a:solidFill>
              </a:rPr>
              <a:t>(), display().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method()</a:t>
            </a:r>
          </a:p>
        </p:txBody>
      </p:sp>
    </p:spTree>
    <p:extLst>
      <p:ext uri="{BB962C8B-B14F-4D97-AF65-F5344CB8AC3E}">
        <p14:creationId xmlns:p14="http://schemas.microsoft.com/office/powerpoint/2010/main" val="83573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Ada dua </a:t>
            </a:r>
            <a:r>
              <a:rPr lang="en-US" dirty="0" err="1"/>
              <a:t>kelompok</a:t>
            </a:r>
            <a:r>
              <a:rPr lang="en-US" dirty="0"/>
              <a:t> method()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standard</a:t>
            </a:r>
            <a:r>
              <a:rPr lang="en-US" dirty="0"/>
              <a:t> dan </a:t>
            </a:r>
            <a:r>
              <a:rPr lang="en-US" b="1" dirty="0"/>
              <a:t>non standard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Method yang </a:t>
            </a:r>
            <a:r>
              <a:rPr lang="en-US" b="1" dirty="0"/>
              <a:t>standard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standard </a:t>
            </a:r>
            <a:r>
              <a:rPr lang="en-US" dirty="0" err="1"/>
              <a:t>oleh</a:t>
            </a:r>
            <a:r>
              <a:rPr lang="en-US" dirty="0"/>
              <a:t> vendor java. 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b="1" dirty="0"/>
              <a:t>setter()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getter()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   Method </a:t>
            </a:r>
            <a:r>
              <a:rPr lang="en-US" b="1" dirty="0"/>
              <a:t>setter()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literal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attribute.</a:t>
            </a:r>
          </a:p>
          <a:p>
            <a:pPr algn="just">
              <a:buNone/>
            </a:pPr>
            <a:r>
              <a:rPr lang="en-US" dirty="0"/>
              <a:t>   Method </a:t>
            </a:r>
            <a:r>
              <a:rPr lang="en-US" b="1" dirty="0"/>
              <a:t>getter()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attribute.</a:t>
            </a:r>
          </a:p>
          <a:p>
            <a:pPr algn="just"/>
            <a:r>
              <a:rPr lang="en-US" dirty="0"/>
              <a:t>Method() yang </a:t>
            </a:r>
            <a:r>
              <a:rPr lang="en-US" b="1" dirty="0"/>
              <a:t>non standard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programmer. </a:t>
            </a:r>
          </a:p>
          <a:p>
            <a:pPr algn="just">
              <a:buNone/>
            </a:pPr>
            <a:r>
              <a:rPr lang="en-US" dirty="0"/>
              <a:t>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method()</a:t>
            </a:r>
          </a:p>
        </p:txBody>
      </p:sp>
    </p:spTree>
    <p:extLst>
      <p:ext uri="{BB962C8B-B14F-4D97-AF65-F5344CB8AC3E}">
        <p14:creationId xmlns:p14="http://schemas.microsoft.com/office/powerpoint/2010/main" val="112609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90678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[</a:t>
            </a:r>
            <a:r>
              <a:rPr lang="en-US" sz="2200" b="1" dirty="0">
                <a:solidFill>
                  <a:srgbClr val="FF0000"/>
                </a:solidFill>
              </a:rPr>
              <a:t>modifier1/2</a:t>
            </a:r>
            <a:r>
              <a:rPr lang="en-US" sz="2200" dirty="0"/>
              <a:t>] </a:t>
            </a:r>
            <a:r>
              <a:rPr lang="en-US" sz="2200" b="1" dirty="0" err="1">
                <a:solidFill>
                  <a:srgbClr val="0070C0"/>
                </a:solidFill>
              </a:rPr>
              <a:t>tipeReturnValue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namaMethod</a:t>
            </a:r>
            <a:r>
              <a:rPr lang="en-US" sz="2200" dirty="0"/>
              <a:t>([</a:t>
            </a:r>
            <a:r>
              <a:rPr lang="en-US" sz="2200" b="1" dirty="0" err="1">
                <a:solidFill>
                  <a:srgbClr val="00B050"/>
                </a:solidFill>
              </a:rPr>
              <a:t>tipe</a:t>
            </a:r>
            <a:r>
              <a:rPr lang="en-US" sz="2200" dirty="0"/>
              <a:t>] [</a:t>
            </a:r>
            <a:r>
              <a:rPr lang="en-US" sz="2200" b="1" dirty="0">
                <a:solidFill>
                  <a:srgbClr val="D60093"/>
                </a:solidFill>
              </a:rPr>
              <a:t>parameter</a:t>
            </a:r>
            <a:r>
              <a:rPr lang="en-US" sz="2200" dirty="0"/>
              <a:t>]) [</a:t>
            </a:r>
            <a:r>
              <a:rPr lang="en-US" sz="2200" b="1" dirty="0">
                <a:solidFill>
                  <a:srgbClr val="7030A0"/>
                </a:solidFill>
              </a:rPr>
              <a:t>throws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D60093"/>
                </a:solidFill>
              </a:rPr>
              <a:t>namaClassEksepsi</a:t>
            </a:r>
            <a:r>
              <a:rPr lang="en-US" sz="2200" dirty="0"/>
              <a:t>]</a:t>
            </a:r>
            <a:r>
              <a:rPr lang="en-US" sz="2200" b="1" dirty="0"/>
              <a:t> {</a:t>
            </a:r>
            <a:r>
              <a:rPr lang="en-US" sz="2200" dirty="0"/>
              <a:t> 	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methodBody</a:t>
            </a:r>
            <a:r>
              <a:rPr lang="en-US" sz="2200" dirty="0"/>
              <a:t>;                                    </a:t>
            </a:r>
          </a:p>
          <a:p>
            <a:r>
              <a:rPr lang="en-US" sz="2200" dirty="0"/>
              <a:t>}</a:t>
            </a:r>
          </a:p>
          <a:p>
            <a:endParaRPr lang="en-US" sz="2000" dirty="0"/>
          </a:p>
          <a:p>
            <a:r>
              <a:rPr lang="en-US" sz="2200" b="1" dirty="0">
                <a:solidFill>
                  <a:srgbClr val="FF0000"/>
                </a:solidFill>
              </a:rPr>
              <a:t>abstract</a:t>
            </a:r>
            <a:r>
              <a:rPr lang="en-US" sz="2200" dirty="0"/>
              <a:t> [</a:t>
            </a:r>
            <a:r>
              <a:rPr lang="en-US" sz="2200" b="1" dirty="0" err="1">
                <a:solidFill>
                  <a:srgbClr val="0070C0"/>
                </a:solidFill>
              </a:rPr>
              <a:t>tipeReturnValue</a:t>
            </a:r>
            <a:r>
              <a:rPr lang="en-US" sz="2200" b="1" dirty="0">
                <a:solidFill>
                  <a:srgbClr val="0070C0"/>
                </a:solidFill>
              </a:rPr>
              <a:t>]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namaMethod</a:t>
            </a:r>
            <a:r>
              <a:rPr lang="en-US" sz="2200" dirty="0"/>
              <a:t>([</a:t>
            </a:r>
            <a:r>
              <a:rPr lang="en-US" sz="2200" b="1" dirty="0" err="1">
                <a:solidFill>
                  <a:srgbClr val="00B050"/>
                </a:solidFill>
              </a:rPr>
              <a:t>tipe</a:t>
            </a:r>
            <a:r>
              <a:rPr lang="en-US" sz="2200" dirty="0"/>
              <a:t>] [</a:t>
            </a:r>
            <a:r>
              <a:rPr lang="en-US" sz="2200" b="1" dirty="0">
                <a:solidFill>
                  <a:srgbClr val="D60093"/>
                </a:solidFill>
              </a:rPr>
              <a:t>parameter</a:t>
            </a:r>
            <a:r>
              <a:rPr lang="en-US" sz="2200" dirty="0"/>
              <a:t>])</a:t>
            </a:r>
            <a:r>
              <a:rPr lang="en-US" sz="2200" b="1" dirty="0"/>
              <a:t>;</a:t>
            </a:r>
          </a:p>
          <a:p>
            <a:endParaRPr lang="en-US" sz="2200" b="1" dirty="0"/>
          </a:p>
          <a:p>
            <a:r>
              <a:rPr lang="en-US" sz="2200" b="1" dirty="0"/>
              <a:t>abstract class </a:t>
            </a:r>
            <a:r>
              <a:rPr lang="en-US" sz="2200" b="1" dirty="0" err="1"/>
              <a:t>MahlukHidup</a:t>
            </a:r>
            <a:r>
              <a:rPr lang="en-US" sz="2200" b="1" dirty="0"/>
              <a:t> {</a:t>
            </a:r>
          </a:p>
          <a:p>
            <a:r>
              <a:rPr lang="en-US" sz="2200" b="1" dirty="0"/>
              <a:t>    abstract void </a:t>
            </a:r>
            <a:r>
              <a:rPr lang="en-US" sz="2200" b="1" dirty="0" err="1"/>
              <a:t>makan</a:t>
            </a:r>
            <a:r>
              <a:rPr lang="en-US" sz="2200" b="1" dirty="0"/>
              <a:t>();</a:t>
            </a:r>
            <a:br>
              <a:rPr lang="en-US" sz="2200" b="1" dirty="0"/>
            </a:br>
            <a:r>
              <a:rPr lang="en-US" sz="2200" b="1" dirty="0"/>
              <a:t>}</a:t>
            </a:r>
          </a:p>
          <a:p>
            <a:r>
              <a:rPr lang="en-US" sz="2200" b="1" dirty="0"/>
              <a:t>class </a:t>
            </a:r>
            <a:r>
              <a:rPr lang="en-US" sz="2200" b="1" dirty="0" err="1"/>
              <a:t>Manusia</a:t>
            </a:r>
            <a:r>
              <a:rPr lang="en-US" sz="2200" b="1" dirty="0"/>
              <a:t> extends </a:t>
            </a:r>
            <a:r>
              <a:rPr lang="en-US" sz="2200" b="1" dirty="0" err="1"/>
              <a:t>MahlukHidup</a:t>
            </a:r>
            <a:r>
              <a:rPr lang="en-US" sz="2200" b="1" dirty="0"/>
              <a:t> {</a:t>
            </a:r>
          </a:p>
          <a:p>
            <a:r>
              <a:rPr lang="en-US" sz="2200" b="1" dirty="0"/>
              <a:t>    </a:t>
            </a:r>
            <a:r>
              <a:rPr lang="en-US" sz="2200" b="1" dirty="0" err="1"/>
              <a:t>makan</a:t>
            </a:r>
            <a:r>
              <a:rPr lang="en-US" sz="2200" b="1" dirty="0"/>
              <a:t>()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System.out.println</a:t>
            </a:r>
            <a:r>
              <a:rPr lang="en-US" sz="2200" b="1" dirty="0"/>
              <a:t>(“</a:t>
            </a:r>
            <a:r>
              <a:rPr lang="en-US" sz="2200" b="1" dirty="0" err="1"/>
              <a:t>cuci</a:t>
            </a:r>
            <a:r>
              <a:rPr lang="en-US" sz="2200" b="1" dirty="0"/>
              <a:t> </a:t>
            </a:r>
            <a:r>
              <a:rPr lang="en-US" sz="2200" b="1" dirty="0" err="1"/>
              <a:t>tangan</a:t>
            </a:r>
            <a:r>
              <a:rPr lang="en-US" sz="2200" b="1" dirty="0"/>
              <a:t> </a:t>
            </a:r>
            <a:r>
              <a:rPr lang="en-US" sz="2200" b="1" dirty="0" err="1"/>
              <a:t>dahulu</a:t>
            </a:r>
            <a:r>
              <a:rPr lang="en-US" sz="2200" b="1" dirty="0"/>
              <a:t>, </a:t>
            </a:r>
            <a:r>
              <a:rPr lang="en-US" sz="2200" b="1" dirty="0" err="1"/>
              <a:t>berdo’a</a:t>
            </a:r>
            <a:r>
              <a:rPr lang="en-US" sz="2200" b="1" dirty="0"/>
              <a:t>, </a:t>
            </a:r>
            <a:r>
              <a:rPr lang="en-US" sz="2200" b="1" dirty="0" err="1"/>
              <a:t>menggunakan</a:t>
            </a:r>
            <a:r>
              <a:rPr lang="en-US" sz="2200" b="1" dirty="0"/>
              <a:t> </a:t>
            </a:r>
            <a:r>
              <a:rPr lang="en-US" sz="2200" b="1" dirty="0" err="1"/>
              <a:t>tangan</a:t>
            </a:r>
            <a:r>
              <a:rPr lang="en-US" sz="2200" b="1" dirty="0"/>
              <a:t> </a:t>
            </a:r>
            <a:r>
              <a:rPr lang="en-US" sz="2200" b="1" dirty="0" err="1"/>
              <a:t>kanan</a:t>
            </a:r>
            <a:r>
              <a:rPr lang="en-US" sz="2200" b="1" dirty="0"/>
              <a:t>”);</a:t>
            </a:r>
          </a:p>
          <a:p>
            <a:r>
              <a:rPr lang="en-US" sz="2200" b="1" dirty="0"/>
              <a:t>    }</a:t>
            </a:r>
          </a:p>
          <a:p>
            <a:r>
              <a:rPr lang="en-US" sz="2200" b="1" dirty="0"/>
              <a:t>} </a:t>
            </a:r>
          </a:p>
          <a:p>
            <a:endParaRPr lang="en-US" sz="2000" dirty="0"/>
          </a:p>
          <a:p>
            <a:r>
              <a:rPr lang="en-US" sz="2400" dirty="0"/>
              <a:t>[</a:t>
            </a:r>
            <a:r>
              <a:rPr lang="en-US" sz="2400" b="1" dirty="0">
                <a:solidFill>
                  <a:srgbClr val="FF0000"/>
                </a:solidFill>
              </a:rPr>
              <a:t>modifier</a:t>
            </a:r>
            <a:r>
              <a:rPr lang="en-US" sz="2400" dirty="0"/>
              <a:t>] [</a:t>
            </a:r>
            <a:r>
              <a:rPr lang="en-US" sz="2400" b="1" dirty="0" err="1">
                <a:solidFill>
                  <a:srgbClr val="0070C0"/>
                </a:solidFill>
              </a:rPr>
              <a:t>tipeReturnValue</a:t>
            </a:r>
            <a:r>
              <a:rPr lang="en-US" sz="2400" b="1" dirty="0">
                <a:solidFill>
                  <a:srgbClr val="0070C0"/>
                </a:solidFill>
              </a:rPr>
              <a:t>]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main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D60093"/>
                </a:solidFill>
              </a:rPr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methodBody</a:t>
            </a:r>
            <a:r>
              <a:rPr lang="en-US" sz="2400" dirty="0"/>
              <a:t>;                                    </a:t>
            </a:r>
          </a:p>
          <a:p>
            <a:r>
              <a:rPr lang="en-US" sz="2400" dirty="0"/>
              <a:t>}</a:t>
            </a:r>
          </a:p>
          <a:p>
            <a:pPr>
              <a:buNone/>
            </a:pPr>
            <a:endParaRPr lang="en-US" sz="2000" dirty="0"/>
          </a:p>
          <a:p>
            <a:r>
              <a:rPr lang="en-US" sz="2400" dirty="0"/>
              <a:t>Modifier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(</a:t>
            </a:r>
            <a:r>
              <a:rPr lang="en-US" sz="2400" dirty="0" err="1"/>
              <a:t>dipisah</a:t>
            </a:r>
            <a:r>
              <a:rPr lang="en-US" sz="2400" dirty="0"/>
              <a:t> oleh </a:t>
            </a:r>
            <a:r>
              <a:rPr lang="en-US" sz="2400" dirty="0" err="1"/>
              <a:t>spasi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b="1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/>
              <a:t>parameter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(</a:t>
            </a:r>
            <a:r>
              <a:rPr lang="en-US" sz="2400" dirty="0" err="1"/>
              <a:t>dipisah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koma</a:t>
            </a:r>
            <a:r>
              <a:rPr lang="en-US" sz="2400" dirty="0"/>
              <a:t>).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Template/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64668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94049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/>
              <a:t>Modifier1 dan modifier2mengatur </a:t>
            </a:r>
            <a:r>
              <a:rPr lang="en-US" sz="2400" dirty="0" err="1"/>
              <a:t>penggunaan</a:t>
            </a:r>
            <a:r>
              <a:rPr lang="en-US" sz="2400" dirty="0"/>
              <a:t> Class/</a:t>
            </a:r>
            <a:r>
              <a:rPr lang="en-US" sz="2400" dirty="0" err="1"/>
              <a:t>komponennya</a:t>
            </a:r>
            <a:r>
              <a:rPr lang="en-US" sz="2400" dirty="0"/>
              <a:t> (</a:t>
            </a:r>
            <a:r>
              <a:rPr lang="en-US" sz="2400" dirty="0" err="1"/>
              <a:t>mengatur</a:t>
            </a:r>
            <a:r>
              <a:rPr lang="en-US" sz="2400" dirty="0"/>
              <a:t> Kerjasama </a:t>
            </a:r>
            <a:r>
              <a:rPr lang="en-US" sz="2400" dirty="0" err="1"/>
              <a:t>antar</a:t>
            </a:r>
            <a:r>
              <a:rPr lang="en-US" sz="2400" dirty="0"/>
              <a:t> class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project).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2400" dirty="0"/>
              <a:t>Modifier1: </a:t>
            </a:r>
          </a:p>
          <a:p>
            <a:pPr>
              <a:buNone/>
            </a:pPr>
            <a:r>
              <a:rPr lang="en-US" sz="2400" dirty="0"/>
              <a:t>   Yang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hak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akses</a:t>
            </a:r>
            <a:r>
              <a:rPr lang="en-US" sz="2400" dirty="0"/>
              <a:t> </a:t>
            </a:r>
            <a:r>
              <a:rPr lang="en-US" sz="2400" b="1" u="sng" dirty="0"/>
              <a:t>Class lain</a:t>
            </a:r>
            <a:r>
              <a:rPr lang="en-US" sz="2400" dirty="0"/>
              <a:t>  </a:t>
            </a:r>
            <a:r>
              <a:rPr lang="en-US" sz="2400" dirty="0" err="1"/>
              <a:t>disebut</a:t>
            </a:r>
            <a:r>
              <a:rPr lang="en-US" sz="2400" dirty="0"/>
              <a:t> modifier </a:t>
            </a:r>
            <a:r>
              <a:rPr lang="en-US" sz="2400" dirty="0" err="1"/>
              <a:t>akses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2400" dirty="0"/>
              <a:t>Ada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modifier1, yg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modifier yg </a:t>
            </a:r>
            <a:r>
              <a:rPr lang="en-US" sz="2400" b="1" dirty="0" err="1">
                <a:solidFill>
                  <a:srgbClr val="FF0000"/>
                </a:solidFill>
              </a:rPr>
              <a:t>membuka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lain dan modifier yg </a:t>
            </a:r>
            <a:r>
              <a:rPr lang="en-US" sz="2400" b="1" dirty="0" err="1">
                <a:solidFill>
                  <a:srgbClr val="FF0000"/>
                </a:solidFill>
              </a:rPr>
              <a:t>menutup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lain.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2400" dirty="0"/>
              <a:t>Modifier1 pada </a:t>
            </a:r>
            <a:r>
              <a:rPr lang="en-US" sz="2400" dirty="0" err="1"/>
              <a:t>anatomi</a:t>
            </a:r>
            <a:r>
              <a:rPr lang="en-US" sz="2400" dirty="0"/>
              <a:t> class </a:t>
            </a:r>
            <a:r>
              <a:rPr lang="en-US" sz="2400" dirty="0" err="1"/>
              <a:t>ditempatkan</a:t>
            </a:r>
            <a:r>
              <a:rPr lang="en-US" sz="2400" dirty="0"/>
              <a:t> paling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modifier2.</a:t>
            </a:r>
          </a:p>
          <a:p>
            <a:pPr>
              <a:buNone/>
            </a:pPr>
            <a:r>
              <a:rPr lang="en-US" sz="2400" dirty="0"/>
              <a:t> </a:t>
            </a:r>
            <a:endParaRPr lang="en-US" sz="1100" dirty="0"/>
          </a:p>
          <a:p>
            <a:pPr>
              <a:buNone/>
            </a:pPr>
            <a:r>
              <a:rPr lang="en-US" sz="2400" dirty="0"/>
              <a:t>Modifier2 </a:t>
            </a:r>
            <a:r>
              <a:rPr lang="en-US" sz="2800" b="1" dirty="0" err="1">
                <a:solidFill>
                  <a:srgbClr val="FF0000"/>
                </a:solidFill>
              </a:rPr>
              <a:t>memberi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sifat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b="1" dirty="0"/>
              <a:t>Class/</a:t>
            </a:r>
            <a:r>
              <a:rPr lang="en-US" sz="2400" b="1" dirty="0" err="1"/>
              <a:t>komponennya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disebut</a:t>
            </a:r>
            <a:r>
              <a:rPr lang="en-US" sz="2400" dirty="0"/>
              <a:t> modifier </a:t>
            </a:r>
            <a:r>
              <a:rPr lang="en-US" sz="2400" dirty="0" err="1"/>
              <a:t>sifat</a:t>
            </a:r>
            <a:r>
              <a:rPr lang="en-US" sz="2400" dirty="0"/>
              <a:t>/non </a:t>
            </a:r>
            <a:r>
              <a:rPr lang="en-US" sz="2400" dirty="0" err="1"/>
              <a:t>akses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2400" dirty="0"/>
              <a:t>Ada 4 keyword yang </a:t>
            </a:r>
            <a:r>
              <a:rPr lang="en-US" sz="2400" dirty="0" err="1"/>
              <a:t>digunakan</a:t>
            </a:r>
            <a:r>
              <a:rPr lang="en-US" sz="2400" dirty="0"/>
              <a:t> sebagai modifier1.</a:t>
            </a:r>
          </a:p>
          <a:p>
            <a:pPr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Modifier1 dan Modifier2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Modifier1 yg </a:t>
            </a:r>
            <a:r>
              <a:rPr lang="en-US" b="1" dirty="0" err="1">
                <a:solidFill>
                  <a:srgbClr val="FF0000"/>
                </a:solidFill>
              </a:rPr>
              <a:t>membuka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dirty="0"/>
              <a:t> class/</a:t>
            </a:r>
            <a:r>
              <a:rPr lang="en-US" dirty="0" err="1"/>
              <a:t>komponen</a:t>
            </a:r>
            <a:r>
              <a:rPr lang="en-US" dirty="0"/>
              <a:t> class </a:t>
            </a:r>
            <a:r>
              <a:rPr lang="en-US" b="1" dirty="0">
                <a:solidFill>
                  <a:srgbClr val="FF0000"/>
                </a:solidFill>
              </a:rPr>
              <a:t>lain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public, protected, default</a:t>
            </a:r>
          </a:p>
          <a:p>
            <a:r>
              <a:rPr lang="en-US" dirty="0"/>
              <a:t>Modifier1 yg </a:t>
            </a:r>
            <a:r>
              <a:rPr lang="en-US" b="1" dirty="0" err="1">
                <a:solidFill>
                  <a:srgbClr val="FF0000"/>
                </a:solidFill>
              </a:rPr>
              <a:t>menutup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class/</a:t>
            </a:r>
            <a:r>
              <a:rPr lang="en-US" dirty="0" err="1"/>
              <a:t>komponen</a:t>
            </a:r>
            <a:r>
              <a:rPr lang="en-US" dirty="0"/>
              <a:t> class </a:t>
            </a:r>
            <a:r>
              <a:rPr lang="en-US" b="1" dirty="0">
                <a:solidFill>
                  <a:srgbClr val="FF0000"/>
                </a:solidFill>
              </a:rPr>
              <a:t>lain</a:t>
            </a:r>
            <a:r>
              <a:rPr lang="en-US" dirty="0"/>
              <a:t>:</a:t>
            </a:r>
          </a:p>
          <a:p>
            <a:r>
              <a:rPr lang="en-US" dirty="0"/>
              <a:t>      </a:t>
            </a:r>
            <a:r>
              <a:rPr lang="en-US" b="1" dirty="0"/>
              <a:t>private</a:t>
            </a:r>
            <a:r>
              <a:rPr lang="en-US" dirty="0"/>
              <a:t> </a:t>
            </a:r>
          </a:p>
          <a:p>
            <a:endParaRPr lang="en-US" sz="900" dirty="0"/>
          </a:p>
          <a:p>
            <a:r>
              <a:rPr lang="en-US" dirty="0"/>
              <a:t>Modifier2 </a:t>
            </a:r>
            <a:r>
              <a:rPr lang="en-US" b="1" dirty="0" err="1"/>
              <a:t>memberi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class/</a:t>
            </a:r>
            <a:r>
              <a:rPr lang="en-US" dirty="0" err="1"/>
              <a:t>komponennya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final</a:t>
            </a:r>
          </a:p>
          <a:p>
            <a:pPr>
              <a:buNone/>
            </a:pPr>
            <a:r>
              <a:rPr lang="en-US" b="1" dirty="0"/>
              <a:t>		static</a:t>
            </a:r>
          </a:p>
          <a:p>
            <a:pPr>
              <a:buNone/>
            </a:pPr>
            <a:r>
              <a:rPr lang="en-US" b="1" dirty="0"/>
              <a:t>		abstract</a:t>
            </a:r>
          </a:p>
          <a:p>
            <a:pPr>
              <a:buNone/>
            </a:pPr>
            <a:r>
              <a:rPr lang="en-US" b="1" dirty="0"/>
              <a:t>         super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	synchronized</a:t>
            </a:r>
          </a:p>
          <a:p>
            <a:pPr>
              <a:buNone/>
            </a:pPr>
            <a:r>
              <a:rPr lang="en-US" b="1" dirty="0"/>
              <a:t>		native</a:t>
            </a:r>
          </a:p>
          <a:p>
            <a:pPr>
              <a:buNone/>
            </a:pPr>
            <a:r>
              <a:rPr lang="en-US" b="1" dirty="0"/>
              <a:t>		storage, transient, volatile</a:t>
            </a:r>
          </a:p>
          <a:p>
            <a:pPr>
              <a:buNone/>
            </a:pPr>
            <a:endParaRPr lang="en-US" sz="900" dirty="0"/>
          </a:p>
          <a:p>
            <a:pPr>
              <a:buNone/>
            </a:pPr>
            <a:r>
              <a:rPr lang="en-US" dirty="0"/>
              <a:t>Modifier2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b="1" dirty="0" err="1"/>
              <a:t>sifat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kontradiktif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dan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  <a:p>
            <a:pPr>
              <a:buNone/>
            </a:pPr>
            <a:endParaRPr lang="en-US" sz="900" dirty="0"/>
          </a:p>
          <a:p>
            <a:pPr>
              <a:buNone/>
            </a:pPr>
            <a:r>
              <a:rPr lang="en-US" sz="2600" dirty="0"/>
              <a:t>Keyword </a:t>
            </a:r>
            <a:r>
              <a:rPr lang="en-US" sz="2600" b="1" dirty="0"/>
              <a:t>static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boleh</a:t>
            </a:r>
            <a:r>
              <a:rPr lang="en-US" sz="2600" dirty="0"/>
              <a:t> </a:t>
            </a:r>
            <a:r>
              <a:rPr lang="en-US" sz="2600" dirty="0" err="1"/>
              <a:t>memberi</a:t>
            </a:r>
            <a:r>
              <a:rPr lang="en-US" sz="2600" dirty="0"/>
              <a:t> </a:t>
            </a:r>
            <a:r>
              <a:rPr lang="en-US" sz="2600" dirty="0" err="1"/>
              <a:t>sifat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interface.</a:t>
            </a:r>
          </a:p>
          <a:p>
            <a:pPr>
              <a:buNone/>
            </a:pPr>
            <a:r>
              <a:rPr lang="en-US" sz="2400" dirty="0"/>
              <a:t>Keyword </a:t>
            </a:r>
            <a:r>
              <a:rPr lang="en-US" sz="2400" b="1" dirty="0"/>
              <a:t>super</a:t>
            </a:r>
            <a:r>
              <a:rPr lang="en-US" sz="2400" dirty="0"/>
              <a:t> </a:t>
            </a:r>
            <a:r>
              <a:rPr lang="en-US" sz="2400" dirty="0" err="1"/>
              <a:t>tdk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pada method() </a:t>
            </a:r>
            <a:r>
              <a:rPr lang="en-US" sz="2400" b="1" dirty="0"/>
              <a:t>static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effectLst/>
              </a:rPr>
              <a:t>Keyword Modifier1 dan Modifier2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11891"/>
          </a:xfrm>
        </p:spPr>
        <p:txBody>
          <a:bodyPr>
            <a:noAutofit/>
          </a:bodyPr>
          <a:lstStyle/>
          <a:p>
            <a:r>
              <a:rPr lang="en-US" sz="4000" dirty="0"/>
              <a:t>Modifier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menentukan</a:t>
            </a:r>
            <a:r>
              <a:rPr lang="en-US" sz="4000" dirty="0"/>
              <a:t> </a:t>
            </a:r>
            <a:r>
              <a:rPr lang="en-US" sz="4000" dirty="0" err="1"/>
              <a:t>luas</a:t>
            </a:r>
            <a:r>
              <a:rPr lang="en-US" sz="4000" dirty="0"/>
              <a:t> </a:t>
            </a:r>
            <a:r>
              <a:rPr lang="en-US" sz="4000" dirty="0" err="1"/>
              <a:t>hubungan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Class/Interface/</a:t>
            </a:r>
            <a:r>
              <a:rPr lang="en-US" sz="4000" dirty="0" err="1"/>
              <a:t>komponen</a:t>
            </a:r>
            <a:r>
              <a:rPr lang="en-US" sz="4000" dirty="0"/>
              <a:t> Class yang </a:t>
            </a:r>
            <a:r>
              <a:rPr lang="en-US" sz="4000" b="1" dirty="0" err="1"/>
              <a:t>diakses</a:t>
            </a:r>
            <a:r>
              <a:rPr lang="en-US" sz="4000" dirty="0"/>
              <a:t> oleh Class </a:t>
            </a:r>
            <a:r>
              <a:rPr lang="en-US" sz="4000" b="1" dirty="0">
                <a:solidFill>
                  <a:srgbClr val="FF0000"/>
                </a:solidFill>
              </a:rPr>
              <a:t>lain</a:t>
            </a:r>
            <a:r>
              <a:rPr lang="en-US" sz="4000" dirty="0"/>
              <a:t> </a:t>
            </a:r>
            <a:r>
              <a:rPr lang="en-US" sz="4000" b="1" dirty="0"/>
              <a:t>yang </a:t>
            </a:r>
            <a:r>
              <a:rPr lang="en-US" sz="4000" b="1" dirty="0" err="1"/>
              <a:t>mengakses</a:t>
            </a:r>
            <a:r>
              <a:rPr lang="en-US" sz="4000" dirty="0"/>
              <a:t>.</a:t>
            </a:r>
          </a:p>
          <a:p>
            <a:endParaRPr lang="en-US" sz="1000" dirty="0"/>
          </a:p>
          <a:p>
            <a:r>
              <a:rPr lang="en-US" sz="4000" dirty="0" err="1"/>
              <a:t>Perhatikan</a:t>
            </a:r>
            <a:r>
              <a:rPr lang="en-US" sz="4000" dirty="0"/>
              <a:t> </a:t>
            </a:r>
            <a:r>
              <a:rPr lang="en-US" sz="4000" dirty="0" err="1"/>
              <a:t>luas</a:t>
            </a:r>
            <a:r>
              <a:rPr lang="en-US" sz="4000" dirty="0"/>
              <a:t> </a:t>
            </a:r>
            <a:r>
              <a:rPr lang="en-US" sz="4000" dirty="0" err="1"/>
              <a:t>wilayah</a:t>
            </a:r>
            <a:r>
              <a:rPr lang="en-US" sz="4000" dirty="0"/>
              <a:t> modifier </a:t>
            </a:r>
            <a:r>
              <a:rPr lang="en-US" sz="4000" dirty="0" err="1"/>
              <a:t>akses</a:t>
            </a:r>
            <a:r>
              <a:rPr lang="en-US" sz="4000" dirty="0"/>
              <a:t> </a:t>
            </a:r>
            <a:r>
              <a:rPr lang="en-US" sz="4000" dirty="0" err="1"/>
              <a:t>berikut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effectLst/>
              </a:rPr>
              <a:t>Modifier1 (</a:t>
            </a:r>
            <a:r>
              <a:rPr lang="en-US" sz="4500" dirty="0" err="1">
                <a:effectLst/>
              </a:rPr>
              <a:t>Hak</a:t>
            </a:r>
            <a:r>
              <a:rPr lang="en-US" sz="4500" dirty="0">
                <a:effectLst/>
              </a:rPr>
              <a:t> </a:t>
            </a:r>
            <a:r>
              <a:rPr lang="en-US" sz="4500" dirty="0" err="1">
                <a:effectLst/>
              </a:rPr>
              <a:t>Akses</a:t>
            </a:r>
            <a:r>
              <a:rPr lang="en-US" sz="4500" dirty="0">
                <a:effectLst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F62C439-861F-45D1-AED6-0B862EA2E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425613"/>
              </p:ext>
            </p:extLst>
          </p:nvPr>
        </p:nvGraphicFramePr>
        <p:xfrm>
          <a:off x="228600" y="1143000"/>
          <a:ext cx="8686799" cy="527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112">
                  <a:extLst>
                    <a:ext uri="{9D8B030D-6E8A-4147-A177-3AD203B41FA5}">
                      <a16:colId xmlns:a16="http://schemas.microsoft.com/office/drawing/2014/main" val="1602849918"/>
                    </a:ext>
                  </a:extLst>
                </a:gridCol>
                <a:gridCol w="1040234">
                  <a:extLst>
                    <a:ext uri="{9D8B030D-6E8A-4147-A177-3AD203B41FA5}">
                      <a16:colId xmlns:a16="http://schemas.microsoft.com/office/drawing/2014/main" val="2507793390"/>
                    </a:ext>
                  </a:extLst>
                </a:gridCol>
                <a:gridCol w="1444997">
                  <a:extLst>
                    <a:ext uri="{9D8B030D-6E8A-4147-A177-3AD203B41FA5}">
                      <a16:colId xmlns:a16="http://schemas.microsoft.com/office/drawing/2014/main" val="2853340921"/>
                    </a:ext>
                  </a:extLst>
                </a:gridCol>
                <a:gridCol w="1155728">
                  <a:extLst>
                    <a:ext uri="{9D8B030D-6E8A-4147-A177-3AD203B41FA5}">
                      <a16:colId xmlns:a16="http://schemas.microsoft.com/office/drawing/2014/main" val="3126793563"/>
                    </a:ext>
                  </a:extLst>
                </a:gridCol>
                <a:gridCol w="1155728">
                  <a:extLst>
                    <a:ext uri="{9D8B030D-6E8A-4147-A177-3AD203B41FA5}">
                      <a16:colId xmlns:a16="http://schemas.microsoft.com/office/drawing/2014/main" val="1721477692"/>
                    </a:ext>
                  </a:extLst>
                </a:gridCol>
              </a:tblGrid>
              <a:tr h="46359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Wilayah </a:t>
                      </a: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Class/Interface/method()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mengakses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Keyword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modifier1 pada 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Class/Interface/method()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diakses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27" marR="8312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44282"/>
                  </a:ext>
                </a:extLst>
              </a:tr>
              <a:tr h="733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public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protected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default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Private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29048"/>
                  </a:ext>
                </a:extLst>
              </a:tr>
              <a:tr h="533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di Class yang </a:t>
                      </a:r>
                      <a:r>
                        <a:rPr lang="en-US" sz="1800" b="1" dirty="0" err="1">
                          <a:effectLst/>
                        </a:rPr>
                        <a:t>sama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652353"/>
                  </a:ext>
                </a:extLst>
              </a:tr>
              <a:tr h="73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Beda Class,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di package yg </a:t>
                      </a:r>
                      <a:r>
                        <a:rPr lang="en-US" sz="1800" b="1" dirty="0" err="1">
                          <a:effectLst/>
                        </a:rPr>
                        <a:t>sama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212913"/>
                  </a:ext>
                </a:extLst>
              </a:tr>
              <a:tr h="1245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Beda Class,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beda</a:t>
                      </a:r>
                      <a:r>
                        <a:rPr lang="en-US" sz="1800" b="1" dirty="0">
                          <a:effectLst/>
                        </a:rPr>
                        <a:t> package,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di Class </a:t>
                      </a:r>
                      <a:r>
                        <a:rPr lang="en-US" sz="1800" b="1" dirty="0" err="1">
                          <a:effectLst/>
                        </a:rPr>
                        <a:t>turunan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en-US" sz="1800" b="1" dirty="0" err="1">
                          <a:effectLst/>
                        </a:rPr>
                        <a:t>implementasi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231987"/>
                  </a:ext>
                </a:extLst>
              </a:tr>
              <a:tr h="1318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Beda Class,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beda</a:t>
                      </a:r>
                      <a:r>
                        <a:rPr lang="en-US" sz="1800" b="1" dirty="0">
                          <a:effectLst/>
                        </a:rPr>
                        <a:t> package,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tidak</a:t>
                      </a:r>
                      <a:r>
                        <a:rPr lang="en-US" sz="1800" b="1" dirty="0">
                          <a:effectLst/>
                        </a:rPr>
                        <a:t> di Class </a:t>
                      </a:r>
                      <a:r>
                        <a:rPr lang="en-US" sz="1800" b="1" dirty="0" err="1">
                          <a:effectLst/>
                        </a:rPr>
                        <a:t>tururnan</a:t>
                      </a:r>
                      <a:r>
                        <a:rPr lang="en-US" sz="1800" b="1" dirty="0">
                          <a:effectLst/>
                        </a:rPr>
                        <a:t>     /</a:t>
                      </a:r>
                      <a:r>
                        <a:rPr lang="en-US" sz="1800" b="1" dirty="0" err="1">
                          <a:effectLst/>
                        </a:rPr>
                        <a:t>implementasi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√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46448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>
                <a:effectLst/>
              </a:rPr>
              <a:t>Daftar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wilayah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Akses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sz="4000" dirty="0" err="1"/>
              <a:t>Menyatakan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class/interface/method() /attribute/inner class yang </a:t>
            </a:r>
            <a:r>
              <a:rPr lang="en-US" sz="4000" dirty="0" err="1"/>
              <a:t>ditandai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keyword </a:t>
            </a:r>
            <a:r>
              <a:rPr lang="en-US" sz="4000" b="1" i="1" dirty="0"/>
              <a:t>public</a:t>
            </a:r>
            <a:r>
              <a:rPr lang="en-US" sz="4000" dirty="0"/>
              <a:t>  </a:t>
            </a:r>
            <a:r>
              <a:rPr lang="en-US" sz="4000" dirty="0" err="1"/>
              <a:t>boleh</a:t>
            </a:r>
            <a:r>
              <a:rPr lang="en-US" sz="4000" dirty="0"/>
              <a:t> </a:t>
            </a:r>
            <a:r>
              <a:rPr lang="en-US" sz="4000" b="1" i="1" dirty="0" err="1"/>
              <a:t>diakses</a:t>
            </a:r>
            <a:r>
              <a:rPr lang="en-US" sz="4000" b="1" i="1" dirty="0"/>
              <a:t>/</a:t>
            </a:r>
            <a:r>
              <a:rPr lang="en-US" sz="4000" b="1" i="1" dirty="0" err="1"/>
              <a:t>diimplementasikan</a:t>
            </a:r>
            <a:r>
              <a:rPr lang="en-US" sz="4000" b="1" i="1" dirty="0"/>
              <a:t> </a:t>
            </a:r>
            <a:r>
              <a:rPr lang="en-US" sz="4000" dirty="0"/>
              <a:t>class lain </a:t>
            </a:r>
            <a:r>
              <a:rPr lang="en-US" sz="4000" dirty="0" err="1">
                <a:solidFill>
                  <a:srgbClr val="FF0000"/>
                </a:solidFill>
              </a:rPr>
              <a:t>dimana</a:t>
            </a:r>
            <a:r>
              <a:rPr lang="en-US" sz="4000" dirty="0">
                <a:solidFill>
                  <a:srgbClr val="FF0000"/>
                </a:solidFill>
              </a:rPr>
              <a:t> pun</a:t>
            </a:r>
            <a:r>
              <a:rPr lang="en-US" sz="4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effectLst/>
              </a:rPr>
              <a:t>public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52898-271C-E5E3-3E79-CD0317205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Class-class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project </a:t>
            </a:r>
            <a:r>
              <a:rPr lang="en-US" sz="3200" dirty="0" err="1"/>
              <a:t>membentuk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pohon</a:t>
            </a:r>
            <a:r>
              <a:rPr lang="en-US" sz="3200" dirty="0"/>
              <a:t>/</a:t>
            </a:r>
            <a:r>
              <a:rPr lang="en-US" sz="3200" dirty="0" err="1"/>
              <a:t>hirarki</a:t>
            </a:r>
            <a:r>
              <a:rPr lang="en-US" sz="3200" dirty="0"/>
              <a:t> </a:t>
            </a:r>
            <a:r>
              <a:rPr lang="en-US" sz="3200" dirty="0" err="1"/>
              <a:t>piramida</a:t>
            </a:r>
            <a:r>
              <a:rPr lang="en-US" sz="3200" dirty="0"/>
              <a:t> taxonomy </a:t>
            </a:r>
            <a:r>
              <a:rPr lang="en-US" sz="3200" dirty="0" err="1"/>
              <a:t>tersendiri</a:t>
            </a:r>
            <a:r>
              <a:rPr lang="en-US" sz="3200" dirty="0"/>
              <a:t> yg </a:t>
            </a:r>
            <a:r>
              <a:rPr lang="en-US" sz="3200" dirty="0" err="1"/>
              <a:t>khas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problem </a:t>
            </a:r>
            <a:r>
              <a:rPr lang="en-US" sz="3200" dirty="0" err="1"/>
              <a:t>tersebut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Setiap</a:t>
            </a:r>
            <a:r>
              <a:rPr lang="en-US" sz="3200" dirty="0"/>
              <a:t> class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anatomy</a:t>
            </a:r>
            <a:r>
              <a:rPr lang="en-US" sz="3200" dirty="0"/>
              <a:t> </a:t>
            </a:r>
            <a:r>
              <a:rPr lang="en-US" sz="3200" dirty="0" err="1"/>
              <a:t>tersendiri</a:t>
            </a:r>
            <a:r>
              <a:rPr lang="en-US" sz="3200" dirty="0"/>
              <a:t> yang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tiga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70C0"/>
                </a:solidFill>
              </a:rPr>
              <a:t>attribute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method()</a:t>
            </a:r>
            <a:r>
              <a:rPr lang="en-US" sz="3200" dirty="0"/>
              <a:t>, dan </a:t>
            </a:r>
            <a:r>
              <a:rPr lang="en-US" sz="3200" b="1" dirty="0">
                <a:solidFill>
                  <a:srgbClr val="0070C0"/>
                </a:solidFill>
              </a:rPr>
              <a:t>constructor()</a:t>
            </a:r>
            <a:r>
              <a:rPr lang="en-US" sz="3200" dirty="0"/>
              <a:t>, </a:t>
            </a:r>
            <a:r>
              <a:rPr lang="en-US" sz="3200" dirty="0" err="1"/>
              <a:t>komponen</a:t>
            </a:r>
            <a:r>
              <a:rPr lang="en-US" sz="3200" dirty="0"/>
              <a:t> lain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, modifier, dan inner-class.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7AADB-4307-1BE1-F21C-C8B99AD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4875-1A56-B974-940A-B6544032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9D30B-5181-7E37-5268-1E3B7F52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0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STRUKTUR OOP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767072"/>
          </a:xfrm>
        </p:spPr>
        <p:txBody>
          <a:bodyPr>
            <a:normAutofit fontScale="92500" lnSpcReduction="20000"/>
          </a:bodyPr>
          <a:lstStyle/>
          <a:p>
            <a:r>
              <a:rPr lang="en-US" sz="4100" dirty="0" err="1"/>
              <a:t>Menyatakan</a:t>
            </a:r>
            <a:r>
              <a:rPr lang="en-US" sz="4100" dirty="0"/>
              <a:t> </a:t>
            </a:r>
            <a:r>
              <a:rPr lang="en-US" sz="4100" dirty="0" err="1"/>
              <a:t>bahwa</a:t>
            </a:r>
            <a:r>
              <a:rPr lang="en-US" sz="4100" dirty="0"/>
              <a:t> class/interface/method() /attribute/inner class yang </a:t>
            </a:r>
            <a:r>
              <a:rPr lang="en-US" sz="4100" dirty="0" err="1"/>
              <a:t>ditandai</a:t>
            </a:r>
            <a:r>
              <a:rPr lang="en-US" sz="4100" dirty="0"/>
              <a:t> </a:t>
            </a:r>
            <a:r>
              <a:rPr lang="en-US" sz="4100" dirty="0" err="1"/>
              <a:t>dengan</a:t>
            </a:r>
            <a:r>
              <a:rPr lang="en-US" sz="4100" dirty="0"/>
              <a:t> keyword </a:t>
            </a:r>
            <a:r>
              <a:rPr lang="en-US" sz="4100" b="1" i="1" dirty="0"/>
              <a:t>protected </a:t>
            </a:r>
            <a:r>
              <a:rPr lang="en-US" sz="4100" dirty="0"/>
              <a:t> </a:t>
            </a:r>
            <a:r>
              <a:rPr lang="en-US" sz="4100" dirty="0" err="1"/>
              <a:t>ini</a:t>
            </a:r>
            <a:r>
              <a:rPr lang="en-US" sz="4100" dirty="0"/>
              <a:t> </a:t>
            </a:r>
            <a:r>
              <a:rPr lang="en-US" sz="4100" dirty="0" err="1"/>
              <a:t>boleh</a:t>
            </a:r>
            <a:r>
              <a:rPr lang="en-US" sz="4100" dirty="0"/>
              <a:t> </a:t>
            </a:r>
            <a:r>
              <a:rPr lang="en-US" sz="4100" b="1" i="1" dirty="0" err="1"/>
              <a:t>diakses</a:t>
            </a:r>
            <a:r>
              <a:rPr lang="en-US" sz="4100" b="1" i="1" dirty="0"/>
              <a:t>/</a:t>
            </a:r>
            <a:r>
              <a:rPr lang="en-US" sz="4100" b="1" i="1" dirty="0" err="1"/>
              <a:t>diimplementasikan</a:t>
            </a:r>
            <a:r>
              <a:rPr lang="en-US" sz="4100" b="1" i="1" dirty="0"/>
              <a:t>     </a:t>
            </a:r>
            <a:r>
              <a:rPr lang="en-US" sz="4100" dirty="0"/>
              <a:t>oleh </a:t>
            </a:r>
            <a:r>
              <a:rPr lang="en-US" sz="4100" b="1" dirty="0">
                <a:solidFill>
                  <a:srgbClr val="FF0000"/>
                </a:solidFill>
              </a:rPr>
              <a:t>class lain</a:t>
            </a:r>
            <a:r>
              <a:rPr lang="en-US" sz="4100" dirty="0"/>
              <a:t> yang </a:t>
            </a:r>
            <a:r>
              <a:rPr lang="en-US" sz="4100" dirty="0" err="1"/>
              <a:t>berada</a:t>
            </a:r>
            <a:r>
              <a:rPr lang="en-US" sz="4100" dirty="0"/>
              <a:t> di </a:t>
            </a:r>
            <a:r>
              <a:rPr lang="en-US" sz="4100" dirty="0" err="1"/>
              <a:t>dalam</a:t>
            </a:r>
            <a:r>
              <a:rPr lang="en-US" sz="4100" dirty="0"/>
              <a:t> </a:t>
            </a:r>
            <a:r>
              <a:rPr lang="en-US" sz="4100" b="1" i="1" dirty="0"/>
              <a:t>package</a:t>
            </a:r>
            <a:r>
              <a:rPr lang="en-US" sz="4100" dirty="0"/>
              <a:t>  yang </a:t>
            </a:r>
            <a:r>
              <a:rPr lang="en-US" sz="4100" dirty="0" err="1"/>
              <a:t>sama</a:t>
            </a:r>
            <a:r>
              <a:rPr lang="en-US" sz="4100" dirty="0"/>
              <a:t> </a:t>
            </a:r>
            <a:r>
              <a:rPr lang="en-US" sz="4100" dirty="0" err="1"/>
              <a:t>atau</a:t>
            </a:r>
            <a:r>
              <a:rPr lang="en-US" sz="4100" dirty="0"/>
              <a:t> </a:t>
            </a:r>
            <a:r>
              <a:rPr lang="en-US" sz="4100" b="1" i="1" dirty="0" err="1"/>
              <a:t>turunannya</a:t>
            </a:r>
            <a:r>
              <a:rPr lang="en-US" sz="4100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effectLst/>
              </a:rPr>
              <a:t>protected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486400"/>
          </a:xfrm>
        </p:spPr>
        <p:txBody>
          <a:bodyPr>
            <a:noAutofit/>
          </a:bodyPr>
          <a:lstStyle/>
          <a:p>
            <a:r>
              <a:rPr lang="en-US" sz="4000" dirty="0" err="1"/>
              <a:t>Menyatakan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class/interface/method() /attribute/inner class yang </a:t>
            </a:r>
            <a:r>
              <a:rPr lang="en-US" sz="4000" b="1" i="1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ditandai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keyword modifier </a:t>
            </a:r>
            <a:r>
              <a:rPr lang="en-US" sz="4000" dirty="0" err="1"/>
              <a:t>akses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pun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boleh</a:t>
            </a:r>
            <a:r>
              <a:rPr lang="en-US" sz="4000" dirty="0"/>
              <a:t> </a:t>
            </a:r>
            <a:r>
              <a:rPr lang="en-US" sz="4000" b="1" i="1" dirty="0" err="1"/>
              <a:t>diakses</a:t>
            </a:r>
            <a:r>
              <a:rPr lang="en-US" sz="4000" b="1" i="1" dirty="0"/>
              <a:t>/</a:t>
            </a:r>
            <a:r>
              <a:rPr lang="en-US" sz="4000" b="1" i="1" dirty="0" err="1"/>
              <a:t>diimplementasikan</a:t>
            </a:r>
            <a:r>
              <a:rPr lang="en-US" sz="4000" b="1" i="1" dirty="0"/>
              <a:t> </a:t>
            </a:r>
            <a:r>
              <a:rPr lang="en-US" sz="4000" dirty="0"/>
              <a:t>oleh </a:t>
            </a:r>
            <a:r>
              <a:rPr lang="en-US" sz="4000" dirty="0">
                <a:solidFill>
                  <a:srgbClr val="FF0000"/>
                </a:solidFill>
              </a:rPr>
              <a:t>class lain</a:t>
            </a:r>
            <a:r>
              <a:rPr lang="en-US" sz="4000" dirty="0"/>
              <a:t> yang </a:t>
            </a:r>
            <a:r>
              <a:rPr lang="en-US" sz="4000" dirty="0" err="1"/>
              <a:t>berada</a:t>
            </a:r>
            <a:r>
              <a:rPr lang="en-US" sz="4000" dirty="0"/>
              <a:t> di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b="1" i="1" dirty="0"/>
              <a:t>package</a:t>
            </a:r>
            <a:r>
              <a:rPr lang="en-US" sz="4000" dirty="0"/>
              <a:t> yang </a:t>
            </a:r>
            <a:r>
              <a:rPr lang="en-US" sz="4000" dirty="0" err="1"/>
              <a:t>sama</a:t>
            </a:r>
            <a:r>
              <a:rPr lang="en-US" sz="4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effectLst/>
              </a:rPr>
              <a:t>default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sz="4000" dirty="0" err="1"/>
              <a:t>Menyatakan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b="1" dirty="0"/>
              <a:t>method()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b="1" dirty="0"/>
              <a:t>attribute</a:t>
            </a:r>
            <a:r>
              <a:rPr lang="en-US" sz="4000" dirty="0"/>
              <a:t> yang </a:t>
            </a:r>
            <a:r>
              <a:rPr lang="en-US" sz="4000" dirty="0" err="1"/>
              <a:t>ditandai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keyword </a:t>
            </a:r>
            <a:r>
              <a:rPr lang="en-US" sz="4000" b="1" i="1" dirty="0"/>
              <a:t>private</a:t>
            </a:r>
            <a:r>
              <a:rPr lang="en-US" sz="4000" dirty="0"/>
              <a:t> 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boleh</a:t>
            </a:r>
            <a:r>
              <a:rPr lang="en-US" sz="4000" dirty="0"/>
              <a:t> </a:t>
            </a:r>
            <a:r>
              <a:rPr lang="en-US" sz="4000" b="1" i="1" dirty="0" err="1"/>
              <a:t>diakses</a:t>
            </a:r>
            <a:r>
              <a:rPr lang="en-US" sz="4000" b="1" i="1" dirty="0"/>
              <a:t>/</a:t>
            </a:r>
            <a:r>
              <a:rPr lang="en-US" sz="4000" b="1" i="1" dirty="0" err="1"/>
              <a:t>diimplementasikan</a:t>
            </a:r>
            <a:r>
              <a:rPr lang="en-US" sz="4000" b="1" i="1" dirty="0"/>
              <a:t>  </a:t>
            </a:r>
            <a:r>
              <a:rPr lang="en-US" sz="4000" b="1" dirty="0"/>
              <a:t>method()</a:t>
            </a:r>
            <a:r>
              <a:rPr lang="en-US" sz="4000" dirty="0"/>
              <a:t> yang </a:t>
            </a:r>
            <a:r>
              <a:rPr lang="en-US" sz="4000" dirty="0" err="1"/>
              <a:t>berada</a:t>
            </a:r>
            <a:r>
              <a:rPr lang="en-US" sz="4000" dirty="0"/>
              <a:t> </a:t>
            </a:r>
            <a:r>
              <a:rPr lang="en-US" sz="4000" dirty="0" err="1"/>
              <a:t>hanya</a:t>
            </a:r>
            <a:r>
              <a:rPr lang="en-US" sz="4000" dirty="0"/>
              <a:t> di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b="1" i="1" dirty="0"/>
              <a:t>Class </a:t>
            </a:r>
            <a:r>
              <a:rPr lang="en-US" sz="4000" dirty="0"/>
              <a:t> yang </a:t>
            </a:r>
            <a:r>
              <a:rPr lang="en-US" sz="4000" dirty="0" err="1"/>
              <a:t>sama</a:t>
            </a:r>
            <a:r>
              <a:rPr lang="en-US" sz="4000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sz="4800" dirty="0"/>
              <a:t>private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/>
              <a:t>Setidaknya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sembilan</a:t>
            </a:r>
            <a:r>
              <a:rPr lang="en-US" sz="3600" dirty="0"/>
              <a:t> keyword </a:t>
            </a:r>
            <a:r>
              <a:rPr lang="en-US" sz="3600" dirty="0" err="1"/>
              <a:t>penting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modifier2 yang </a:t>
            </a:r>
            <a:r>
              <a:rPr lang="en-US" sz="3600" dirty="0" err="1"/>
              <a:t>bertugas</a:t>
            </a:r>
            <a:r>
              <a:rPr lang="en-US" sz="3600" dirty="0"/>
              <a:t> </a:t>
            </a:r>
            <a:r>
              <a:rPr lang="en-US" sz="3600" b="1" dirty="0" err="1"/>
              <a:t>memberi</a:t>
            </a:r>
            <a:r>
              <a:rPr lang="en-US" sz="3600" b="1" dirty="0"/>
              <a:t> </a:t>
            </a:r>
            <a:r>
              <a:rPr lang="en-US" sz="3600" b="1" dirty="0" err="1"/>
              <a:t>sifat</a:t>
            </a:r>
            <a:r>
              <a:rPr lang="en-US" sz="3600" dirty="0"/>
              <a:t> pada </a:t>
            </a:r>
            <a:r>
              <a:rPr lang="en-US" sz="3600" dirty="0" err="1"/>
              <a:t>suatu</a:t>
            </a:r>
            <a:r>
              <a:rPr lang="en-US" sz="3600" dirty="0"/>
              <a:t> Class/</a:t>
            </a:r>
            <a:r>
              <a:rPr lang="en-US" sz="3600" dirty="0" err="1"/>
              <a:t>komponen</a:t>
            </a:r>
            <a:r>
              <a:rPr lang="en-US" sz="3600" dirty="0"/>
              <a:t> Class :</a:t>
            </a:r>
          </a:p>
          <a:p>
            <a:r>
              <a:rPr lang="en-US" sz="3600" b="1" dirty="0"/>
              <a:t>final, static, abstract, synchronized, native, transient, dan volatile</a:t>
            </a:r>
            <a:r>
              <a:rPr lang="en-US" sz="3600" dirty="0"/>
              <a:t>.</a:t>
            </a:r>
          </a:p>
          <a:p>
            <a:r>
              <a:rPr lang="en-US" sz="4000" dirty="0" err="1"/>
              <a:t>Secara</a:t>
            </a:r>
            <a:r>
              <a:rPr lang="en-US" sz="4000" dirty="0"/>
              <a:t> Bahasa </a:t>
            </a:r>
            <a:r>
              <a:rPr lang="en-US" sz="4000" dirty="0" err="1"/>
              <a:t>misal</a:t>
            </a:r>
            <a:r>
              <a:rPr lang="en-US" sz="4000" dirty="0"/>
              <a:t>: </a:t>
            </a:r>
          </a:p>
          <a:p>
            <a:r>
              <a:rPr lang="en-US" sz="4000" b="1" dirty="0"/>
              <a:t>small white home</a:t>
            </a:r>
          </a:p>
          <a:p>
            <a:r>
              <a:rPr lang="en-US" sz="4000" dirty="0" err="1"/>
              <a:t>Rumah</a:t>
            </a:r>
            <a:r>
              <a:rPr lang="en-US" sz="4000" dirty="0"/>
              <a:t> yang </a:t>
            </a:r>
            <a:r>
              <a:rPr lang="en-US" sz="4000" b="1" dirty="0" err="1"/>
              <a:t>kecil</a:t>
            </a:r>
            <a:r>
              <a:rPr lang="en-US" sz="4000" dirty="0"/>
              <a:t> dan </a:t>
            </a:r>
            <a:r>
              <a:rPr lang="en-US" sz="4000" dirty="0" err="1"/>
              <a:t>berwarna</a:t>
            </a:r>
            <a:r>
              <a:rPr lang="en-US" sz="4000" dirty="0"/>
              <a:t> </a:t>
            </a:r>
            <a:r>
              <a:rPr lang="en-US" sz="4000" b="1" dirty="0" err="1"/>
              <a:t>putih</a:t>
            </a:r>
            <a:r>
              <a:rPr lang="en-US" sz="4000" dirty="0"/>
              <a:t> </a:t>
            </a:r>
            <a:r>
              <a:rPr lang="en-US" sz="4000" dirty="0" err="1"/>
              <a:t>memberi</a:t>
            </a:r>
            <a:r>
              <a:rPr lang="en-US" sz="4000" dirty="0"/>
              <a:t> </a:t>
            </a:r>
            <a:r>
              <a:rPr lang="en-US" sz="4000" dirty="0" err="1"/>
              <a:t>sifat</a:t>
            </a:r>
            <a:r>
              <a:rPr lang="en-US" sz="4000" dirty="0"/>
              <a:t> pada </a:t>
            </a:r>
            <a:r>
              <a:rPr lang="en-US" sz="4000" dirty="0" err="1"/>
              <a:t>rumah</a:t>
            </a:r>
            <a:r>
              <a:rPr lang="en-US" sz="4000" dirty="0"/>
              <a:t>.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/>
              <a:t>Modifier2 (</a:t>
            </a:r>
            <a:r>
              <a:rPr lang="en-US" dirty="0" err="1"/>
              <a:t>sifat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990600"/>
            <a:ext cx="8746900" cy="5334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</a:t>
            </a:r>
            <a:r>
              <a:rPr lang="en-US" sz="3200" dirty="0"/>
              <a:t> yang </a:t>
            </a:r>
            <a:r>
              <a:rPr lang="en-US" sz="3200" dirty="0" err="1"/>
              <a:t>diberi</a:t>
            </a:r>
            <a:r>
              <a:rPr lang="en-US" sz="3200" dirty="0"/>
              <a:t> keyword </a:t>
            </a:r>
            <a:r>
              <a:rPr lang="en-US" sz="3200" b="1" dirty="0"/>
              <a:t>final</a:t>
            </a:r>
            <a:r>
              <a:rPr lang="en-US" sz="3200" dirty="0"/>
              <a:t>, </a:t>
            </a:r>
            <a:r>
              <a:rPr lang="en-US" sz="3200" dirty="0" err="1"/>
              <a:t>artinya</a:t>
            </a:r>
            <a:r>
              <a:rPr lang="en-US" sz="3200" dirty="0"/>
              <a:t> Class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menurunkan</a:t>
            </a:r>
            <a:r>
              <a:rPr lang="en-US" sz="3200" dirty="0"/>
              <a:t> Class lain. </a:t>
            </a:r>
            <a:r>
              <a:rPr lang="en-US" sz="3200" dirty="0" err="1"/>
              <a:t>Dengan</a:t>
            </a:r>
            <a:r>
              <a:rPr lang="en-US" sz="3200" dirty="0"/>
              <a:t> kata lain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di </a:t>
            </a:r>
            <a:r>
              <a:rPr lang="en-US" sz="3200" b="1" dirty="0"/>
              <a:t>extends</a:t>
            </a:r>
            <a:r>
              <a:rPr lang="en-US" sz="3200" dirty="0"/>
              <a:t> Class lain.</a:t>
            </a:r>
          </a:p>
          <a:p>
            <a:endParaRPr lang="en-US" sz="1000" dirty="0"/>
          </a:p>
          <a:p>
            <a:r>
              <a:rPr lang="en-US" sz="3200" b="1" dirty="0"/>
              <a:t>method()</a:t>
            </a:r>
            <a:r>
              <a:rPr lang="en-US" sz="3200" dirty="0"/>
              <a:t> yang </a:t>
            </a:r>
            <a:r>
              <a:rPr lang="en-US" sz="3200" dirty="0" err="1"/>
              <a:t>diberi</a:t>
            </a:r>
            <a:r>
              <a:rPr lang="en-US" sz="3200" dirty="0"/>
              <a:t> keyword </a:t>
            </a:r>
            <a:r>
              <a:rPr lang="en-US" sz="3200" b="1" dirty="0"/>
              <a:t>final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di override Class lain.</a:t>
            </a:r>
          </a:p>
          <a:p>
            <a:endParaRPr lang="en-US" sz="1000" dirty="0"/>
          </a:p>
          <a:p>
            <a:r>
              <a:rPr lang="en-US" sz="3200" b="1" dirty="0"/>
              <a:t>attribute</a:t>
            </a:r>
            <a:r>
              <a:rPr lang="en-US" sz="3200" dirty="0"/>
              <a:t> yang </a:t>
            </a:r>
            <a:r>
              <a:rPr lang="en-US" sz="3200" dirty="0" err="1"/>
              <a:t>diberi</a:t>
            </a:r>
            <a:r>
              <a:rPr lang="en-US" sz="3200" dirty="0"/>
              <a:t> keyword f</a:t>
            </a:r>
            <a:r>
              <a:rPr lang="en-US" sz="3200" b="1" dirty="0"/>
              <a:t>inal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isinya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diubah</a:t>
            </a:r>
            <a:r>
              <a:rPr lang="en-US" sz="3200" dirty="0"/>
              <a:t>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running.</a:t>
            </a:r>
            <a:r>
              <a:rPr lang="en-US" dirty="0"/>
              <a:t>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</a:rPr>
              <a:t>final</a:t>
            </a:r>
            <a:r>
              <a:rPr lang="en-US" dirty="0"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/>
              <a:t>Attribute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/>
              <a:t>method()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Class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400" b="1" dirty="0"/>
              <a:t>Attribute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/>
              <a:t>method()</a:t>
            </a:r>
            <a:r>
              <a:rPr lang="en-US" sz="2400" dirty="0"/>
              <a:t> yang </a:t>
            </a:r>
            <a:r>
              <a:rPr lang="en-US" sz="2400" b="1" i="1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keyword static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non static,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b="1" i="1" dirty="0" err="1"/>
              <a:t>hanya</a:t>
            </a:r>
            <a:r>
              <a:rPr lang="en-US" sz="2400" dirty="0"/>
              <a:t> 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objeknya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400" b="1" dirty="0"/>
              <a:t>Attribute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/>
              <a:t>method()</a:t>
            </a:r>
            <a:r>
              <a:rPr lang="en-US" sz="2400" dirty="0"/>
              <a:t> yang </a:t>
            </a:r>
            <a:r>
              <a:rPr lang="en-US" sz="2400" dirty="0" err="1"/>
              <a:t>diberi</a:t>
            </a:r>
            <a:r>
              <a:rPr lang="en-US" sz="2400" dirty="0"/>
              <a:t> keyword static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Class,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b="1" dirty="0"/>
              <a:t>Class </a:t>
            </a:r>
            <a:r>
              <a:rPr lang="en-US" sz="2400" b="1" dirty="0" err="1"/>
              <a:t>nya</a:t>
            </a:r>
            <a:r>
              <a:rPr lang="en-US" sz="2400" b="1" dirty="0"/>
              <a:t> </a:t>
            </a:r>
            <a:r>
              <a:rPr lang="en-US" sz="2400" b="1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</a:p>
          <a:p>
            <a:endParaRPr lang="en-US" sz="1000" dirty="0"/>
          </a:p>
          <a:p>
            <a:r>
              <a:rPr lang="en-US" sz="2400" b="1" dirty="0"/>
              <a:t>Method()</a:t>
            </a:r>
            <a:r>
              <a:rPr lang="en-US" sz="2400" dirty="0"/>
              <a:t> yang static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override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/>
              <a:t>attribute</a:t>
            </a:r>
            <a:r>
              <a:rPr lang="en-US" sz="2400" dirty="0"/>
              <a:t> yang static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diinisialisasi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programmer,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default </a:t>
            </a:r>
            <a:r>
              <a:rPr lang="en-US" sz="2400" dirty="0" err="1"/>
              <a:t>oleh</a:t>
            </a:r>
            <a:r>
              <a:rPr lang="en-US" sz="2400" dirty="0"/>
              <a:t> JVM.</a:t>
            </a:r>
          </a:p>
          <a:p>
            <a:endParaRPr lang="en-US" sz="2400" dirty="0"/>
          </a:p>
          <a:p>
            <a:pPr algn="just"/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method() yang </a:t>
            </a:r>
            <a:r>
              <a:rPr lang="en-US" sz="2400" b="1" i="1" dirty="0">
                <a:solidFill>
                  <a:srgbClr val="FF0000"/>
                </a:solidFill>
              </a:rPr>
              <a:t>non static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</a:rPr>
              <a:t>tidak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</a:rPr>
              <a:t>dapat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memanggil</a:t>
            </a:r>
            <a:r>
              <a:rPr lang="en-US" sz="2400" b="1" dirty="0">
                <a:solidFill>
                  <a:srgbClr val="FF0000"/>
                </a:solidFill>
              </a:rPr>
              <a:t> attribute </a:t>
            </a:r>
            <a:r>
              <a:rPr lang="en-US" sz="2400" b="1" dirty="0" err="1">
                <a:solidFill>
                  <a:srgbClr val="FF0000"/>
                </a:solidFill>
              </a:rPr>
              <a:t>atau</a:t>
            </a:r>
            <a:r>
              <a:rPr lang="en-US" sz="2400" b="1" dirty="0">
                <a:solidFill>
                  <a:srgbClr val="FF0000"/>
                </a:solidFill>
              </a:rPr>
              <a:t> method() yang </a:t>
            </a:r>
            <a:r>
              <a:rPr lang="en-US" sz="2400" b="1" i="1" dirty="0">
                <a:solidFill>
                  <a:srgbClr val="FF0000"/>
                </a:solidFill>
              </a:rPr>
              <a:t>static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r>
              <a:rPr lang="en-US" sz="2400" dirty="0"/>
              <a:t>() dan </a:t>
            </a:r>
            <a:r>
              <a:rPr lang="en-US" sz="2400" dirty="0" err="1"/>
              <a:t>praktikum</a:t>
            </a:r>
            <a:r>
              <a:rPr lang="en-US" sz="2400" dirty="0"/>
              <a:t>() </a:t>
            </a:r>
            <a:r>
              <a:rPr lang="en-US" sz="2400" dirty="0" err="1"/>
              <a:t>adalah</a:t>
            </a:r>
            <a:r>
              <a:rPr lang="en-US" sz="2400" dirty="0"/>
              <a:t> method non static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Sebagian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perwalian</a:t>
            </a:r>
            <a:r>
              <a:rPr lang="en-US" sz="2400" dirty="0"/>
              <a:t>() </a:t>
            </a:r>
            <a:r>
              <a:rPr lang="en-US" sz="2400" dirty="0" err="1"/>
              <a:t>adalah</a:t>
            </a:r>
            <a:r>
              <a:rPr lang="en-US" sz="2400" dirty="0"/>
              <a:t> method static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class </a:t>
            </a:r>
            <a:r>
              <a:rPr lang="en-US" sz="2400" dirty="0" err="1"/>
              <a:t>Mahasiswa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 lain </a:t>
            </a:r>
            <a:r>
              <a:rPr lang="en-US" sz="2400" dirty="0" err="1"/>
              <a:t>misal</a:t>
            </a:r>
            <a:r>
              <a:rPr lang="en-US" sz="2400" dirty="0"/>
              <a:t> method() standard </a:t>
            </a:r>
            <a:r>
              <a:rPr lang="en-US" sz="2400" dirty="0" err="1"/>
              <a:t>println</a:t>
            </a:r>
            <a:r>
              <a:rPr lang="en-US" sz="2400" dirty="0"/>
              <a:t>(): </a:t>
            </a:r>
            <a:r>
              <a:rPr lang="en-US" sz="2400" b="1" dirty="0" err="1">
                <a:solidFill>
                  <a:srgbClr val="FF0000"/>
                </a:solidFill>
              </a:rPr>
              <a:t>System</a:t>
            </a:r>
            <a:r>
              <a:rPr lang="en-US" sz="2400" b="1" dirty="0" err="1"/>
              <a:t>.out.println</a:t>
            </a:r>
            <a:r>
              <a:rPr lang="en-US" sz="2400" b="1" dirty="0"/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pada attribute dan method()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Class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memiiki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. </a:t>
            </a:r>
          </a:p>
          <a:p>
            <a:r>
              <a:rPr lang="en-US" dirty="0"/>
              <a:t>Method yang </a:t>
            </a:r>
            <a:r>
              <a:rPr lang="en-US" b="1" dirty="0">
                <a:solidFill>
                  <a:srgbClr val="FF0000"/>
                </a:solidFill>
              </a:rPr>
              <a:t>abstract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Class </a:t>
            </a:r>
            <a:r>
              <a:rPr lang="en-US" dirty="0" err="1"/>
              <a:t>turunannya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override. </a:t>
            </a:r>
          </a:p>
          <a:p>
            <a:r>
              <a:rPr lang="en-US" dirty="0"/>
              <a:t>Class yang abstract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root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Class-class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Class.</a:t>
            </a:r>
          </a:p>
          <a:p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abstract:</a:t>
            </a:r>
          </a:p>
          <a:p>
            <a:r>
              <a:rPr lang="en-US" dirty="0"/>
              <a:t>1.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constructor </a:t>
            </a:r>
            <a:r>
              <a:rPr lang="en-US" dirty="0" err="1"/>
              <a:t>yg</a:t>
            </a:r>
            <a:r>
              <a:rPr lang="en-US" dirty="0"/>
              <a:t> abstract.</a:t>
            </a:r>
          </a:p>
          <a:p>
            <a:r>
              <a:rPr lang="en-US" dirty="0"/>
              <a:t>2.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/>
              <a:t>private</a:t>
            </a:r>
            <a:r>
              <a:rPr lang="en-US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Abstract (</a:t>
            </a:r>
            <a:r>
              <a:rPr lang="en-US" sz="3200" dirty="0" err="1">
                <a:effectLst/>
              </a:rPr>
              <a:t>untuk</a:t>
            </a:r>
            <a:r>
              <a:rPr lang="en-US" sz="3200" dirty="0">
                <a:effectLst/>
              </a:rPr>
              <a:t> class dan method())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635691"/>
          </a:xfrm>
        </p:spPr>
        <p:txBody>
          <a:bodyPr>
            <a:normAutofit/>
          </a:bodyPr>
          <a:lstStyle/>
          <a:p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lingkungan</a:t>
            </a:r>
            <a:r>
              <a:rPr lang="en-US" sz="3200" dirty="0"/>
              <a:t> multithread, </a:t>
            </a:r>
            <a:r>
              <a:rPr lang="en-US" sz="3200" dirty="0" err="1"/>
              <a:t>dimungkinkan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jalur</a:t>
            </a:r>
            <a:r>
              <a:rPr lang="en-US" sz="3200" dirty="0"/>
              <a:t> </a:t>
            </a:r>
            <a:r>
              <a:rPr lang="en-US" sz="3200" dirty="0" err="1"/>
              <a:t>eksekusi</a:t>
            </a:r>
            <a:r>
              <a:rPr lang="en-US" sz="3200" dirty="0"/>
              <a:t> yang </a:t>
            </a:r>
            <a:r>
              <a:rPr lang="en-US" sz="3200" dirty="0" err="1"/>
              <a:t>berjalan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project yang </a:t>
            </a:r>
            <a:r>
              <a:rPr lang="en-US" sz="3200" dirty="0" err="1"/>
              <a:t>sama</a:t>
            </a:r>
            <a:r>
              <a:rPr lang="en-US" sz="3200" dirty="0"/>
              <a:t>, </a:t>
            </a:r>
            <a:r>
              <a:rPr lang="en-US" sz="3200" dirty="0" err="1"/>
              <a:t>namun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diatur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selang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jalur</a:t>
            </a:r>
            <a:r>
              <a:rPr lang="en-US" sz="3200" dirty="0"/>
              <a:t> </a:t>
            </a:r>
            <a:r>
              <a:rPr lang="en-US" sz="3200" dirty="0" err="1"/>
              <a:t>eksekusi</a:t>
            </a:r>
            <a:r>
              <a:rPr lang="en-US" sz="3200" dirty="0"/>
              <a:t> yang </a:t>
            </a:r>
            <a:r>
              <a:rPr lang="en-US" sz="3200" dirty="0" err="1"/>
              <a:t>diijinkan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b="1" dirty="0"/>
              <a:t>method</a:t>
            </a:r>
            <a:r>
              <a:rPr lang="en-US" sz="3200" dirty="0"/>
              <a:t> yang synchronized (</a:t>
            </a:r>
            <a:r>
              <a:rPr lang="en-US" sz="3200" dirty="0" err="1"/>
              <a:t>eksekusi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mutual </a:t>
            </a:r>
            <a:r>
              <a:rPr lang="en-US" sz="3200" dirty="0" err="1"/>
              <a:t>ekslusive</a:t>
            </a:r>
            <a:r>
              <a:rPr lang="en-US" sz="3200" dirty="0"/>
              <a:t>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Synchronized (</a:t>
            </a:r>
            <a:r>
              <a:rPr lang="en-US" sz="3200" dirty="0" err="1">
                <a:effectLst/>
              </a:rPr>
              <a:t>khusus</a:t>
            </a:r>
            <a:r>
              <a:rPr lang="en-US" sz="3200" dirty="0">
                <a:effectLst/>
              </a:rPr>
              <a:t> modifier method)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/>
              <a:t>Keyword modifier2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method (procedure </a:t>
            </a:r>
            <a:r>
              <a:rPr lang="en-US" dirty="0" err="1"/>
              <a:t>atau</a:t>
            </a:r>
            <a:r>
              <a:rPr lang="en-US" dirty="0"/>
              <a:t> pun function)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C++.</a:t>
            </a:r>
          </a:p>
          <a:p>
            <a:endParaRPr lang="en-US" dirty="0"/>
          </a:p>
          <a:p>
            <a:r>
              <a:rPr lang="en-US" dirty="0" err="1"/>
              <a:t>Seperti</a:t>
            </a:r>
            <a:r>
              <a:rPr lang="en-US" dirty="0"/>
              <a:t> method() yang abstract, method()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b="1" i="1" dirty="0"/>
              <a:t>native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prototype, </a:t>
            </a:r>
            <a:r>
              <a:rPr lang="en-US" dirty="0" err="1"/>
              <a:t>implementasi</a:t>
            </a:r>
            <a:r>
              <a:rPr lang="en-US" dirty="0"/>
              <a:t> method()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b="1" i="1" dirty="0"/>
              <a:t>native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file external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package/folder yang </a:t>
            </a:r>
            <a:r>
              <a:rPr lang="en-US" dirty="0" err="1"/>
              <a:t>sama</a:t>
            </a:r>
            <a:r>
              <a:rPr lang="en-US" dirty="0"/>
              <a:t>.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/>
              </a:rPr>
              <a:t>native (</a:t>
            </a:r>
            <a:r>
              <a:rPr lang="en-US" sz="3600" dirty="0" err="1">
                <a:effectLst/>
              </a:rPr>
              <a:t>khusus</a:t>
            </a:r>
            <a:r>
              <a:rPr lang="en-US" sz="3600" dirty="0">
                <a:effectLst/>
              </a:rPr>
              <a:t> modifier method)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OOP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serialisasi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mentransformasikan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stream,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ditransfer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.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client-server.</a:t>
            </a:r>
          </a:p>
          <a:p>
            <a:endParaRPr lang="en-US" sz="1100" dirty="0"/>
          </a:p>
          <a:p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ketentuan</a:t>
            </a:r>
            <a:r>
              <a:rPr lang="en-US" sz="2800" dirty="0"/>
              <a:t> </a:t>
            </a:r>
            <a:r>
              <a:rPr lang="en-US" sz="2800" dirty="0" err="1"/>
              <a:t>serialisasi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ditransformasikan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stream,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attribute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,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bila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suatu</a:t>
            </a:r>
            <a:r>
              <a:rPr lang="en-US" sz="2800" dirty="0">
                <a:solidFill>
                  <a:srgbClr val="FF0000"/>
                </a:solidFill>
              </a:rPr>
              <a:t> attribute </a:t>
            </a:r>
            <a:r>
              <a:rPr lang="en-US" sz="2800" dirty="0" err="1">
                <a:solidFill>
                  <a:srgbClr val="FF0000"/>
                </a:solidFill>
              </a:rPr>
              <a:t>bersifat</a:t>
            </a:r>
            <a:r>
              <a:rPr lang="en-US" sz="2800" dirty="0">
                <a:solidFill>
                  <a:srgbClr val="FF0000"/>
                </a:solidFill>
              </a:rPr>
              <a:t> transient </a:t>
            </a:r>
            <a:r>
              <a:rPr lang="en-US" sz="2800" dirty="0" err="1">
                <a:solidFill>
                  <a:srgbClr val="FF0000"/>
                </a:solidFill>
              </a:rPr>
              <a:t>artinya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boleh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berubah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transient (</a:t>
            </a:r>
            <a:r>
              <a:rPr lang="en-US" sz="3200" dirty="0" err="1">
                <a:effectLst/>
              </a:rPr>
              <a:t>khusus</a:t>
            </a:r>
            <a:r>
              <a:rPr lang="en-US" sz="3200" dirty="0">
                <a:effectLst/>
              </a:rPr>
              <a:t> modifier attribute)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47C36-5537-4D64-B901-4C0CA462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Satu editor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digunakan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ngoding</a:t>
            </a:r>
            <a:r>
              <a:rPr lang="en-US" sz="3000" dirty="0"/>
              <a:t> </a:t>
            </a:r>
            <a:r>
              <a:rPr lang="en-US" sz="3000" dirty="0" err="1"/>
              <a:t>sebuah</a:t>
            </a:r>
            <a:r>
              <a:rPr lang="en-US" sz="3000" dirty="0"/>
              <a:t> class, </a:t>
            </a:r>
            <a:r>
              <a:rPr lang="en-US" sz="3000" dirty="0" err="1"/>
              <a:t>sehingga</a:t>
            </a:r>
            <a:r>
              <a:rPr lang="en-US" sz="3000" dirty="0"/>
              <a:t> class-class </a:t>
            </a:r>
            <a:r>
              <a:rPr lang="en-US" sz="3000" dirty="0" err="1"/>
              <a:t>dibangun</a:t>
            </a:r>
            <a:r>
              <a:rPr lang="en-US" sz="3000" dirty="0"/>
              <a:t>, compile dan run </a:t>
            </a:r>
            <a:r>
              <a:rPr lang="en-US" sz="3000" dirty="0" err="1"/>
              <a:t>satu</a:t>
            </a:r>
            <a:r>
              <a:rPr lang="en-US" sz="3000" dirty="0"/>
              <a:t> per </a:t>
            </a:r>
            <a:r>
              <a:rPr lang="en-US" sz="3000" dirty="0" err="1"/>
              <a:t>satu</a:t>
            </a:r>
            <a:r>
              <a:rPr lang="en-US" sz="3000" dirty="0"/>
              <a:t> (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sekaligus</a:t>
            </a:r>
            <a:r>
              <a:rPr lang="en-US" sz="3000" dirty="0"/>
              <a:t> </a:t>
            </a:r>
            <a:r>
              <a:rPr lang="en-US" sz="3000" dirty="0" err="1"/>
              <a:t>satu</a:t>
            </a:r>
            <a:r>
              <a:rPr lang="en-US" sz="3000" dirty="0"/>
              <a:t> program/project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satu</a:t>
            </a:r>
            <a:r>
              <a:rPr lang="en-US" sz="3000" dirty="0"/>
              <a:t> editor 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dirty="0" err="1"/>
              <a:t>pemrograman</a:t>
            </a:r>
            <a:r>
              <a:rPr lang="en-US" sz="3000" dirty="0"/>
              <a:t> </a:t>
            </a:r>
            <a:r>
              <a:rPr lang="en-US" sz="3000" dirty="0" err="1"/>
              <a:t>terstruktur</a:t>
            </a:r>
            <a:r>
              <a:rPr lang="en-US" sz="3000" dirty="0"/>
              <a:t>).</a:t>
            </a:r>
          </a:p>
          <a:p>
            <a:r>
              <a:rPr lang="en-US" sz="900" dirty="0"/>
              <a:t> </a:t>
            </a:r>
          </a:p>
          <a:p>
            <a:r>
              <a:rPr lang="en-US" sz="3000" dirty="0" err="1"/>
              <a:t>Objek-objek</a:t>
            </a:r>
            <a:r>
              <a:rPr lang="en-US" sz="3000" dirty="0"/>
              <a:t> yang </a:t>
            </a:r>
            <a:r>
              <a:rPr lang="en-US" sz="3000" dirty="0" err="1"/>
              <a:t>dicetak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class yang </a:t>
            </a:r>
            <a:r>
              <a:rPr lang="en-US" sz="3000" dirty="0" err="1"/>
              <a:t>sama</a:t>
            </a:r>
            <a:r>
              <a:rPr lang="en-US" sz="3000" dirty="0"/>
              <a:t>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memiliki</a:t>
            </a:r>
            <a:r>
              <a:rPr lang="en-US" sz="3000" dirty="0"/>
              <a:t> </a:t>
            </a:r>
            <a:r>
              <a:rPr lang="en-US" sz="3000" dirty="0" err="1"/>
              <a:t>ke</a:t>
            </a:r>
            <a:r>
              <a:rPr lang="en-US" sz="3000" b="1" dirty="0" err="1"/>
              <a:t>sama</a:t>
            </a:r>
            <a:r>
              <a:rPr lang="en-US" sz="3000" dirty="0" err="1"/>
              <a:t>an</a:t>
            </a:r>
            <a:r>
              <a:rPr lang="en-US" sz="3000" dirty="0"/>
              <a:t> </a:t>
            </a:r>
            <a:r>
              <a:rPr lang="en-US" sz="3000" b="1" dirty="0" err="1"/>
              <a:t>ciri</a:t>
            </a:r>
            <a:r>
              <a:rPr lang="en-US" sz="3000" b="1" dirty="0"/>
              <a:t> (attribute)</a:t>
            </a:r>
            <a:r>
              <a:rPr lang="en-US" sz="3000" dirty="0"/>
              <a:t> </a:t>
            </a:r>
            <a:r>
              <a:rPr lang="en-US" sz="3000" dirty="0" err="1"/>
              <a:t>misal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Manusia</a:t>
            </a:r>
            <a:r>
              <a:rPr lang="en-US" sz="3000" dirty="0"/>
              <a:t> dan </a:t>
            </a:r>
            <a:r>
              <a:rPr lang="en-US" sz="3000" dirty="0" err="1"/>
              <a:t>ke</a:t>
            </a:r>
            <a:r>
              <a:rPr lang="en-US" sz="3000" b="1" dirty="0" err="1"/>
              <a:t>sama</a:t>
            </a:r>
            <a:r>
              <a:rPr lang="en-US" sz="3000" dirty="0" err="1"/>
              <a:t>an</a:t>
            </a:r>
            <a:r>
              <a:rPr lang="en-US" sz="3000" dirty="0"/>
              <a:t> </a:t>
            </a:r>
            <a:r>
              <a:rPr lang="en-US" sz="3000" b="1" dirty="0" err="1"/>
              <a:t>perilaku</a:t>
            </a:r>
            <a:r>
              <a:rPr lang="en-US" sz="3000" b="1" dirty="0"/>
              <a:t> yg </a:t>
            </a:r>
            <a:r>
              <a:rPr lang="en-US" sz="3000" b="1" dirty="0" err="1"/>
              <a:t>khas</a:t>
            </a:r>
            <a:r>
              <a:rPr lang="en-US" sz="3000" b="1" dirty="0"/>
              <a:t> (method)</a:t>
            </a:r>
            <a:r>
              <a:rPr lang="en-US" sz="3000" dirty="0"/>
              <a:t> </a:t>
            </a:r>
            <a:r>
              <a:rPr lang="en-US" sz="3000" dirty="0" err="1"/>
              <a:t>milik</a:t>
            </a:r>
            <a:r>
              <a:rPr lang="en-US" sz="3000" dirty="0"/>
              <a:t> class </a:t>
            </a:r>
            <a:r>
              <a:rPr lang="en-US" sz="3000" dirty="0" err="1"/>
              <a:t>Manusia</a:t>
            </a:r>
            <a:r>
              <a:rPr lang="en-US" sz="3000" dirty="0"/>
              <a:t> pada </a:t>
            </a:r>
            <a:r>
              <a:rPr lang="en-US" sz="3000" dirty="0" err="1"/>
              <a:t>umumnya</a:t>
            </a:r>
            <a:r>
              <a:rPr lang="en-US" sz="3000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8DBDB-FD05-4CA5-8E04-C3C9D89E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05578-2F47-44C4-8864-C0EEE329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9E5F2B-8E8D-4BAB-8B11-287B716E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STRUKTUR OOP (3)</a:t>
            </a:r>
          </a:p>
        </p:txBody>
      </p:sp>
    </p:spTree>
    <p:extLst>
      <p:ext uri="{BB962C8B-B14F-4D97-AF65-F5344CB8AC3E}">
        <p14:creationId xmlns:p14="http://schemas.microsoft.com/office/powerpoint/2010/main" val="3335635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thread,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attribute yang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thread,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cache value,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aslinya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dirty="0" err="1"/>
              <a:t>Artinya</a:t>
            </a:r>
            <a:r>
              <a:rPr lang="en-US" sz="2800" dirty="0"/>
              <a:t> attribute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b="1" i="1" dirty="0"/>
              <a:t>volatile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nilainya</a:t>
            </a:r>
            <a:r>
              <a:rPr lang="en-US" sz="2800" dirty="0"/>
              <a:t> </a:t>
            </a:r>
            <a:r>
              <a:rPr lang="en-US" sz="2800" dirty="0" err="1"/>
              <a:t>rentan</a:t>
            </a:r>
            <a:r>
              <a:rPr lang="en-US" sz="2800" dirty="0"/>
              <a:t>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thread.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volatile (</a:t>
            </a:r>
            <a:r>
              <a:rPr lang="en-US" sz="3200" dirty="0" err="1">
                <a:effectLst/>
              </a:rPr>
              <a:t>khusus</a:t>
            </a:r>
            <a:r>
              <a:rPr lang="en-US" sz="3200" dirty="0">
                <a:effectLst/>
              </a:rPr>
              <a:t> modifier attribute)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Modifier3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memanfaatkan</a:t>
            </a:r>
            <a:r>
              <a:rPr lang="en-US" dirty="0"/>
              <a:t> (</a:t>
            </a:r>
            <a:r>
              <a:rPr lang="en-US" b="1" dirty="0"/>
              <a:t>extends</a:t>
            </a:r>
            <a:r>
              <a:rPr lang="en-US" dirty="0"/>
              <a:t>) Class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(</a:t>
            </a:r>
            <a:r>
              <a:rPr lang="en-US" b="1" dirty="0"/>
              <a:t>implements</a:t>
            </a:r>
            <a:r>
              <a:rPr lang="en-US" dirty="0"/>
              <a:t>) Interface lain.</a:t>
            </a:r>
          </a:p>
          <a:p>
            <a:r>
              <a:rPr lang="en-US" dirty="0" err="1"/>
              <a:t>Merajut</a:t>
            </a:r>
            <a:r>
              <a:rPr lang="en-US" dirty="0"/>
              <a:t> class-class yg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taxonomy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project.</a:t>
            </a:r>
          </a:p>
          <a:p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memanfaatkan</a:t>
            </a:r>
            <a:r>
              <a:rPr lang="en-US" dirty="0"/>
              <a:t> Class </a:t>
            </a:r>
            <a:r>
              <a:rPr lang="en-US" dirty="0" err="1"/>
              <a:t>atau</a:t>
            </a:r>
            <a:r>
              <a:rPr lang="en-US" dirty="0"/>
              <a:t> Interface lain:</a:t>
            </a:r>
          </a:p>
          <a:p>
            <a:r>
              <a:rPr lang="en-US" dirty="0"/>
              <a:t>1.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instansiasi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lain</a:t>
            </a:r>
          </a:p>
          <a:p>
            <a:r>
              <a:rPr lang="en-US" dirty="0"/>
              <a:t>2.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Class lain</a:t>
            </a:r>
          </a:p>
          <a:p>
            <a:r>
              <a:rPr lang="en-US" dirty="0"/>
              <a:t>3.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implements</a:t>
            </a:r>
            <a:r>
              <a:rPr lang="en-US" dirty="0"/>
              <a:t> Interface lain</a:t>
            </a:r>
          </a:p>
          <a:p>
            <a:r>
              <a:rPr lang="en-US" dirty="0"/>
              <a:t>4. Class lain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attribute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err="1"/>
              <a:t>pada</a:t>
            </a:r>
            <a:r>
              <a:rPr lang="en-US" dirty="0"/>
              <a:t> Class yang </a:t>
            </a:r>
            <a:r>
              <a:rPr lang="en-US" dirty="0" err="1"/>
              <a:t>memanfaatkan</a:t>
            </a:r>
            <a:r>
              <a:rPr lang="en-US" dirty="0"/>
              <a:t>.</a:t>
            </a:r>
          </a:p>
          <a:p>
            <a:r>
              <a:rPr lang="en-US" dirty="0"/>
              <a:t>5. Class lain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parameter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err="1"/>
              <a:t>pada</a:t>
            </a:r>
            <a:r>
              <a:rPr lang="en-US" dirty="0"/>
              <a:t> Class yang </a:t>
            </a:r>
            <a:r>
              <a:rPr lang="en-US" dirty="0" err="1"/>
              <a:t>memanfaatkan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	6. Class lain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return value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pada</a:t>
            </a:r>
            <a:r>
              <a:rPr lang="en-US" dirty="0"/>
              <a:t> Class yang </a:t>
            </a:r>
            <a:r>
              <a:rPr lang="en-US" dirty="0" err="1"/>
              <a:t>memanfaatkan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Keyword Modifier3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, Class yang </a:t>
            </a:r>
            <a:r>
              <a:rPr lang="en-US" dirty="0" err="1"/>
              <a:t>mewariskan</a:t>
            </a:r>
            <a:r>
              <a:rPr lang="en-US" dirty="0"/>
              <a:t> method() dan </a:t>
            </a:r>
            <a:r>
              <a:rPr lang="en-US" dirty="0" err="1"/>
              <a:t>attributenya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super Class,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subclass. </a:t>
            </a:r>
          </a:p>
          <a:p>
            <a:endParaRPr lang="en-US" dirty="0"/>
          </a:p>
          <a:p>
            <a:r>
              <a:rPr lang="en-US" dirty="0"/>
              <a:t>Ada method() dan/</a:t>
            </a:r>
            <a:r>
              <a:rPr lang="en-US" dirty="0" err="1"/>
              <a:t>atau</a:t>
            </a:r>
            <a:r>
              <a:rPr lang="en-US" dirty="0"/>
              <a:t> attribute yg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super class </a:t>
            </a:r>
            <a:r>
              <a:rPr lang="en-US" dirty="0" err="1"/>
              <a:t>ke</a:t>
            </a:r>
            <a:r>
              <a:rPr lang="en-US" dirty="0"/>
              <a:t> subclass. Subclass </a:t>
            </a:r>
            <a:r>
              <a:rPr lang="en-US" dirty="0" err="1"/>
              <a:t>menyatakan</a:t>
            </a:r>
            <a:r>
              <a:rPr lang="en-US" dirty="0"/>
              <a:t> salah-</a:t>
            </a:r>
            <a:r>
              <a:rPr lang="en-US" dirty="0" err="1"/>
              <a:t>satu</a:t>
            </a:r>
            <a:r>
              <a:rPr lang="en-US" dirty="0"/>
              <a:t> “</a:t>
            </a:r>
            <a:r>
              <a:rPr lang="en-US" dirty="0" err="1"/>
              <a:t>jenis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superclass, </a:t>
            </a:r>
            <a:r>
              <a:rPr lang="en-US" dirty="0" err="1"/>
              <a:t>bukan</a:t>
            </a:r>
            <a:r>
              <a:rPr lang="en-US" dirty="0"/>
              <a:t> “</a:t>
            </a:r>
            <a:r>
              <a:rPr lang="en-US" dirty="0" err="1"/>
              <a:t>bagian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superclass.  </a:t>
            </a:r>
          </a:p>
          <a:p>
            <a:endParaRPr lang="en-US" dirty="0"/>
          </a:p>
          <a:p>
            <a:r>
              <a:rPr lang="en-US" dirty="0"/>
              <a:t>Class yang </a:t>
            </a:r>
            <a:r>
              <a:rPr lang="en-US" dirty="0" err="1"/>
              <a:t>memiliki</a:t>
            </a:r>
            <a:r>
              <a:rPr lang="en-US" dirty="0"/>
              <a:t> modifier3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subclass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super class.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sz="2400" dirty="0"/>
              <a:t>import namaPackage.BidangDatar2D;</a:t>
            </a:r>
          </a:p>
          <a:p>
            <a:pPr>
              <a:buNone/>
            </a:pPr>
            <a:r>
              <a:rPr lang="en-US" sz="2200" b="1" i="1" dirty="0"/>
              <a:t>public class </a:t>
            </a:r>
            <a:r>
              <a:rPr lang="en-US" sz="2200" b="1" i="1" dirty="0" err="1"/>
              <a:t>PersegiPanjang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extends</a:t>
            </a:r>
            <a:r>
              <a:rPr lang="en-US" sz="2200" b="1" i="1" dirty="0"/>
              <a:t> BidangDatar2D {</a:t>
            </a:r>
          </a:p>
          <a:p>
            <a:r>
              <a:rPr lang="en-US" sz="2200" b="1" i="1" dirty="0"/>
              <a:t> </a:t>
            </a:r>
          </a:p>
          <a:p>
            <a:pPr>
              <a:buNone/>
            </a:pPr>
            <a:r>
              <a:rPr lang="en-US" sz="2200" b="1" i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extends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399" y="1143000"/>
            <a:ext cx="8798417" cy="4864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yang </a:t>
            </a:r>
            <a:r>
              <a:rPr lang="en-US" dirty="0" err="1"/>
              <a:t>memiliki</a:t>
            </a:r>
            <a:r>
              <a:rPr lang="en-US" dirty="0"/>
              <a:t> modifier3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interface. </a:t>
            </a:r>
            <a:r>
              <a:rPr lang="en-US" dirty="0" err="1"/>
              <a:t>Bila</a:t>
            </a:r>
            <a:r>
              <a:rPr lang="en-US" dirty="0"/>
              <a:t> yang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interfce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interface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buNone/>
            </a:pPr>
            <a:endParaRPr lang="en-US" sz="1800" b="1" i="1" dirty="0"/>
          </a:p>
          <a:p>
            <a:pPr>
              <a:buNone/>
            </a:pPr>
            <a:r>
              <a:rPr lang="en-US" sz="1800" b="1" i="1" dirty="0"/>
              <a:t>[modifier1] class Robot </a:t>
            </a:r>
            <a:r>
              <a:rPr lang="en-US" sz="1800" b="1" i="1" dirty="0">
                <a:solidFill>
                  <a:srgbClr val="FF0000"/>
                </a:solidFill>
              </a:rPr>
              <a:t>implements </a:t>
            </a:r>
            <a:r>
              <a:rPr lang="en-US" sz="1800" b="1" i="1" dirty="0" err="1"/>
              <a:t>Manusia</a:t>
            </a:r>
            <a:r>
              <a:rPr lang="en-US" sz="1800" b="1" i="1" dirty="0"/>
              <a:t>, </a:t>
            </a:r>
            <a:r>
              <a:rPr lang="en-US" sz="1800" b="1" i="1" dirty="0" err="1"/>
              <a:t>Mesin</a:t>
            </a:r>
            <a:r>
              <a:rPr lang="en-US" sz="1800" b="1" i="1" dirty="0"/>
              <a:t> {</a:t>
            </a:r>
          </a:p>
          <a:p>
            <a:r>
              <a:rPr lang="en-US" sz="1800" b="1" i="1" dirty="0"/>
              <a:t>  </a:t>
            </a:r>
            <a:r>
              <a:rPr lang="en-US" sz="1800" b="1" i="1" dirty="0" err="1"/>
              <a:t>berpikir</a:t>
            </a:r>
            <a:r>
              <a:rPr lang="en-US" sz="1800" b="1" i="1" dirty="0"/>
              <a:t>() {……?}</a:t>
            </a:r>
          </a:p>
          <a:p>
            <a:r>
              <a:rPr lang="en-US" sz="1800" b="1" i="1" dirty="0"/>
              <a:t>  </a:t>
            </a:r>
            <a:r>
              <a:rPr lang="en-US" sz="1800" b="1" i="1" dirty="0" err="1"/>
              <a:t>menari</a:t>
            </a:r>
            <a:r>
              <a:rPr lang="en-US" sz="1800" b="1" i="1" dirty="0"/>
              <a:t>() {……?}</a:t>
            </a:r>
          </a:p>
          <a:p>
            <a:r>
              <a:rPr lang="en-US" sz="1800" b="1" i="1" dirty="0"/>
              <a:t>  </a:t>
            </a:r>
            <a:r>
              <a:rPr lang="en-US" sz="1800" b="1" i="1" dirty="0" err="1"/>
              <a:t>bekerjatanpakenallelah</a:t>
            </a:r>
            <a:r>
              <a:rPr lang="en-US" sz="1800" b="1" i="1" dirty="0"/>
              <a:t>() {…?}</a:t>
            </a:r>
          </a:p>
          <a:p>
            <a:pPr>
              <a:buNone/>
            </a:pPr>
            <a:r>
              <a:rPr lang="en-US" sz="1800" b="1" i="1" dirty="0"/>
              <a:t>}</a:t>
            </a:r>
          </a:p>
          <a:p>
            <a:pPr>
              <a:buNone/>
            </a:pPr>
            <a:r>
              <a:rPr lang="en-US" sz="1800" b="1" i="1" dirty="0"/>
              <a:t>interface </a:t>
            </a:r>
            <a:r>
              <a:rPr lang="en-US" sz="1800" b="1" i="1" dirty="0" err="1"/>
              <a:t>Manusia</a:t>
            </a:r>
            <a:r>
              <a:rPr lang="en-US" sz="1800" b="1" i="1" dirty="0"/>
              <a:t> {</a:t>
            </a:r>
          </a:p>
          <a:p>
            <a:pPr>
              <a:buNone/>
            </a:pPr>
            <a:r>
              <a:rPr lang="en-US" sz="1800" b="1" i="1" dirty="0"/>
              <a:t>       String </a:t>
            </a:r>
            <a:r>
              <a:rPr lang="en-US" sz="1800" b="1" i="1" dirty="0" err="1"/>
              <a:t>berpikir</a:t>
            </a:r>
            <a:r>
              <a:rPr lang="en-US" sz="1800" b="1" i="1" dirty="0"/>
              <a:t>(int x);</a:t>
            </a:r>
          </a:p>
          <a:p>
            <a:pPr>
              <a:buNone/>
            </a:pPr>
            <a:r>
              <a:rPr lang="en-US" sz="1800" b="1" i="1" dirty="0"/>
              <a:t>       </a:t>
            </a:r>
            <a:r>
              <a:rPr lang="en-US" sz="1800" b="1" i="1" dirty="0" err="1"/>
              <a:t>menari</a:t>
            </a:r>
            <a:r>
              <a:rPr lang="en-US" sz="1800" b="1" i="1" dirty="0"/>
              <a:t>();</a:t>
            </a:r>
          </a:p>
          <a:p>
            <a:pPr>
              <a:buNone/>
            </a:pPr>
            <a:r>
              <a:rPr lang="en-US" sz="1800" b="1" i="1" dirty="0"/>
              <a:t>}</a:t>
            </a:r>
          </a:p>
          <a:p>
            <a:pPr>
              <a:buNone/>
            </a:pPr>
            <a:r>
              <a:rPr lang="en-US" sz="1800" b="1" i="1" dirty="0"/>
              <a:t>interface </a:t>
            </a:r>
            <a:r>
              <a:rPr lang="en-US" sz="1800" b="1" i="1" dirty="0" err="1"/>
              <a:t>Mesin</a:t>
            </a:r>
            <a:r>
              <a:rPr lang="en-US" sz="1800" b="1" i="1" dirty="0"/>
              <a:t> {</a:t>
            </a:r>
          </a:p>
          <a:p>
            <a:pPr>
              <a:buNone/>
            </a:pPr>
            <a:r>
              <a:rPr lang="en-US" sz="1800" b="1" i="1" dirty="0"/>
              <a:t>       String </a:t>
            </a:r>
            <a:r>
              <a:rPr lang="en-US" sz="1800" b="1" i="1" dirty="0" err="1"/>
              <a:t>bekerjatanpakenallelah</a:t>
            </a:r>
            <a:r>
              <a:rPr lang="en-US" sz="1800" b="1" i="1" dirty="0"/>
              <a:t>(int x);</a:t>
            </a:r>
          </a:p>
          <a:p>
            <a:pPr>
              <a:buNone/>
            </a:pPr>
            <a:r>
              <a:rPr lang="en-US" sz="1800" b="1" i="1" dirty="0"/>
              <a:t>}</a:t>
            </a:r>
          </a:p>
          <a:p>
            <a:pPr>
              <a:buNone/>
            </a:pPr>
            <a:endParaRPr lang="en-US" sz="1800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implements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/>
          </a:bodyPr>
          <a:lstStyle/>
          <a:p>
            <a:r>
              <a:rPr lang="en-US" sz="3200" dirty="0" err="1"/>
              <a:t>Bila</a:t>
            </a:r>
            <a:r>
              <a:rPr lang="en-US" sz="3200" dirty="0"/>
              <a:t> Class yang </a:t>
            </a:r>
            <a:r>
              <a:rPr lang="en-US" sz="3200" dirty="0" err="1"/>
              <a:t>memanfaatkan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Class lain, </a:t>
            </a:r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berada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satu</a:t>
            </a:r>
            <a:r>
              <a:rPr lang="en-US" sz="3200" b="1" dirty="0"/>
              <a:t> package/directory/folder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Class </a:t>
            </a:r>
            <a:r>
              <a:rPr lang="en-US" sz="3200" dirty="0" err="1"/>
              <a:t>atau</a:t>
            </a:r>
            <a:r>
              <a:rPr lang="en-US" sz="3200" dirty="0"/>
              <a:t> Interface yang </a:t>
            </a:r>
            <a:r>
              <a:rPr lang="en-US" sz="3200" dirty="0" err="1"/>
              <a:t>dimanfaatkan</a:t>
            </a:r>
            <a:r>
              <a:rPr lang="en-US" sz="3200" dirty="0"/>
              <a:t>, </a:t>
            </a:r>
          </a:p>
          <a:p>
            <a:r>
              <a:rPr lang="en-US" sz="3200" dirty="0" err="1"/>
              <a:t>maka</a:t>
            </a:r>
            <a:r>
              <a:rPr lang="en-US" sz="3200" dirty="0"/>
              <a:t> Class yang </a:t>
            </a:r>
            <a:r>
              <a:rPr lang="en-US" sz="3200" dirty="0" err="1"/>
              <a:t>memanfaatkan</a:t>
            </a:r>
            <a:r>
              <a:rPr lang="en-US" sz="3200" dirty="0"/>
              <a:t>/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meng</a:t>
            </a:r>
            <a:r>
              <a:rPr lang="en-US" sz="3600" b="1" dirty="0" err="1"/>
              <a:t>import</a:t>
            </a:r>
            <a:r>
              <a:rPr lang="en-US" sz="3200" dirty="0"/>
              <a:t> Class </a:t>
            </a:r>
            <a:r>
              <a:rPr lang="en-US" sz="3200" dirty="0" err="1"/>
              <a:t>atau</a:t>
            </a:r>
            <a:r>
              <a:rPr lang="en-US" sz="3200" dirty="0"/>
              <a:t> Interface yang </a:t>
            </a:r>
            <a:r>
              <a:rPr lang="en-US" sz="3200" dirty="0" err="1"/>
              <a:t>dimanfaatkan</a:t>
            </a:r>
            <a:r>
              <a:rPr lang="en-US" sz="3200" dirty="0"/>
              <a:t>/</a:t>
            </a:r>
            <a:r>
              <a:rPr lang="en-US" sz="3200" dirty="0" err="1"/>
              <a:t>digunakan</a:t>
            </a:r>
            <a:r>
              <a:rPr lang="en-US" sz="32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Catatan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8E5FF-BDFC-B136-A503-E31382E1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5778691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interface </a:t>
            </a:r>
            <a:r>
              <a:rPr lang="en-US" dirty="0" err="1"/>
              <a:t>Geometri</a:t>
            </a:r>
            <a:r>
              <a:rPr lang="en-US" dirty="0"/>
              <a:t> {</a:t>
            </a:r>
          </a:p>
          <a:p>
            <a:pPr marL="109728" indent="0">
              <a:buNone/>
            </a:pPr>
            <a:r>
              <a:rPr lang="en-US" dirty="0"/>
              <a:t>  public float </a:t>
            </a:r>
            <a:r>
              <a:rPr lang="en-US" dirty="0" err="1"/>
              <a:t>menghitungKelilingLingkaran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public float </a:t>
            </a:r>
            <a:r>
              <a:rPr lang="en-US" dirty="0" err="1"/>
              <a:t>menghitungKelilingLingkaran</a:t>
            </a:r>
            <a:r>
              <a:rPr lang="en-US" dirty="0"/>
              <a:t>(float r); </a:t>
            </a:r>
          </a:p>
          <a:p>
            <a:pPr marL="109728" indent="0">
              <a:buNone/>
            </a:pPr>
            <a:r>
              <a:rPr lang="en-US" dirty="0"/>
              <a:t>  public float </a:t>
            </a:r>
            <a:r>
              <a:rPr lang="en-US" dirty="0" err="1"/>
              <a:t>menghitungLuasLingkaran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public float </a:t>
            </a:r>
            <a:r>
              <a:rPr lang="en-US" dirty="0" err="1"/>
              <a:t>menghitungLuasLingkaran</a:t>
            </a:r>
            <a:r>
              <a:rPr lang="en-US" dirty="0"/>
              <a:t>(float r);</a:t>
            </a:r>
          </a:p>
          <a:p>
            <a:pPr marL="109728" indent="0">
              <a:buNone/>
            </a:pPr>
            <a:r>
              <a:rPr lang="en-US" dirty="0"/>
              <a:t>  public float </a:t>
            </a:r>
            <a:r>
              <a:rPr lang="en-US" dirty="0" err="1"/>
              <a:t>menghitungVolume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public float </a:t>
            </a:r>
            <a:r>
              <a:rPr lang="en-US" dirty="0" err="1"/>
              <a:t>menghitungVolume</a:t>
            </a:r>
            <a:r>
              <a:rPr lang="en-US" dirty="0"/>
              <a:t>(float r); 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ABAB2-90B6-B4AE-A661-66FEF949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BF106-FF71-188A-C28A-3A736BCE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52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FDC7CA-DE95-418E-ABF6-FC2DCE2F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477000"/>
          </a:xfrm>
        </p:spPr>
        <p:txBody>
          <a:bodyPr>
            <a:noAutofit/>
          </a:bodyPr>
          <a:lstStyle/>
          <a:p>
            <a:r>
              <a:rPr lang="en-US" sz="1800" b="1" dirty="0"/>
              <a:t>public class </a:t>
            </a:r>
            <a:r>
              <a:rPr lang="en-US" sz="1800" b="1" dirty="0" err="1"/>
              <a:t>Lingkaran</a:t>
            </a:r>
            <a:r>
              <a:rPr lang="en-US" sz="1800" b="1" dirty="0"/>
              <a:t> implements </a:t>
            </a:r>
            <a:r>
              <a:rPr lang="en-US" sz="1800" b="1" dirty="0" err="1"/>
              <a:t>Geometri</a:t>
            </a:r>
            <a:r>
              <a:rPr lang="en-US" sz="1800" b="1" dirty="0"/>
              <a:t> {</a:t>
            </a:r>
          </a:p>
          <a:p>
            <a:r>
              <a:rPr lang="en-US" sz="1800" b="1" dirty="0"/>
              <a:t>    public static final double PI = 3.14159265359;</a:t>
            </a:r>
          </a:p>
          <a:p>
            <a:r>
              <a:rPr lang="en-US" sz="1800" b="1" dirty="0"/>
              <a:t>    public float </a:t>
            </a:r>
            <a:r>
              <a:rPr lang="en-US" sz="1800" b="1" dirty="0" err="1"/>
              <a:t>kelilingLingkaran</a:t>
            </a:r>
            <a:r>
              <a:rPr lang="en-US" sz="1800" b="1" dirty="0"/>
              <a:t>, </a:t>
            </a:r>
            <a:r>
              <a:rPr lang="en-US" sz="1800" b="1" dirty="0" err="1"/>
              <a:t>luasLingkaran</a:t>
            </a:r>
            <a:r>
              <a:rPr lang="en-US" sz="1800" b="1" dirty="0"/>
              <a:t>;</a:t>
            </a:r>
          </a:p>
          <a:p>
            <a:r>
              <a:rPr lang="en-US" sz="1800" b="1" dirty="0"/>
              <a:t>    public float 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b="1" dirty="0"/>
              <a:t> = 5.0;</a:t>
            </a:r>
          </a:p>
          <a:p>
            <a:r>
              <a:rPr lang="en-US" sz="1800" b="1" dirty="0"/>
              <a:t>    public float </a:t>
            </a:r>
            <a:r>
              <a:rPr lang="en-US" sz="1800" b="1" dirty="0" err="1"/>
              <a:t>menghitungKelilingLingkaran</a:t>
            </a:r>
            <a:r>
              <a:rPr lang="en-US" sz="1800" b="1" dirty="0"/>
              <a:t>() {</a:t>
            </a:r>
          </a:p>
          <a:p>
            <a:r>
              <a:rPr lang="en-US" sz="1800" b="1" dirty="0"/>
              <a:t>        </a:t>
            </a:r>
            <a:r>
              <a:rPr lang="en-US" sz="1800" b="1" dirty="0" err="1"/>
              <a:t>kelilingLingkaran</a:t>
            </a:r>
            <a:r>
              <a:rPr lang="en-US" sz="1800" b="1" dirty="0"/>
              <a:t> = 2*PI*r;</a:t>
            </a:r>
          </a:p>
          <a:p>
            <a:r>
              <a:rPr lang="en-US" sz="1800" b="1" dirty="0"/>
              <a:t>        return </a:t>
            </a:r>
            <a:r>
              <a:rPr lang="en-US" sz="1800" b="1" dirty="0" err="1"/>
              <a:t>kelilingLingkaran</a:t>
            </a:r>
            <a:r>
              <a:rPr lang="en-US" sz="1800" b="1" dirty="0"/>
              <a:t>;</a:t>
            </a:r>
          </a:p>
          <a:p>
            <a:r>
              <a:rPr lang="en-US" sz="1800" b="1" dirty="0"/>
              <a:t>    }</a:t>
            </a:r>
          </a:p>
          <a:p>
            <a:r>
              <a:rPr lang="en-US" sz="1800" b="1" dirty="0"/>
              <a:t>    public float </a:t>
            </a:r>
            <a:r>
              <a:rPr lang="en-US" sz="1800" b="1" dirty="0" err="1"/>
              <a:t>menghitungKelilingLingkaran</a:t>
            </a:r>
            <a:r>
              <a:rPr lang="en-US" sz="1800" b="1" dirty="0"/>
              <a:t>(float </a:t>
            </a:r>
            <a:r>
              <a:rPr lang="en-US" sz="1800" b="1" dirty="0">
                <a:solidFill>
                  <a:schemeClr val="accent1"/>
                </a:solidFill>
              </a:rPr>
              <a:t>r</a:t>
            </a:r>
            <a:r>
              <a:rPr lang="en-US" sz="1800" b="1" dirty="0"/>
              <a:t>) {</a:t>
            </a:r>
          </a:p>
          <a:p>
            <a:r>
              <a:rPr lang="en-US" sz="1800" b="1" dirty="0"/>
              <a:t>        //</a:t>
            </a:r>
            <a:r>
              <a:rPr lang="en-US" sz="1800" b="1" dirty="0" err="1"/>
              <a:t>this.</a:t>
            </a:r>
            <a:r>
              <a:rPr lang="en-US" sz="1800" b="1" dirty="0" err="1">
                <a:solidFill>
                  <a:srgbClr val="FF0000"/>
                </a:solidFill>
              </a:rPr>
              <a:t>r</a:t>
            </a:r>
            <a:r>
              <a:rPr lang="en-US" sz="1800" b="1" dirty="0"/>
              <a:t> = </a:t>
            </a:r>
            <a:r>
              <a:rPr lang="en-US" sz="1800" b="1" dirty="0">
                <a:solidFill>
                  <a:schemeClr val="accent1"/>
                </a:solidFill>
              </a:rPr>
              <a:t>r</a:t>
            </a:r>
            <a:r>
              <a:rPr lang="en-US" sz="1800" b="1" dirty="0"/>
              <a:t>;</a:t>
            </a:r>
          </a:p>
          <a:p>
            <a:r>
              <a:rPr lang="en-US" sz="1800" b="1" dirty="0"/>
              <a:t>        </a:t>
            </a:r>
            <a:r>
              <a:rPr lang="en-US" sz="1800" b="1" dirty="0" err="1"/>
              <a:t>kelilingLingkaran</a:t>
            </a:r>
            <a:r>
              <a:rPr lang="en-US" sz="1800" b="1" dirty="0"/>
              <a:t> = 2*PI*r;</a:t>
            </a:r>
          </a:p>
          <a:p>
            <a:r>
              <a:rPr lang="en-US" sz="1800" b="1" dirty="0"/>
              <a:t>        return </a:t>
            </a:r>
            <a:r>
              <a:rPr lang="en-US" sz="1800" b="1" dirty="0" err="1"/>
              <a:t>kelililingLingkaran</a:t>
            </a:r>
            <a:r>
              <a:rPr lang="en-US" sz="1800" b="1" dirty="0"/>
              <a:t>;</a:t>
            </a:r>
          </a:p>
          <a:p>
            <a:r>
              <a:rPr lang="en-US" sz="1800" b="1" dirty="0"/>
              <a:t>    }</a:t>
            </a:r>
          </a:p>
          <a:p>
            <a:r>
              <a:rPr lang="en-US" sz="1800" b="1" dirty="0"/>
              <a:t>    public float </a:t>
            </a:r>
            <a:r>
              <a:rPr lang="en-US" sz="1800" b="1" dirty="0" err="1"/>
              <a:t>menghitungLuasLingkaran</a:t>
            </a:r>
            <a:r>
              <a:rPr lang="en-US" sz="1800" b="1" dirty="0"/>
              <a:t>() {</a:t>
            </a:r>
          </a:p>
          <a:p>
            <a:r>
              <a:rPr lang="en-US" sz="1800" b="1" dirty="0"/>
              <a:t>        </a:t>
            </a:r>
            <a:r>
              <a:rPr lang="en-US" sz="1800" b="1" dirty="0" err="1"/>
              <a:t>luasLingkaran</a:t>
            </a:r>
            <a:r>
              <a:rPr lang="en-US" sz="1800" b="1" dirty="0"/>
              <a:t> = PI*r*r;</a:t>
            </a:r>
          </a:p>
          <a:p>
            <a:r>
              <a:rPr lang="en-US" sz="1800" b="1" dirty="0"/>
              <a:t>        return </a:t>
            </a:r>
            <a:r>
              <a:rPr lang="en-US" sz="1800" b="1" dirty="0" err="1"/>
              <a:t>luasLingkaran</a:t>
            </a:r>
            <a:r>
              <a:rPr lang="en-US" sz="1800" b="1" dirty="0"/>
              <a:t>;</a:t>
            </a:r>
          </a:p>
          <a:p>
            <a:r>
              <a:rPr lang="en-US" sz="1800" b="1" dirty="0"/>
              <a:t>    }</a:t>
            </a:r>
          </a:p>
          <a:p>
            <a:r>
              <a:rPr lang="en-US" sz="1800" b="1" dirty="0"/>
              <a:t>    public float </a:t>
            </a:r>
            <a:r>
              <a:rPr lang="en-US" sz="1800" b="1" dirty="0" err="1"/>
              <a:t>menghitungLuasLingkaran</a:t>
            </a:r>
            <a:r>
              <a:rPr lang="en-US" sz="1800" b="1" dirty="0"/>
              <a:t>(float r) {</a:t>
            </a:r>
          </a:p>
          <a:p>
            <a:r>
              <a:rPr lang="en-US" sz="1800" b="1" dirty="0"/>
              <a:t>                             //</a:t>
            </a:r>
            <a:r>
              <a:rPr lang="en-US" sz="1800" b="1" dirty="0" err="1"/>
              <a:t>this.r</a:t>
            </a:r>
            <a:r>
              <a:rPr lang="en-US" sz="1800" b="1" dirty="0"/>
              <a:t> = r;</a:t>
            </a:r>
          </a:p>
          <a:p>
            <a:r>
              <a:rPr lang="en-US" sz="1800" b="1" dirty="0"/>
              <a:t>                             return = PI*r*r;</a:t>
            </a:r>
          </a:p>
          <a:p>
            <a:r>
              <a:rPr lang="en-US" sz="1800" b="1" dirty="0"/>
              <a:t>    }  </a:t>
            </a:r>
          </a:p>
          <a:p>
            <a:r>
              <a:rPr lang="en-US" sz="1800" b="1" dirty="0"/>
              <a:t>}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FAE88-2124-40EF-9FA4-1CA6788C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D44A3-E10D-45DE-A731-E9955F02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7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84B841-5BA5-B342-26E2-5D415360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public class </a:t>
            </a:r>
            <a:r>
              <a:rPr lang="en-US" sz="1800" b="1" dirty="0" err="1"/>
              <a:t>Tabung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extends</a:t>
            </a:r>
            <a:r>
              <a:rPr lang="en-US" sz="1800" b="1" dirty="0"/>
              <a:t> </a:t>
            </a:r>
            <a:r>
              <a:rPr lang="en-US" sz="1800" b="1" dirty="0" err="1"/>
              <a:t>Lingkaran</a:t>
            </a:r>
            <a:r>
              <a:rPr lang="en-US" sz="1800" b="1" dirty="0"/>
              <a:t> (</a:t>
            </a:r>
          </a:p>
          <a:p>
            <a:r>
              <a:rPr lang="en-US" sz="1800" b="1" dirty="0"/>
              <a:t>     //public float r = 0;</a:t>
            </a:r>
          </a:p>
          <a:p>
            <a:r>
              <a:rPr lang="en-US" sz="1800" b="1" dirty="0"/>
              <a:t>     public double </a:t>
            </a:r>
            <a:r>
              <a:rPr lang="en-US" sz="1800" b="1" dirty="0" err="1"/>
              <a:t>tinggi</a:t>
            </a:r>
            <a:r>
              <a:rPr lang="en-US" sz="1800" b="1" dirty="0"/>
              <a:t> = 0;</a:t>
            </a:r>
          </a:p>
          <a:p>
            <a:r>
              <a:rPr lang="en-US" sz="1800" b="1" dirty="0"/>
              <a:t>     public double </a:t>
            </a:r>
            <a:r>
              <a:rPr lang="en-US" sz="1800" b="1" dirty="0" err="1"/>
              <a:t>luastabung</a:t>
            </a:r>
            <a:r>
              <a:rPr lang="en-US" sz="1800" b="1" dirty="0"/>
              <a:t> = 0;</a:t>
            </a:r>
          </a:p>
          <a:p>
            <a:r>
              <a:rPr lang="en-US" sz="1800" b="1" dirty="0"/>
              <a:t>     public double </a:t>
            </a:r>
            <a:r>
              <a:rPr lang="en-US" sz="1800" b="1" dirty="0" err="1"/>
              <a:t>volTabung</a:t>
            </a:r>
            <a:r>
              <a:rPr lang="en-US" sz="1800" b="1" dirty="0"/>
              <a:t> = 0;</a:t>
            </a:r>
          </a:p>
          <a:p>
            <a:r>
              <a:rPr lang="en-US" sz="1800" b="1" dirty="0"/>
              <a:t>     // </a:t>
            </a:r>
            <a:r>
              <a:rPr lang="en-US" sz="1800" b="1" dirty="0" err="1"/>
              <a:t>ada</a:t>
            </a:r>
            <a:r>
              <a:rPr lang="en-US" sz="1800" b="1" dirty="0"/>
              <a:t> 3 </a:t>
            </a:r>
            <a:r>
              <a:rPr lang="en-US" sz="1800" b="1" dirty="0" err="1"/>
              <a:t>cara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menghitung</a:t>
            </a:r>
            <a:r>
              <a:rPr lang="en-US" sz="1800" b="1" dirty="0"/>
              <a:t> </a:t>
            </a:r>
            <a:r>
              <a:rPr lang="en-US" sz="1800" b="1" dirty="0" err="1"/>
              <a:t>luas</a:t>
            </a:r>
            <a:r>
              <a:rPr lang="en-US" sz="1800" b="1" dirty="0"/>
              <a:t> dan volume </a:t>
            </a:r>
            <a:r>
              <a:rPr lang="en-US" sz="1800" b="1" dirty="0" err="1"/>
              <a:t>tabung</a:t>
            </a:r>
            <a:endParaRPr lang="en-US" sz="1800" b="1" dirty="0"/>
          </a:p>
          <a:p>
            <a:r>
              <a:rPr lang="en-US" sz="1800" b="1" dirty="0"/>
              <a:t>     public double </a:t>
            </a:r>
            <a:r>
              <a:rPr lang="en-US" sz="1800" b="1" dirty="0" err="1"/>
              <a:t>hitungLuasTabung</a:t>
            </a:r>
            <a:r>
              <a:rPr lang="en-US" sz="1800" b="1" dirty="0"/>
              <a:t>() {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Lingkaran</a:t>
            </a:r>
            <a:r>
              <a:rPr lang="en-US" sz="1800" b="1" dirty="0"/>
              <a:t> </a:t>
            </a:r>
            <a:r>
              <a:rPr lang="en-US" sz="1800" b="1" dirty="0" err="1"/>
              <a:t>jj</a:t>
            </a:r>
            <a:r>
              <a:rPr lang="en-US" sz="1800" b="1" dirty="0"/>
              <a:t> = new </a:t>
            </a:r>
            <a:r>
              <a:rPr lang="en-US" sz="1800" b="1" dirty="0" err="1"/>
              <a:t>Lingkaran</a:t>
            </a:r>
            <a:r>
              <a:rPr lang="en-US" sz="1800" b="1" dirty="0"/>
              <a:t>();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luiasTabung</a:t>
            </a:r>
            <a:r>
              <a:rPr lang="en-US" sz="1800" b="1" dirty="0"/>
              <a:t> = 2*</a:t>
            </a:r>
            <a:r>
              <a:rPr lang="en-US" sz="1800" b="1" dirty="0" err="1"/>
              <a:t>Lingkaran.PI</a:t>
            </a:r>
            <a:r>
              <a:rPr lang="en-US" sz="1800" b="1" dirty="0"/>
              <a:t>*</a:t>
            </a:r>
            <a:r>
              <a:rPr lang="en-US" sz="1800" b="1" dirty="0" err="1"/>
              <a:t>jj.r</a:t>
            </a:r>
            <a:r>
              <a:rPr lang="en-US" sz="1800" b="1" dirty="0"/>
              <a:t>*</a:t>
            </a:r>
            <a:r>
              <a:rPr lang="en-US" sz="1800" b="1" dirty="0" err="1"/>
              <a:t>tinggi</a:t>
            </a:r>
            <a:r>
              <a:rPr lang="en-US" sz="1800" b="1" dirty="0"/>
              <a:t>;                                  //cara1a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luiasTabung</a:t>
            </a:r>
            <a:r>
              <a:rPr lang="en-US" sz="1800" b="1" dirty="0"/>
              <a:t> = 2*</a:t>
            </a:r>
            <a:r>
              <a:rPr lang="en-US" sz="1800" b="1" dirty="0" err="1"/>
              <a:t>Lingkaran.PI</a:t>
            </a:r>
            <a:r>
              <a:rPr lang="en-US" sz="1800" b="1" dirty="0"/>
              <a:t>*</a:t>
            </a:r>
            <a:r>
              <a:rPr lang="en-US" sz="1800" b="1" dirty="0" err="1"/>
              <a:t>super.r</a:t>
            </a:r>
            <a:r>
              <a:rPr lang="en-US" sz="1800" b="1" dirty="0"/>
              <a:t>*</a:t>
            </a:r>
            <a:r>
              <a:rPr lang="en-US" sz="1800" b="1" dirty="0" err="1"/>
              <a:t>tinggi</a:t>
            </a:r>
            <a:r>
              <a:rPr lang="en-US" sz="1800" b="1" dirty="0"/>
              <a:t>;                           //cara1b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>
                <a:solidFill>
                  <a:srgbClr val="FF0000"/>
                </a:solidFill>
              </a:rPr>
              <a:t>luasTabung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super.menghitungKelilingLingkaran</a:t>
            </a:r>
            <a:r>
              <a:rPr lang="en-US" sz="1800" b="1" dirty="0">
                <a:solidFill>
                  <a:srgbClr val="FF0000"/>
                </a:solidFill>
              </a:rPr>
              <a:t>()*</a:t>
            </a:r>
            <a:r>
              <a:rPr lang="en-US" sz="1800" b="1" dirty="0" err="1">
                <a:solidFill>
                  <a:srgbClr val="FF0000"/>
                </a:solidFill>
              </a:rPr>
              <a:t>tinggi</a:t>
            </a:r>
            <a:r>
              <a:rPr lang="en-US" sz="1800" b="1" dirty="0">
                <a:solidFill>
                  <a:srgbClr val="FF0000"/>
                </a:solidFill>
              </a:rPr>
              <a:t>; </a:t>
            </a:r>
            <a:r>
              <a:rPr lang="en-US" sz="1800" b="1" dirty="0"/>
              <a:t>     //cara2a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luasTabung</a:t>
            </a:r>
            <a:r>
              <a:rPr lang="en-US" sz="1800" b="1" dirty="0"/>
              <a:t> = </a:t>
            </a:r>
            <a:r>
              <a:rPr lang="en-US" sz="1800" b="1" dirty="0" err="1"/>
              <a:t>super.menghitungKelilingLingkaran</a:t>
            </a:r>
            <a:r>
              <a:rPr lang="en-US" sz="1800" b="1" dirty="0"/>
              <a:t>(9.0)*</a:t>
            </a:r>
            <a:r>
              <a:rPr lang="en-US" sz="1800" b="1" dirty="0" err="1"/>
              <a:t>tinggi</a:t>
            </a:r>
            <a:r>
              <a:rPr lang="en-US" sz="1800" b="1" dirty="0"/>
              <a:t>; //cara2b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luasTabung</a:t>
            </a:r>
            <a:r>
              <a:rPr lang="en-US" sz="1800" b="1" dirty="0"/>
              <a:t> = </a:t>
            </a:r>
            <a:r>
              <a:rPr lang="en-US" sz="1800" b="1" dirty="0" err="1"/>
              <a:t>super.kelilingLingkaran</a:t>
            </a:r>
            <a:r>
              <a:rPr lang="en-US" sz="1800" b="1" dirty="0"/>
              <a:t>*</a:t>
            </a:r>
            <a:r>
              <a:rPr lang="en-US" sz="1800" b="1" dirty="0" err="1"/>
              <a:t>tinggi</a:t>
            </a:r>
            <a:r>
              <a:rPr lang="en-US" sz="1800" b="1" dirty="0"/>
              <a:t>;                           //cara3</a:t>
            </a:r>
          </a:p>
          <a:p>
            <a:r>
              <a:rPr lang="en-US" sz="1800" b="1" dirty="0"/>
              <a:t>     }</a:t>
            </a:r>
          </a:p>
          <a:p>
            <a:r>
              <a:rPr lang="en-US" sz="1800" b="1" dirty="0"/>
              <a:t>   </a:t>
            </a:r>
          </a:p>
          <a:p>
            <a:r>
              <a:rPr lang="en-US" sz="1800" b="1" dirty="0"/>
              <a:t>     public double </a:t>
            </a:r>
            <a:r>
              <a:rPr lang="en-US" sz="1800" b="1" dirty="0" err="1"/>
              <a:t>hitungVolumeTabung</a:t>
            </a:r>
            <a:r>
              <a:rPr lang="en-US" sz="1800" b="1" dirty="0"/>
              <a:t>() {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Lingkaran</a:t>
            </a:r>
            <a:r>
              <a:rPr lang="en-US" sz="1800" b="1" dirty="0"/>
              <a:t> </a:t>
            </a:r>
            <a:r>
              <a:rPr lang="en-US" sz="1800" b="1" dirty="0" err="1"/>
              <a:t>jj</a:t>
            </a:r>
            <a:r>
              <a:rPr lang="en-US" sz="1800" b="1" dirty="0"/>
              <a:t> = new </a:t>
            </a:r>
            <a:r>
              <a:rPr lang="en-US" sz="1800" b="1" dirty="0" err="1"/>
              <a:t>Lingkaran</a:t>
            </a:r>
            <a:r>
              <a:rPr lang="en-US" sz="1800" b="1" dirty="0"/>
              <a:t>();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volTabung</a:t>
            </a:r>
            <a:r>
              <a:rPr lang="en-US" sz="1800" b="1" dirty="0"/>
              <a:t> = </a:t>
            </a:r>
            <a:r>
              <a:rPr lang="en-US" sz="1800" b="1" dirty="0" err="1"/>
              <a:t>Lingkaran.PI</a:t>
            </a:r>
            <a:r>
              <a:rPr lang="en-US" sz="1800" b="1" dirty="0"/>
              <a:t>*</a:t>
            </a:r>
            <a:r>
              <a:rPr lang="en-US" sz="1800" b="1" dirty="0" err="1"/>
              <a:t>jj.r</a:t>
            </a:r>
            <a:r>
              <a:rPr lang="en-US" sz="1800" b="1" dirty="0"/>
              <a:t>*</a:t>
            </a:r>
            <a:r>
              <a:rPr lang="en-US" sz="1800" b="1" dirty="0" err="1"/>
              <a:t>jj.r</a:t>
            </a:r>
            <a:r>
              <a:rPr lang="en-US" sz="1800" b="1" dirty="0"/>
              <a:t>*</a:t>
            </a:r>
            <a:r>
              <a:rPr lang="en-US" sz="1800" b="1" dirty="0" err="1"/>
              <a:t>tinggi</a:t>
            </a:r>
            <a:r>
              <a:rPr lang="en-US" sz="1800" b="1" dirty="0"/>
              <a:t>;                           //cara1a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volTabung</a:t>
            </a:r>
            <a:r>
              <a:rPr lang="en-US" sz="1800" b="1" dirty="0"/>
              <a:t> = </a:t>
            </a:r>
            <a:r>
              <a:rPr lang="en-US" sz="1800" b="1" dirty="0" err="1"/>
              <a:t>Lingkaran.PI</a:t>
            </a:r>
            <a:r>
              <a:rPr lang="en-US" sz="1800" b="1" dirty="0"/>
              <a:t>*</a:t>
            </a:r>
            <a:r>
              <a:rPr lang="en-US" sz="1800" b="1" dirty="0" err="1"/>
              <a:t>super.r</a:t>
            </a:r>
            <a:r>
              <a:rPr lang="en-US" sz="1800" b="1" dirty="0"/>
              <a:t>*</a:t>
            </a:r>
            <a:r>
              <a:rPr lang="en-US" sz="1800" b="1" dirty="0" err="1"/>
              <a:t>super.r</a:t>
            </a:r>
            <a:r>
              <a:rPr lang="en-US" sz="1800" b="1" dirty="0"/>
              <a:t>*</a:t>
            </a:r>
            <a:r>
              <a:rPr lang="en-US" sz="1800" b="1" dirty="0" err="1"/>
              <a:t>tinggi</a:t>
            </a:r>
            <a:r>
              <a:rPr lang="en-US" sz="1800" b="1" dirty="0"/>
              <a:t>;              //cara1b          </a:t>
            </a:r>
          </a:p>
          <a:p>
            <a:r>
              <a:rPr lang="en-US" sz="1800" b="1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volTabung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super.menghitungLuasLingkaran</a:t>
            </a:r>
            <a:r>
              <a:rPr lang="en-US" sz="1800" b="1" dirty="0">
                <a:solidFill>
                  <a:srgbClr val="FF0000"/>
                </a:solidFill>
              </a:rPr>
              <a:t>()*</a:t>
            </a:r>
            <a:r>
              <a:rPr lang="en-US" sz="1800" b="1" dirty="0" err="1">
                <a:solidFill>
                  <a:srgbClr val="FF0000"/>
                </a:solidFill>
              </a:rPr>
              <a:t>tinggi</a:t>
            </a:r>
            <a:r>
              <a:rPr lang="en-US" sz="1800" b="1" dirty="0">
                <a:solidFill>
                  <a:srgbClr val="FF0000"/>
                </a:solidFill>
              </a:rPr>
              <a:t>; </a:t>
            </a:r>
            <a:r>
              <a:rPr lang="en-US" sz="1800" b="1" dirty="0"/>
              <a:t>    //cara2a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volTabung</a:t>
            </a:r>
            <a:r>
              <a:rPr lang="en-US" sz="1800" b="1" dirty="0"/>
              <a:t> = </a:t>
            </a:r>
            <a:r>
              <a:rPr lang="en-US" sz="1800" b="1" dirty="0" err="1"/>
              <a:t>super.menghitungLuasLingkaran</a:t>
            </a:r>
            <a:r>
              <a:rPr lang="en-US" sz="1800" b="1" dirty="0"/>
              <a:t>(15)*</a:t>
            </a:r>
            <a:r>
              <a:rPr lang="en-US" sz="1800" b="1" dirty="0" err="1"/>
              <a:t>tinggi</a:t>
            </a:r>
            <a:r>
              <a:rPr lang="en-US" sz="1800" b="1" dirty="0"/>
              <a:t>; //cara2b</a:t>
            </a:r>
          </a:p>
          <a:p>
            <a:r>
              <a:rPr lang="en-US" sz="1800" b="1" dirty="0"/>
              <a:t>           </a:t>
            </a:r>
            <a:r>
              <a:rPr lang="en-US" sz="1800" b="1" dirty="0" err="1"/>
              <a:t>volTabung</a:t>
            </a:r>
            <a:r>
              <a:rPr lang="en-US" sz="1800" b="1" dirty="0"/>
              <a:t> = </a:t>
            </a:r>
            <a:r>
              <a:rPr lang="en-US" sz="1800" b="1" dirty="0" err="1"/>
              <a:t>super.luasLingkaran</a:t>
            </a:r>
            <a:r>
              <a:rPr lang="en-US" sz="1800" b="1" dirty="0"/>
              <a:t>*</a:t>
            </a:r>
            <a:r>
              <a:rPr lang="en-US" sz="1800" b="1" dirty="0" err="1"/>
              <a:t>tinggi</a:t>
            </a:r>
            <a:r>
              <a:rPr lang="en-US" sz="1800" b="1" dirty="0"/>
              <a:t>;                           //cara3</a:t>
            </a:r>
          </a:p>
          <a:p>
            <a:r>
              <a:rPr lang="en-US" sz="1800" b="1" dirty="0"/>
              <a:t>     }</a:t>
            </a:r>
          </a:p>
          <a:p>
            <a:r>
              <a:rPr lang="en-US" sz="1800" b="1" dirty="0"/>
              <a:t>}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26149-61FF-607D-2686-0AB72172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03970-15F2-8C55-C354-3397B03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82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403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200" b="1" dirty="0"/>
              <a:t>1.</a:t>
            </a:r>
            <a:r>
              <a:rPr lang="en-US" sz="2200" b="1" i="1" dirty="0"/>
              <a:t> </a:t>
            </a:r>
            <a:r>
              <a:rPr lang="en-US" sz="2200" b="1" dirty="0" err="1"/>
              <a:t>namaObjek.namaMethod</a:t>
            </a:r>
            <a:r>
              <a:rPr lang="en-US" sz="2200" b="1" dirty="0"/>
              <a:t>([</a:t>
            </a:r>
            <a:r>
              <a:rPr lang="en-US" sz="2200" b="1" dirty="0" err="1"/>
              <a:t>argumen</a:t>
            </a:r>
            <a:r>
              <a:rPr lang="en-US" sz="2200" b="1" dirty="0"/>
              <a:t>]);</a:t>
            </a:r>
          </a:p>
          <a:p>
            <a:pPr marL="109728" indent="0">
              <a:buNone/>
            </a:pPr>
            <a:r>
              <a:rPr lang="en-US" sz="2200" b="1" dirty="0"/>
              <a:t>2. </a:t>
            </a:r>
            <a:r>
              <a:rPr lang="en-US" sz="2200" b="1" dirty="0" err="1"/>
              <a:t>namaObjek.namaAttribute</a:t>
            </a:r>
            <a:r>
              <a:rPr lang="en-US" sz="2200" b="1" dirty="0"/>
              <a:t>;</a:t>
            </a:r>
          </a:p>
          <a:p>
            <a:pPr marL="109728" indent="0">
              <a:buNone/>
            </a:pPr>
            <a:endParaRPr lang="en-US" sz="800" dirty="0"/>
          </a:p>
          <a:p>
            <a:pPr>
              <a:buNone/>
            </a:pPr>
            <a:r>
              <a:rPr lang="en-US" sz="2200" dirty="0"/>
              <a:t>3. </a:t>
            </a:r>
            <a:r>
              <a:rPr lang="en-US" sz="2200" b="1" dirty="0" err="1"/>
              <a:t>namaClass.namaMethod</a:t>
            </a:r>
            <a:r>
              <a:rPr lang="en-US" sz="2200" b="1" dirty="0"/>
              <a:t>([</a:t>
            </a:r>
            <a:r>
              <a:rPr lang="en-US" sz="2200" b="1" dirty="0" err="1"/>
              <a:t>argumen</a:t>
            </a:r>
            <a:r>
              <a:rPr lang="en-US" sz="2200" b="1" dirty="0"/>
              <a:t>]);</a:t>
            </a:r>
          </a:p>
          <a:p>
            <a:pPr>
              <a:buNone/>
            </a:pPr>
            <a:r>
              <a:rPr lang="en-US" sz="2200" b="1" dirty="0"/>
              <a:t>4. </a:t>
            </a:r>
            <a:r>
              <a:rPr lang="en-US" sz="2200" b="1" dirty="0" err="1"/>
              <a:t>namaClass.namaAttribute</a:t>
            </a:r>
            <a:r>
              <a:rPr lang="en-US" sz="2200" b="1" dirty="0"/>
              <a:t>;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200" dirty="0"/>
              <a:t>5. </a:t>
            </a:r>
            <a:r>
              <a:rPr lang="en-US" sz="2200" b="1" dirty="0" err="1"/>
              <a:t>super.namaMethod</a:t>
            </a:r>
            <a:r>
              <a:rPr lang="en-US" sz="2200" b="1" dirty="0"/>
              <a:t>([</a:t>
            </a:r>
            <a:r>
              <a:rPr lang="en-US" sz="2200" b="1" dirty="0" err="1"/>
              <a:t>argumen</a:t>
            </a:r>
            <a:r>
              <a:rPr lang="en-US" sz="2200" b="1" dirty="0"/>
              <a:t>]);</a:t>
            </a:r>
          </a:p>
          <a:p>
            <a:pPr>
              <a:buNone/>
            </a:pPr>
            <a:r>
              <a:rPr lang="en-US" sz="2200" b="1" dirty="0"/>
              <a:t>6. </a:t>
            </a:r>
            <a:r>
              <a:rPr lang="en-US" sz="2200" b="1" dirty="0" err="1"/>
              <a:t>super.namaAttribute</a:t>
            </a:r>
            <a:r>
              <a:rPr lang="en-US" sz="2200" b="1" dirty="0"/>
              <a:t>;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200" dirty="0"/>
              <a:t>7. </a:t>
            </a:r>
            <a:r>
              <a:rPr lang="en-US" sz="2200" b="1" dirty="0" err="1"/>
              <a:t>this.namaMethod</a:t>
            </a:r>
            <a:r>
              <a:rPr lang="en-US" sz="2200" b="1" dirty="0"/>
              <a:t>([</a:t>
            </a:r>
            <a:r>
              <a:rPr lang="en-US" sz="2200" b="1" dirty="0" err="1"/>
              <a:t>argumen</a:t>
            </a:r>
            <a:r>
              <a:rPr lang="en-US" sz="2200" b="1" dirty="0"/>
              <a:t>]);</a:t>
            </a:r>
          </a:p>
          <a:p>
            <a:pPr>
              <a:buNone/>
            </a:pPr>
            <a:r>
              <a:rPr lang="en-US" sz="2200" b="1" dirty="0"/>
              <a:t>8. </a:t>
            </a:r>
            <a:r>
              <a:rPr lang="en-US" sz="2200" b="1" dirty="0" err="1"/>
              <a:t>this.namaAtribute</a:t>
            </a:r>
            <a:r>
              <a:rPr lang="en-US" sz="2200" b="1" dirty="0"/>
              <a:t>;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200" dirty="0"/>
              <a:t>9. </a:t>
            </a:r>
            <a:r>
              <a:rPr lang="en-US" sz="2200" b="1" dirty="0" err="1"/>
              <a:t>namaMethod</a:t>
            </a:r>
            <a:r>
              <a:rPr lang="en-US" sz="2200" b="1" dirty="0"/>
              <a:t>([</a:t>
            </a:r>
            <a:r>
              <a:rPr lang="en-US" sz="2200" b="1" dirty="0" err="1"/>
              <a:t>argumen</a:t>
            </a:r>
            <a:r>
              <a:rPr lang="en-US" sz="2200" b="1" dirty="0"/>
              <a:t>]);</a:t>
            </a:r>
          </a:p>
          <a:p>
            <a:pPr>
              <a:buNone/>
            </a:pPr>
            <a:r>
              <a:rPr lang="en-US" sz="2200" b="1" dirty="0"/>
              <a:t>10. </a:t>
            </a:r>
            <a:r>
              <a:rPr lang="en-US" sz="2200" b="1" dirty="0" err="1"/>
              <a:t>namaAttribute</a:t>
            </a:r>
            <a:r>
              <a:rPr lang="en-US" sz="2200" b="1" dirty="0"/>
              <a:t>;</a:t>
            </a:r>
            <a:r>
              <a:rPr lang="en-US" sz="2200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Sepuluh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memanggil</a:t>
            </a:r>
            <a:r>
              <a:rPr lang="en-US" sz="2800" dirty="0"/>
              <a:t>/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suatu</a:t>
            </a:r>
            <a:r>
              <a:rPr lang="en-US" sz="2800" dirty="0"/>
              <a:t> attribute/method() </a:t>
            </a:r>
            <a:r>
              <a:rPr lang="en-US" sz="2800" dirty="0" err="1"/>
              <a:t>milik</a:t>
            </a:r>
            <a:r>
              <a:rPr lang="en-US" sz="2800" dirty="0"/>
              <a:t> class lain</a:t>
            </a:r>
            <a:r>
              <a:rPr lang="en-US" sz="2400" dirty="0"/>
              <a:t>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r>
              <a:rPr lang="en-US" sz="3600" dirty="0" err="1"/>
              <a:t>Komponen</a:t>
            </a:r>
            <a:r>
              <a:rPr lang="en-US" sz="3600" dirty="0"/>
              <a:t> Class yg juga </a:t>
            </a:r>
            <a:r>
              <a:rPr lang="en-US" sz="3600" dirty="0" err="1"/>
              <a:t>disebut</a:t>
            </a:r>
            <a:r>
              <a:rPr lang="en-US" sz="3600" dirty="0"/>
              <a:t> “member” </a:t>
            </a:r>
            <a:r>
              <a:rPr lang="en-US" sz="3600" dirty="0" err="1"/>
              <a:t>yaitu</a:t>
            </a:r>
            <a:r>
              <a:rPr lang="en-US" sz="3600" dirty="0"/>
              <a:t> </a:t>
            </a:r>
            <a:r>
              <a:rPr lang="en-US" sz="3600" b="1" dirty="0"/>
              <a:t>Class </a:t>
            </a:r>
            <a:r>
              <a:rPr lang="en-US" sz="3600" b="1" dirty="0" err="1"/>
              <a:t>itu</a:t>
            </a:r>
            <a:r>
              <a:rPr lang="en-US" sz="3600" b="1" dirty="0"/>
              <a:t> </a:t>
            </a:r>
            <a:r>
              <a:rPr lang="en-US" sz="3600" b="1" dirty="0" err="1"/>
              <a:t>sendiri</a:t>
            </a:r>
            <a:r>
              <a:rPr lang="en-US" sz="3600" dirty="0"/>
              <a:t>, </a:t>
            </a:r>
            <a:r>
              <a:rPr lang="en-US" sz="3600" b="1" dirty="0"/>
              <a:t>attribute</a:t>
            </a:r>
            <a:r>
              <a:rPr lang="en-US" sz="3600" dirty="0"/>
              <a:t>, </a:t>
            </a:r>
            <a:r>
              <a:rPr lang="en-US" sz="3600" b="1" dirty="0"/>
              <a:t>constructor()</a:t>
            </a:r>
            <a:r>
              <a:rPr lang="en-US" sz="3600" dirty="0"/>
              <a:t>, </a:t>
            </a:r>
            <a:r>
              <a:rPr lang="en-US" sz="3600" b="1" dirty="0"/>
              <a:t>method()</a:t>
            </a:r>
            <a:r>
              <a:rPr lang="en-US" sz="3600" dirty="0"/>
              <a:t>,</a:t>
            </a:r>
            <a:r>
              <a:rPr lang="en-US" sz="3600" b="1" dirty="0"/>
              <a:t> </a:t>
            </a:r>
            <a:r>
              <a:rPr lang="en-US" sz="3600" dirty="0"/>
              <a:t>dan</a:t>
            </a:r>
            <a:r>
              <a:rPr lang="en-US" sz="3600" b="1" dirty="0"/>
              <a:t> inner Class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diakses</a:t>
            </a:r>
            <a:r>
              <a:rPr lang="en-US" sz="3600" dirty="0"/>
              <a:t>/</a:t>
            </a:r>
            <a:r>
              <a:rPr lang="en-US" sz="3600" dirty="0" err="1"/>
              <a:t>dipanggil</a:t>
            </a:r>
            <a:r>
              <a:rPr lang="en-US" sz="3600" dirty="0"/>
              <a:t> method() lain, </a:t>
            </a:r>
            <a:r>
              <a:rPr lang="en-US" sz="3600" dirty="0" err="1"/>
              <a:t>dengan</a:t>
            </a:r>
            <a:r>
              <a:rPr lang="en-US" sz="3600" dirty="0"/>
              <a:t> salah-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format sebagai </a:t>
            </a:r>
            <a:r>
              <a:rPr lang="en-US" sz="3600" dirty="0" err="1"/>
              <a:t>berikut</a:t>
            </a:r>
            <a:r>
              <a:rPr lang="en-US" sz="3600" dirty="0"/>
              <a:t>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2EF921-E02A-4D3A-AF15-4CF9FBFC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940491"/>
          </a:xfrm>
        </p:spPr>
        <p:txBody>
          <a:bodyPr>
            <a:normAutofit/>
          </a:bodyPr>
          <a:lstStyle/>
          <a:p>
            <a:endParaRPr lang="en-US" sz="900" dirty="0"/>
          </a:p>
          <a:p>
            <a:r>
              <a:rPr lang="en-US" sz="3000" dirty="0" err="1"/>
              <a:t>Contoh</a:t>
            </a:r>
            <a:r>
              <a:rPr lang="en-US" sz="3000" dirty="0"/>
              <a:t> </a:t>
            </a:r>
            <a:r>
              <a:rPr lang="en-US" sz="3000" dirty="0" err="1"/>
              <a:t>hubungan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project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class</a:t>
            </a:r>
            <a:r>
              <a:rPr lang="en-US" sz="3000" dirty="0"/>
              <a:t> 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Tumbuhan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taxonomy </a:t>
            </a:r>
            <a:r>
              <a:rPr lang="en-US" sz="3000" b="1" dirty="0" err="1">
                <a:solidFill>
                  <a:srgbClr val="0070C0"/>
                </a:solidFill>
              </a:rPr>
              <a:t>Tumbuhan</a:t>
            </a:r>
            <a:r>
              <a:rPr lang="en-US" sz="3000" dirty="0"/>
              <a:t>, 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Hewan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taxonomy </a:t>
            </a:r>
            <a:r>
              <a:rPr lang="en-US" sz="3000" b="1" dirty="0" err="1">
                <a:solidFill>
                  <a:srgbClr val="0070C0"/>
                </a:solidFill>
              </a:rPr>
              <a:t>Hewan</a:t>
            </a:r>
            <a:r>
              <a:rPr lang="en-US" sz="3000" b="1" dirty="0"/>
              <a:t>, </a:t>
            </a:r>
            <a:r>
              <a:rPr lang="en-US" sz="3000" b="1" dirty="0" err="1"/>
              <a:t>seperti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Kendaraan</a:t>
            </a:r>
            <a:r>
              <a:rPr lang="en-US" sz="3000" b="1" dirty="0"/>
              <a:t> </a:t>
            </a:r>
            <a:r>
              <a:rPr lang="en-US" sz="3000" b="1" dirty="0" err="1"/>
              <a:t>dengan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0070C0"/>
                </a:solidFill>
              </a:rPr>
              <a:t>jenis-jenis</a:t>
            </a:r>
            <a:r>
              <a:rPr lang="en-US" sz="3000" b="1" dirty="0">
                <a:solidFill>
                  <a:srgbClr val="0070C0"/>
                </a:solidFill>
              </a:rPr>
              <a:t> </a:t>
            </a:r>
            <a:r>
              <a:rPr lang="en-US" sz="3000" b="1" dirty="0" err="1">
                <a:solidFill>
                  <a:srgbClr val="0070C0"/>
                </a:solidFill>
              </a:rPr>
              <a:t>Kendaraan</a:t>
            </a:r>
            <a:r>
              <a:rPr lang="en-US" sz="3000" b="1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/>
              <a:t>mobil</a:t>
            </a:r>
            <a:r>
              <a:rPr lang="en-US" sz="3200" dirty="0"/>
              <a:t>, </a:t>
            </a:r>
            <a:r>
              <a:rPr lang="en-US" sz="3200" dirty="0" err="1"/>
              <a:t>truct</a:t>
            </a:r>
            <a:r>
              <a:rPr lang="en-US" sz="3200" dirty="0"/>
              <a:t>, bus)</a:t>
            </a:r>
            <a:r>
              <a:rPr lang="en-US" sz="3000" b="1" dirty="0"/>
              <a:t>.</a:t>
            </a:r>
            <a:endParaRPr lang="en-US" sz="3000" dirty="0"/>
          </a:p>
          <a:p>
            <a:r>
              <a:rPr lang="en-US" sz="900" dirty="0"/>
              <a:t> </a:t>
            </a:r>
          </a:p>
          <a:p>
            <a:r>
              <a:rPr lang="en-US" sz="3000" dirty="0" err="1"/>
              <a:t>Contoh</a:t>
            </a:r>
            <a:r>
              <a:rPr lang="en-US" sz="3000" dirty="0"/>
              <a:t> </a:t>
            </a:r>
            <a:r>
              <a:rPr lang="en-US" sz="3000" dirty="0" err="1"/>
              <a:t>struktur</a:t>
            </a:r>
            <a:r>
              <a:rPr lang="en-US" sz="3000" dirty="0"/>
              <a:t> anatomy </a:t>
            </a:r>
            <a:r>
              <a:rPr lang="en-US" sz="3000" dirty="0" err="1"/>
              <a:t>misal</a:t>
            </a:r>
            <a:r>
              <a:rPr lang="en-US" sz="3000" dirty="0"/>
              <a:t> </a:t>
            </a:r>
            <a:r>
              <a:rPr lang="en-US" sz="3000" dirty="0" err="1"/>
              <a:t>antara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Mobil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spare-part</a:t>
            </a:r>
            <a:r>
              <a:rPr lang="en-US" sz="3000" dirty="0"/>
              <a:t> </a:t>
            </a:r>
            <a:r>
              <a:rPr lang="en-US" sz="3000" dirty="0" err="1"/>
              <a:t>nya</a:t>
            </a:r>
            <a:r>
              <a:rPr lang="en-US" sz="3000" dirty="0"/>
              <a:t>, </a:t>
            </a:r>
            <a:r>
              <a:rPr lang="en-US" sz="3000" dirty="0" err="1"/>
              <a:t>contoh</a:t>
            </a:r>
            <a:r>
              <a:rPr lang="en-US" sz="3000" dirty="0"/>
              <a:t> lain </a:t>
            </a:r>
            <a:r>
              <a:rPr lang="en-US" sz="3000" dirty="0" err="1"/>
              <a:t>antara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Manusia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organ-organ </a:t>
            </a:r>
            <a:r>
              <a:rPr lang="en-US" sz="3000" b="1" dirty="0" err="1">
                <a:solidFill>
                  <a:srgbClr val="0070C0"/>
                </a:solidFill>
              </a:rPr>
              <a:t>tubuh</a:t>
            </a:r>
            <a:r>
              <a:rPr lang="en-US" sz="3000" dirty="0" err="1"/>
              <a:t>-nya</a:t>
            </a:r>
            <a:r>
              <a:rPr lang="en-US" sz="3000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2688A-655C-4DA4-A20F-C785595C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5BF6D-A26A-45F4-986F-12CEA881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BEA4BF-981A-48C1-A38E-FAABBF7D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76071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Struktur</a:t>
            </a:r>
            <a:r>
              <a:rPr lang="en-US" sz="3600" dirty="0"/>
              <a:t> OOP</a:t>
            </a:r>
          </a:p>
        </p:txBody>
      </p:sp>
    </p:spTree>
    <p:extLst>
      <p:ext uri="{BB962C8B-B14F-4D97-AF65-F5344CB8AC3E}">
        <p14:creationId xmlns:p14="http://schemas.microsoft.com/office/powerpoint/2010/main" val="178414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375919"/>
              </p:ext>
            </p:extLst>
          </p:nvPr>
        </p:nvGraphicFramePr>
        <p:xfrm>
          <a:off x="152400" y="841765"/>
          <a:ext cx="8839200" cy="4960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07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method() yang </a:t>
                      </a:r>
                      <a:r>
                        <a:rPr lang="en-US" sz="2400" b="1" dirty="0" err="1"/>
                        <a:t>diakses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method()</a:t>
                      </a:r>
                      <a:r>
                        <a:rPr lang="en-US" sz="2000" b="1" baseline="0" dirty="0"/>
                        <a:t> yang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mengakses</a:t>
                      </a:r>
                      <a:endParaRPr lang="en-US" sz="2400" b="1" baseline="0" dirty="0"/>
                    </a:p>
                    <a:p>
                      <a:pPr algn="ctr"/>
                      <a:r>
                        <a:rPr lang="en-US" sz="2000" b="1" baseline="0" dirty="0" err="1"/>
                        <a:t>misal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400" b="1" baseline="0" dirty="0"/>
                        <a:t>main()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Static: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/>
                        <a:t>Menggunakan</a:t>
                      </a:r>
                      <a:r>
                        <a:rPr lang="en-US" sz="2000" b="1" i="1" dirty="0"/>
                        <a:t> class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Static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 Non static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Non static:</a:t>
                      </a:r>
                    </a:p>
                    <a:p>
                      <a:pPr algn="l"/>
                      <a:r>
                        <a:rPr lang="en-US" sz="2000" b="1" dirty="0" err="1"/>
                        <a:t>Menggunakan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i="1" dirty="0" err="1"/>
                        <a:t>objek</a:t>
                      </a:r>
                      <a:endParaRPr lang="en-US" sz="2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Static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1378"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Non static:</a:t>
                      </a:r>
                    </a:p>
                    <a:p>
                      <a:pPr algn="l"/>
                      <a:r>
                        <a:rPr lang="en-US" sz="2000" b="1" dirty="0" err="1"/>
                        <a:t>Menggunakan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i="1" dirty="0" err="1"/>
                        <a:t>objek</a:t>
                      </a:r>
                      <a:endParaRPr lang="en-US" sz="2000" b="1" i="1" dirty="0"/>
                    </a:p>
                    <a:p>
                      <a:pPr algn="l"/>
                      <a:r>
                        <a:rPr lang="en-US" sz="2000" b="1" i="0" dirty="0" err="1"/>
                        <a:t>Menggunakan</a:t>
                      </a:r>
                      <a:r>
                        <a:rPr lang="en-US" sz="2000" b="1" i="0" dirty="0"/>
                        <a:t> </a:t>
                      </a:r>
                      <a:r>
                        <a:rPr lang="en-US" sz="2000" b="1" i="1" dirty="0"/>
                        <a:t>super</a:t>
                      </a:r>
                    </a:p>
                    <a:p>
                      <a:pPr algn="l"/>
                      <a:r>
                        <a:rPr lang="en-US" sz="1800" b="1" dirty="0" err="1"/>
                        <a:t>Menggunakan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i="1" dirty="0"/>
                        <a:t>this</a:t>
                      </a:r>
                      <a:r>
                        <a:rPr lang="en-US" sz="1800" b="1" i="0" dirty="0"/>
                        <a:t>/</a:t>
                      </a:r>
                      <a:r>
                        <a:rPr lang="en-US" sz="1800" b="1" i="0" dirty="0" err="1"/>
                        <a:t>langsung</a:t>
                      </a:r>
                      <a:endParaRPr lang="en-US" sz="18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Non static:</a:t>
                      </a:r>
                    </a:p>
                    <a:p>
                      <a:pPr algn="l"/>
                      <a:r>
                        <a:rPr lang="en-US" sz="1800" b="1" dirty="0"/>
                        <a:t>Di </a:t>
                      </a:r>
                      <a:r>
                        <a:rPr lang="en-US" sz="1800" b="1" dirty="0" err="1"/>
                        <a:t>luar</a:t>
                      </a:r>
                      <a:r>
                        <a:rPr lang="en-US" sz="1800" b="1" dirty="0"/>
                        <a:t> class </a:t>
                      </a:r>
                      <a:r>
                        <a:rPr lang="en-US" sz="1800" b="1" dirty="0" err="1"/>
                        <a:t>yg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diakses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dan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luar</a:t>
                      </a:r>
                      <a:r>
                        <a:rPr lang="en-US" sz="1800" b="1" baseline="0" dirty="0"/>
                        <a:t> sub class</a:t>
                      </a:r>
                      <a:endParaRPr lang="en-US" sz="18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Di sub class</a:t>
                      </a:r>
                    </a:p>
                    <a:p>
                      <a:pPr algn="l"/>
                      <a:r>
                        <a:rPr lang="en-US" sz="2000" b="1" dirty="0"/>
                        <a:t>Di </a:t>
                      </a:r>
                      <a:r>
                        <a:rPr lang="en-US" sz="2000" b="1" dirty="0" err="1"/>
                        <a:t>dalam</a:t>
                      </a:r>
                      <a:r>
                        <a:rPr lang="en-US" sz="2000" b="1" dirty="0"/>
                        <a:t> class yg </a:t>
                      </a:r>
                      <a:r>
                        <a:rPr lang="en-US" sz="2000" b="1" dirty="0" err="1"/>
                        <a:t>sama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1097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Aturan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Mengakses</a:t>
            </a:r>
            <a:r>
              <a:rPr lang="en-US" sz="2800" dirty="0">
                <a:effectLst/>
              </a:rPr>
              <a:t> Member/</a:t>
            </a:r>
            <a:r>
              <a:rPr lang="en-US" sz="2800" dirty="0" err="1">
                <a:effectLst/>
              </a:rPr>
              <a:t>Komponen</a:t>
            </a:r>
            <a:r>
              <a:rPr lang="en-US" sz="2800" dirty="0">
                <a:effectLst/>
              </a:rPr>
              <a:t> Class lain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Argument </a:t>
            </a:r>
            <a:r>
              <a:rPr lang="en-US" sz="2400" dirty="0" err="1"/>
              <a:t>adalah</a:t>
            </a:r>
            <a:r>
              <a:rPr lang="en-US" sz="2400" dirty="0"/>
              <a:t> literal/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mathod</a:t>
            </a:r>
            <a:r>
              <a:rPr lang="en-US" sz="2400" dirty="0"/>
              <a:t>() </a:t>
            </a:r>
            <a:r>
              <a:rPr lang="en-US" sz="2400" dirty="0" err="1"/>
              <a:t>atau</a:t>
            </a:r>
            <a:r>
              <a:rPr lang="en-US" sz="2400" dirty="0"/>
              <a:t> constructor() </a:t>
            </a:r>
            <a:r>
              <a:rPr lang="en-US" sz="2400" dirty="0" err="1"/>
              <a:t>ditampung</a:t>
            </a:r>
            <a:r>
              <a:rPr lang="en-US" sz="2400" dirty="0"/>
              <a:t> oleh parameter. </a:t>
            </a:r>
          </a:p>
          <a:p>
            <a:r>
              <a:rPr lang="en-US" sz="2400" dirty="0"/>
              <a:t>Parameter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argument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r>
              <a:rPr lang="en-US" sz="2400" dirty="0"/>
              <a:t>Var-Arg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sebagai parameter </a:t>
            </a:r>
            <a:r>
              <a:rPr lang="en-US" sz="2400" dirty="0" err="1"/>
              <a:t>suatu</a:t>
            </a:r>
            <a:r>
              <a:rPr lang="en-US" sz="2400" dirty="0"/>
              <a:t> method() </a:t>
            </a:r>
            <a:r>
              <a:rPr lang="en-US" sz="2400" dirty="0" err="1"/>
              <a:t>ataupun</a:t>
            </a:r>
            <a:r>
              <a:rPr lang="en-US" sz="2400" dirty="0"/>
              <a:t> constructor()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dimasuki</a:t>
            </a:r>
            <a:r>
              <a:rPr lang="en-US" sz="2400" dirty="0"/>
              <a:t> argument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kuantitas</a:t>
            </a:r>
            <a:r>
              <a:rPr lang="en-US" sz="2400" dirty="0"/>
              <a:t> yang </a:t>
            </a:r>
            <a:r>
              <a:rPr lang="en-US" sz="2400" dirty="0" err="1"/>
              <a:t>bervariasi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Batasan-batasan</a:t>
            </a:r>
            <a:r>
              <a:rPr lang="en-US" sz="2400" dirty="0"/>
              <a:t> </a:t>
            </a:r>
            <a:r>
              <a:rPr lang="en-US" sz="2400" dirty="0" err="1"/>
              <a:t>pengunaan</a:t>
            </a:r>
            <a:r>
              <a:rPr lang="en-US" sz="2400" dirty="0"/>
              <a:t> </a:t>
            </a:r>
            <a:r>
              <a:rPr lang="en-US" sz="2400" dirty="0" err="1"/>
              <a:t>Var-Arg</a:t>
            </a:r>
            <a:r>
              <a:rPr lang="en-US" sz="2400" dirty="0"/>
              <a:t>:</a:t>
            </a:r>
          </a:p>
          <a:p>
            <a:r>
              <a:rPr lang="en-US" sz="2400" dirty="0"/>
              <a:t>1.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1x </a:t>
            </a:r>
            <a:r>
              <a:rPr lang="en-US" sz="2400" dirty="0" err="1"/>
              <a:t>dalam</a:t>
            </a:r>
            <a:r>
              <a:rPr lang="en-US" sz="2400" dirty="0"/>
              <a:t> 1 method().</a:t>
            </a:r>
          </a:p>
          <a:p>
            <a:r>
              <a:rPr lang="en-US" sz="2400" dirty="0"/>
              <a:t>2.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dicampur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parameter lain,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daftar</a:t>
            </a:r>
            <a:r>
              <a:rPr lang="en-US" sz="2400" dirty="0"/>
              <a:t> parameter.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sebagai </a:t>
            </a:r>
            <a:r>
              <a:rPr lang="en-US" sz="2400" b="1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attribute.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Parameter Var-Arg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public void setData(String </a:t>
            </a:r>
            <a:r>
              <a:rPr lang="en-US" b="1" dirty="0" err="1"/>
              <a:t>nama</a:t>
            </a:r>
            <a:r>
              <a:rPr lang="en-US" b="1" dirty="0"/>
              <a:t>, String… </a:t>
            </a:r>
            <a:r>
              <a:rPr lang="en-US" b="1" dirty="0" err="1"/>
              <a:t>alamat</a:t>
            </a:r>
            <a:r>
              <a:rPr lang="en-US" b="1" dirty="0"/>
              <a:t>) {</a:t>
            </a:r>
          </a:p>
          <a:p>
            <a:r>
              <a:rPr lang="en-US" b="1" dirty="0"/>
              <a:t>   …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r>
              <a:rPr lang="en-US" b="1" dirty="0" err="1"/>
              <a:t>Pemanggilan</a:t>
            </a:r>
            <a:r>
              <a:rPr lang="en-US" dirty="0"/>
              <a:t> method()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r>
              <a:rPr lang="en-US" b="1" i="1" dirty="0"/>
              <a:t>setData(”</a:t>
            </a:r>
            <a:r>
              <a:rPr lang="en-US" b="1" i="1" dirty="0" err="1"/>
              <a:t>Anin</a:t>
            </a:r>
            <a:r>
              <a:rPr lang="en-US" b="1" i="1" dirty="0"/>
              <a:t>”,”</a:t>
            </a:r>
            <a:r>
              <a:rPr lang="en-US" b="1" i="1" dirty="0" err="1"/>
              <a:t>Yogyakarta”,”Denpasar</a:t>
            </a:r>
            <a:r>
              <a:rPr lang="en-US" b="1" i="1" dirty="0"/>
              <a:t>”;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method()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b="1" dirty="0"/>
              <a:t>parameter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alamat</a:t>
            </a:r>
            <a:r>
              <a:rPr lang="en-US" dirty="0"/>
              <a:t> 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String.</a:t>
            </a:r>
          </a:p>
          <a:p>
            <a:r>
              <a:rPr lang="en-US" dirty="0"/>
              <a:t>Parameter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b="1" dirty="0"/>
              <a:t>argument</a:t>
            </a:r>
            <a:r>
              <a:rPr lang="en-US" dirty="0"/>
              <a:t> ”</a:t>
            </a:r>
            <a:r>
              <a:rPr lang="en-US" dirty="0" err="1"/>
              <a:t>Anin</a:t>
            </a:r>
            <a:r>
              <a:rPr lang="en-US" dirty="0"/>
              <a:t>” </a:t>
            </a:r>
            <a:r>
              <a:rPr lang="en-US" dirty="0" err="1"/>
              <a:t>dan</a:t>
            </a:r>
            <a:r>
              <a:rPr lang="en-US" dirty="0"/>
              <a:t> ”Yogyakarta”.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argument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parameter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Var-Arg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boleh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b="1" i="1" dirty="0" err="1"/>
              <a:t>tipe</a:t>
            </a:r>
            <a:r>
              <a:rPr lang="en-US" b="1" i="1" dirty="0"/>
              <a:t> data </a:t>
            </a:r>
            <a:r>
              <a:rPr lang="en-US" b="1" i="1" dirty="0" err="1"/>
              <a:t>primitif</a:t>
            </a:r>
            <a:r>
              <a:rPr lang="en-US" dirty="0"/>
              <a:t>,    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b="1" i="1" dirty="0"/>
              <a:t>class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b="1" i="1" dirty="0"/>
              <a:t>array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2. Format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parameter yang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var-arg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”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dirty="0"/>
              <a:t>”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b="1" i="1" dirty="0" err="1"/>
              <a:t>tipe</a:t>
            </a:r>
            <a:r>
              <a:rPr lang="en-US" dirty="0"/>
              <a:t> parameter var-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var-arg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b="1" i="1" dirty="0" err="1"/>
              <a:t>dicampur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parameter yang lain, </a:t>
            </a:r>
            <a:r>
              <a:rPr lang="en-US" dirty="0" err="1"/>
              <a:t>ditempatkan</a:t>
            </a:r>
            <a:r>
              <a:rPr lang="en-US" dirty="0"/>
              <a:t> paling </a:t>
            </a:r>
            <a:r>
              <a:rPr lang="en-US" dirty="0" err="1"/>
              <a:t>belakang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 setData(String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dirty="0"/>
              <a:t> x);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setArray</a:t>
            </a:r>
            <a:r>
              <a:rPr lang="en-US" dirty="0"/>
              <a:t>(String[]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dirty="0"/>
              <a:t> y);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namaMethod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, String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 z);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setTranskripNilai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, String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setTranskripNilai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…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, String </a:t>
            </a:r>
            <a:r>
              <a:rPr lang="en-US" dirty="0" err="1"/>
              <a:t>nama</a:t>
            </a:r>
            <a:r>
              <a:rPr lang="en-US" dirty="0"/>
              <a:t>); //</a:t>
            </a:r>
            <a:r>
              <a:rPr lang="en-US" dirty="0" err="1"/>
              <a:t>salah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setTranskripNilai</a:t>
            </a:r>
            <a:r>
              <a:rPr lang="en-US" dirty="0"/>
              <a:t>(String… </a:t>
            </a:r>
            <a:r>
              <a:rPr lang="en-US" dirty="0" err="1"/>
              <a:t>nim</a:t>
            </a:r>
            <a:r>
              <a:rPr lang="en-US" dirty="0"/>
              <a:t>, int </a:t>
            </a:r>
            <a:r>
              <a:rPr lang="en-US" dirty="0" err="1"/>
              <a:t>nilai</a:t>
            </a:r>
            <a:r>
              <a:rPr lang="en-US" dirty="0"/>
              <a:t>…); //salah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Aturan-aturan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Var-Arg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seter</a:t>
            </a:r>
            <a:r>
              <a:rPr lang="en-US" sz="3200" dirty="0">
                <a:effectLst/>
              </a:rPr>
              <a:t>() </a:t>
            </a:r>
            <a:r>
              <a:rPr lang="en-US" sz="3200" dirty="0" err="1">
                <a:effectLst/>
              </a:rPr>
              <a:t>dan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geter</a:t>
            </a:r>
            <a:r>
              <a:rPr lang="en-US" sz="3200" dirty="0">
                <a:effectLst/>
              </a:rPr>
              <a:t>()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6096000"/>
            <a:ext cx="4344988" cy="762000"/>
          </a:xfrm>
        </p:spPr>
        <p:txBody>
          <a:bodyPr>
            <a:noAutofit/>
          </a:bodyPr>
          <a:lstStyle/>
          <a:p>
            <a:r>
              <a:rPr lang="en-US" sz="2000" b="1" dirty="0" err="1"/>
              <a:t>setWeight</a:t>
            </a:r>
            <a:r>
              <a:rPr lang="en-US" sz="2000" b="1" dirty="0"/>
              <a:t>()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method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b="1" dirty="0" err="1"/>
              <a:t>dipanggil</a:t>
            </a:r>
            <a:r>
              <a:rPr lang="en-US" sz="2000" dirty="0"/>
              <a:t> method main().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580138" y="6102189"/>
            <a:ext cx="4346574" cy="762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main()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method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memanggil</a:t>
            </a:r>
            <a:r>
              <a:rPr lang="en-US" dirty="0"/>
              <a:t> method </a:t>
            </a:r>
            <a:r>
              <a:rPr lang="en-US" dirty="0" err="1"/>
              <a:t>setWeigth</a:t>
            </a:r>
            <a:r>
              <a:rPr lang="en-US" dirty="0"/>
              <a:t>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152400" y="762000"/>
            <a:ext cx="4344988" cy="52428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public class Cat {</a:t>
            </a:r>
          </a:p>
          <a:p>
            <a:pPr>
              <a:buNone/>
            </a:pPr>
            <a:r>
              <a:rPr lang="en-US" sz="1600" b="1" dirty="0"/>
              <a:t>    private String name;</a:t>
            </a:r>
          </a:p>
          <a:p>
            <a:pPr>
              <a:buNone/>
            </a:pPr>
            <a:r>
              <a:rPr lang="en-US" sz="1600" b="1" dirty="0"/>
              <a:t>    private int weight;</a:t>
            </a:r>
          </a:p>
          <a:p>
            <a:pPr>
              <a:buNone/>
            </a:pPr>
            <a:r>
              <a:rPr lang="en-US" sz="1600" b="1" dirty="0"/>
              <a:t>    private int height;</a:t>
            </a:r>
          </a:p>
          <a:p>
            <a:pPr>
              <a:buNone/>
            </a:pPr>
            <a:r>
              <a:rPr lang="en-US" sz="1600" b="1" dirty="0"/>
              <a:t>    private char </a:t>
            </a:r>
            <a:r>
              <a:rPr lang="en-US" sz="1600" b="1" dirty="0" err="1"/>
              <a:t>jk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 private int age;</a:t>
            </a:r>
          </a:p>
          <a:p>
            <a:pPr>
              <a:buNone/>
            </a:pPr>
            <a:r>
              <a:rPr lang="en-US" sz="1600" b="1" dirty="0"/>
              <a:t>    private byte </a:t>
            </a:r>
            <a:r>
              <a:rPr lang="en-US" sz="1600" b="1" dirty="0" err="1"/>
              <a:t>belang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 private String </a:t>
            </a:r>
            <a:r>
              <a:rPr lang="en-US" sz="1600" b="1" dirty="0" err="1"/>
              <a:t>ras</a:t>
            </a:r>
            <a:r>
              <a:rPr lang="en-US" sz="1600" b="1" dirty="0"/>
              <a:t>; </a:t>
            </a:r>
          </a:p>
          <a:p>
            <a:pPr>
              <a:buNone/>
            </a:pPr>
            <a:r>
              <a:rPr lang="en-US" sz="1600" b="1" dirty="0"/>
              <a:t>    public void </a:t>
            </a:r>
            <a:r>
              <a:rPr lang="en-US" sz="1600" b="1" dirty="0" err="1"/>
              <a:t>setWeight</a:t>
            </a:r>
            <a:r>
              <a:rPr lang="en-US" sz="1600" b="1" dirty="0"/>
              <a:t>(int </a:t>
            </a:r>
            <a:r>
              <a:rPr lang="en-US" sz="1600" b="1" dirty="0" err="1"/>
              <a:t>newWeight</a:t>
            </a:r>
            <a:r>
              <a:rPr lang="en-US" sz="1600" b="1" dirty="0"/>
              <a:t>){</a:t>
            </a:r>
          </a:p>
          <a:p>
            <a:pPr>
              <a:buNone/>
            </a:pPr>
            <a:r>
              <a:rPr lang="en-US" sz="1600" b="1" dirty="0"/>
              <a:t>        weight = </a:t>
            </a:r>
            <a:r>
              <a:rPr lang="en-US" sz="1600" b="1" dirty="0" err="1"/>
              <a:t>newWeight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 }</a:t>
            </a:r>
          </a:p>
          <a:p>
            <a:pPr>
              <a:buNone/>
            </a:pPr>
            <a:r>
              <a:rPr lang="en-US" sz="1600" b="1" dirty="0"/>
              <a:t>    public void </a:t>
            </a:r>
            <a:r>
              <a:rPr lang="en-US" sz="1600" b="1" dirty="0" err="1"/>
              <a:t>setAge</a:t>
            </a:r>
            <a:r>
              <a:rPr lang="en-US" sz="1600" b="1" dirty="0"/>
              <a:t>(int age){</a:t>
            </a:r>
          </a:p>
          <a:p>
            <a:pPr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this.age</a:t>
            </a:r>
            <a:r>
              <a:rPr lang="en-US" sz="1600" b="1" dirty="0"/>
              <a:t> = age;</a:t>
            </a:r>
          </a:p>
          <a:p>
            <a:pPr>
              <a:buNone/>
            </a:pPr>
            <a:r>
              <a:rPr lang="en-US" sz="1600" b="1" dirty="0"/>
              <a:t>    }</a:t>
            </a:r>
          </a:p>
          <a:p>
            <a:pPr>
              <a:buNone/>
            </a:pPr>
            <a:r>
              <a:rPr lang="en-US" sz="1600" b="1" dirty="0"/>
              <a:t>    public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getWeight</a:t>
            </a:r>
            <a:r>
              <a:rPr lang="en-US" sz="1600" b="1" dirty="0"/>
              <a:t>() {</a:t>
            </a:r>
          </a:p>
          <a:p>
            <a:pPr>
              <a:buNone/>
            </a:pPr>
            <a:r>
              <a:rPr lang="en-US" sz="1600" b="1" dirty="0"/>
              <a:t>        return weight;</a:t>
            </a:r>
          </a:p>
          <a:p>
            <a:pPr>
              <a:buNone/>
            </a:pPr>
            <a:r>
              <a:rPr lang="en-US" sz="1600" b="1" dirty="0"/>
              <a:t>    }</a:t>
            </a:r>
          </a:p>
          <a:p>
            <a:pPr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419600" y="761366"/>
            <a:ext cx="4572001" cy="4624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/>
              <a:t>public class </a:t>
            </a:r>
            <a:r>
              <a:rPr lang="en-US" sz="1400" b="1" dirty="0" err="1"/>
              <a:t>TesCat</a:t>
            </a:r>
            <a:r>
              <a:rPr lang="en-US" sz="1400" b="1" dirty="0"/>
              <a:t>{</a:t>
            </a:r>
          </a:p>
          <a:p>
            <a:pPr>
              <a:buNone/>
            </a:pPr>
            <a:r>
              <a:rPr lang="en-US" sz="1400" b="1" dirty="0"/>
              <a:t>    public </a:t>
            </a:r>
            <a:r>
              <a:rPr lang="en-US" sz="1400" b="1" dirty="0">
                <a:solidFill>
                  <a:srgbClr val="FF0000"/>
                </a:solidFill>
              </a:rPr>
              <a:t>static</a:t>
            </a:r>
            <a:r>
              <a:rPr lang="en-US" sz="1400" b="1" dirty="0"/>
              <a:t>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>
              <a:buNone/>
            </a:pPr>
            <a:r>
              <a:rPr lang="en-US" sz="1400" b="1" dirty="0"/>
              <a:t>         Cat </a:t>
            </a:r>
            <a:r>
              <a:rPr lang="en-US" sz="1400" b="1" dirty="0" err="1"/>
              <a:t>jahil</a:t>
            </a:r>
            <a:r>
              <a:rPr lang="en-US" sz="1400" b="1" dirty="0"/>
              <a:t> = new Cat();</a:t>
            </a:r>
          </a:p>
          <a:p>
            <a:pPr>
              <a:buNone/>
            </a:pPr>
            <a:r>
              <a:rPr lang="en-US" sz="1400" b="1" dirty="0"/>
              <a:t>         </a:t>
            </a:r>
            <a:r>
              <a:rPr lang="en-US" sz="1400" b="1" dirty="0" err="1">
                <a:solidFill>
                  <a:srgbClr val="FF0000"/>
                </a:solidFill>
              </a:rPr>
              <a:t>jahil</a:t>
            </a:r>
            <a:r>
              <a:rPr lang="en-US" sz="1400" b="1" dirty="0" err="1"/>
              <a:t>.setWeight</a:t>
            </a:r>
            <a:r>
              <a:rPr lang="en-US" sz="1400" b="1" dirty="0"/>
              <a:t>(2000);//</a:t>
            </a:r>
            <a:r>
              <a:rPr lang="en-US" sz="1400" b="1" dirty="0" err="1"/>
              <a:t>dalam</a:t>
            </a:r>
            <a:r>
              <a:rPr lang="en-US" sz="1400" b="1" dirty="0"/>
              <a:t> gram</a:t>
            </a:r>
          </a:p>
          <a:p>
            <a:pPr>
              <a:buNone/>
            </a:pPr>
            <a:r>
              <a:rPr lang="en-US" sz="1400" b="1" dirty="0"/>
              <a:t>         </a:t>
            </a:r>
            <a:r>
              <a:rPr lang="en-US" sz="1400" b="1" dirty="0" err="1"/>
              <a:t>System.out.println</a:t>
            </a:r>
            <a:r>
              <a:rPr lang="en-US" sz="1400" b="1" dirty="0"/>
              <a:t>(“Cat’s weight is = ” </a:t>
            </a:r>
          </a:p>
          <a:p>
            <a:pPr>
              <a:buNone/>
            </a:pPr>
            <a:r>
              <a:rPr lang="en-US" sz="1400" b="1" dirty="0"/>
              <a:t>         +</a:t>
            </a:r>
            <a:r>
              <a:rPr lang="en-US" sz="1400" b="1" dirty="0" err="1">
                <a:solidFill>
                  <a:srgbClr val="FF0000"/>
                </a:solidFill>
              </a:rPr>
              <a:t>jahil.</a:t>
            </a:r>
            <a:r>
              <a:rPr lang="en-US" sz="1400" b="1" dirty="0" err="1"/>
              <a:t>getWeight</a:t>
            </a:r>
            <a:r>
              <a:rPr lang="en-US" sz="1400" b="1" dirty="0"/>
              <a:t>());</a:t>
            </a:r>
          </a:p>
          <a:p>
            <a:pPr>
              <a:buNone/>
            </a:pPr>
            <a:r>
              <a:rPr lang="en-US" sz="1400" b="1" dirty="0"/>
              <a:t>    }</a:t>
            </a:r>
          </a:p>
          <a:p>
            <a:pPr>
              <a:buNone/>
            </a:pPr>
            <a:r>
              <a:rPr lang="en-US" sz="1400" b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Overloading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method()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yg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class yang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parameter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pembeda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Method-method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i="1" dirty="0"/>
              <a:t>overloading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class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salah-satunya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lain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subclass.</a:t>
            </a:r>
          </a:p>
          <a:p>
            <a:endParaRPr lang="en-US" dirty="0"/>
          </a:p>
          <a:p>
            <a:r>
              <a:rPr lang="en-US" b="1" i="1" dirty="0"/>
              <a:t>Overloading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OOP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overloading </a:t>
            </a:r>
            <a:r>
              <a:rPr lang="en-US" dirty="0" err="1"/>
              <a:t>terhadap</a:t>
            </a:r>
            <a:r>
              <a:rPr lang="en-US" dirty="0"/>
              <a:t> operator </a:t>
            </a:r>
            <a:r>
              <a:rPr lang="en-US" dirty="0" err="1"/>
              <a:t>di</a:t>
            </a:r>
            <a:r>
              <a:rPr lang="en-US" dirty="0"/>
              <a:t> C++.</a:t>
            </a:r>
          </a:p>
          <a:p>
            <a:endParaRPr lang="en-US" dirty="0"/>
          </a:p>
          <a:p>
            <a:r>
              <a:rPr lang="en-US" dirty="0"/>
              <a:t>Interpreter/compiler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method() mana 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parameter yg </a:t>
            </a:r>
            <a:r>
              <a:rPr lang="en-US" dirty="0" err="1"/>
              <a:t>dilewatkan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mthod</a:t>
            </a:r>
            <a:r>
              <a:rPr lang="en-US" dirty="0"/>
              <a:t>() dan </a:t>
            </a:r>
            <a:r>
              <a:rPr lang="en-US" dirty="0" err="1"/>
              <a:t>mengenali</a:t>
            </a:r>
            <a:r>
              <a:rPr lang="en-US" dirty="0"/>
              <a:t> return </a:t>
            </a:r>
            <a:r>
              <a:rPr lang="en-US" dirty="0" err="1"/>
              <a:t>valuenya</a:t>
            </a:r>
            <a:r>
              <a:rPr lang="en-US" dirty="0"/>
              <a:t>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i="1" dirty="0">
                <a:effectLst/>
              </a:rPr>
              <a:t>Overloading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terhadap</a:t>
            </a:r>
            <a:r>
              <a:rPr lang="en-US" sz="3200" dirty="0">
                <a:effectLst/>
              </a:rPr>
              <a:t> method()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9B659E-4C03-4AE5-9E2A-95132E29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643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ContohOverloading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pangkat</a:t>
            </a:r>
            <a:r>
              <a:rPr lang="en-US" dirty="0"/>
              <a:t>(int a, int b) {</a:t>
            </a:r>
          </a:p>
          <a:p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pangkat</a:t>
            </a:r>
            <a:r>
              <a:rPr lang="en-US" dirty="0"/>
              <a:t>(int a, float b) {</a:t>
            </a:r>
          </a:p>
          <a:p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pangkat</a:t>
            </a:r>
            <a:r>
              <a:rPr lang="en-US" dirty="0"/>
              <a:t>(float a, int b) {</a:t>
            </a:r>
          </a:p>
          <a:p>
            <a:endParaRPr lang="en-US" dirty="0"/>
          </a:p>
          <a:p>
            <a:r>
              <a:rPr lang="en-US" dirty="0"/>
              <a:t>    { </a:t>
            </a:r>
          </a:p>
          <a:p>
            <a:r>
              <a:rPr lang="en-US" dirty="0"/>
              <a:t>    </a:t>
            </a:r>
            <a:r>
              <a:rPr lang="en-US" dirty="0" err="1"/>
              <a:t>pangkat</a:t>
            </a:r>
            <a:r>
              <a:rPr lang="en-US" dirty="0"/>
              <a:t>(float a, float b) {</a:t>
            </a:r>
          </a:p>
          <a:p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B9212-1E85-43D1-8F4D-C142FCB3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C6620-6FE3-42BA-BAF7-EEBACD39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F01C95-CA7C-4DEE-83D0-07AE91AB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Overloading</a:t>
            </a:r>
          </a:p>
        </p:txBody>
      </p:sp>
    </p:spTree>
    <p:extLst>
      <p:ext uri="{BB962C8B-B14F-4D97-AF65-F5344CB8AC3E}">
        <p14:creationId xmlns:p14="http://schemas.microsoft.com/office/powerpoint/2010/main" val="1833615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Keyword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method()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Baris-baris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b="1" dirty="0" err="1"/>
              <a:t>setelah</a:t>
            </a:r>
            <a:r>
              <a:rPr lang="en-US" dirty="0"/>
              <a:t> keyword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mehod</a:t>
            </a:r>
            <a:r>
              <a:rPr lang="en-US" dirty="0"/>
              <a:t>()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diabaikan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method()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cuplikan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program:</a:t>
            </a:r>
          </a:p>
          <a:p>
            <a:r>
              <a:rPr lang="en-US" b="1" i="1" dirty="0" err="1"/>
              <a:t>int</a:t>
            </a:r>
            <a:r>
              <a:rPr lang="en-US" b="1" i="1" dirty="0"/>
              <a:t> abs(</a:t>
            </a:r>
            <a:r>
              <a:rPr lang="en-US" b="1" i="1" dirty="0" err="1"/>
              <a:t>int</a:t>
            </a:r>
            <a:r>
              <a:rPr lang="en-US" b="1" i="1" dirty="0"/>
              <a:t> x) {</a:t>
            </a:r>
          </a:p>
          <a:p>
            <a:r>
              <a:rPr lang="en-US" b="1" i="1" dirty="0"/>
              <a:t>    if (x &gt;= 0) {</a:t>
            </a:r>
          </a:p>
          <a:p>
            <a:r>
              <a:rPr lang="en-US" b="1" i="1" dirty="0"/>
              <a:t>         </a:t>
            </a:r>
          </a:p>
          <a:p>
            <a:r>
              <a:rPr lang="en-US" b="1" i="1" dirty="0"/>
              <a:t>        return x;</a:t>
            </a:r>
          </a:p>
          <a:p>
            <a:r>
              <a:rPr lang="en-US" b="1" i="1" dirty="0"/>
              <a:t>    else {</a:t>
            </a:r>
          </a:p>
          <a:p>
            <a:r>
              <a:rPr lang="en-US" b="1" i="1" dirty="0"/>
              <a:t>        return (-x);</a:t>
            </a:r>
          </a:p>
          <a:p>
            <a:r>
              <a:rPr lang="en-US" b="1" i="1" dirty="0"/>
              <a:t>        x *= 10;</a:t>
            </a:r>
          </a:p>
          <a:p>
            <a:r>
              <a:rPr lang="en-US" b="1" i="1" dirty="0"/>
              <a:t>    }</a:t>
            </a:r>
          </a:p>
          <a:p>
            <a:r>
              <a:rPr lang="en-US" b="1" i="1" dirty="0"/>
              <a:t>}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………… </a:t>
            </a:r>
            <a:r>
              <a:rPr lang="en-US" b="1" i="1" dirty="0"/>
              <a:t>  </a:t>
            </a:r>
          </a:p>
          <a:p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coba</a:t>
            </a:r>
            <a:r>
              <a:rPr lang="en-US" dirty="0"/>
              <a:t> keyword </a:t>
            </a:r>
            <a:r>
              <a:rPr lang="en-US" b="1" i="1" dirty="0"/>
              <a:t>break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/>
              <a:t>continue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Keyword return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prinsipnya</a:t>
            </a:r>
            <a:r>
              <a:rPr lang="en-US" dirty="0"/>
              <a:t>:</a:t>
            </a:r>
          </a:p>
          <a:p>
            <a:pPr marL="624078" indent="-514350">
              <a:buNone/>
            </a:pPr>
            <a:r>
              <a:rPr lang="en-US" dirty="0"/>
              <a:t>Constructor() </a:t>
            </a:r>
            <a:r>
              <a:rPr lang="en-US" dirty="0" err="1"/>
              <a:t>adalah</a:t>
            </a:r>
            <a:r>
              <a:rPr lang="en-US" dirty="0"/>
              <a:t> method() yang </a:t>
            </a:r>
            <a:r>
              <a:rPr lang="en-US" dirty="0" err="1"/>
              <a:t>tergolong</a:t>
            </a:r>
            <a:r>
              <a:rPr lang="en-US" dirty="0"/>
              <a:t> setter(() 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inisialisasi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instant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marL="624078" indent="-514350">
              <a:buNone/>
            </a:pPr>
            <a:r>
              <a:rPr lang="en-US" dirty="0" err="1"/>
              <a:t>Nama</a:t>
            </a:r>
            <a:r>
              <a:rPr lang="en-US" dirty="0"/>
              <a:t> constructor()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modifier </a:t>
            </a:r>
            <a:r>
              <a:rPr lang="en-US" dirty="0" err="1"/>
              <a:t>akses</a:t>
            </a:r>
            <a:r>
              <a:rPr lang="en-US" dirty="0"/>
              <a:t> (public, protected, default, private) </a:t>
            </a:r>
            <a:r>
              <a:rPr lang="en-US" dirty="0" err="1"/>
              <a:t>sebagaimana</a:t>
            </a:r>
            <a:r>
              <a:rPr lang="en-US" dirty="0"/>
              <a:t> method() </a:t>
            </a:r>
            <a:r>
              <a:rPr lang="en-US" dirty="0" err="1"/>
              <a:t>biasa</a:t>
            </a:r>
            <a:r>
              <a:rPr lang="en-US" dirty="0"/>
              <a:t>.</a:t>
            </a:r>
          </a:p>
          <a:p>
            <a:pPr marL="624078" indent="-514350">
              <a:buNone/>
            </a:pPr>
            <a:endParaRPr lang="en-US" dirty="0"/>
          </a:p>
          <a:p>
            <a:pPr marL="624078" indent="-514350">
              <a:buNone/>
            </a:pPr>
            <a:r>
              <a:rPr lang="en-US" b="1" i="1" dirty="0"/>
              <a:t>[modifier1] </a:t>
            </a:r>
            <a:r>
              <a:rPr lang="en-US" b="1" i="1" dirty="0" err="1"/>
              <a:t>NamaConstructor</a:t>
            </a:r>
            <a:r>
              <a:rPr lang="en-US" b="1" i="1" dirty="0"/>
              <a:t>([type </a:t>
            </a:r>
            <a:r>
              <a:rPr lang="en-US" b="1" i="1" dirty="0" err="1"/>
              <a:t>namaParameter</a:t>
            </a:r>
            <a:r>
              <a:rPr lang="en-US" b="1" i="1" dirty="0"/>
              <a:t>]) {</a:t>
            </a:r>
          </a:p>
          <a:p>
            <a:pPr marL="624078" indent="-514350">
              <a:buNone/>
            </a:pPr>
            <a:r>
              <a:rPr lang="en-US" b="1" i="1" dirty="0"/>
              <a:t>     </a:t>
            </a:r>
            <a:r>
              <a:rPr lang="en-US" b="1" i="1" dirty="0" err="1"/>
              <a:t>constructorBody</a:t>
            </a:r>
            <a:r>
              <a:rPr lang="en-US" b="1" i="1" dirty="0"/>
              <a:t>;</a:t>
            </a:r>
          </a:p>
          <a:p>
            <a:pPr marL="624078" indent="-514350">
              <a:buNone/>
            </a:pPr>
            <a:r>
              <a:rPr lang="en-US" b="1" i="1" dirty="0"/>
              <a:t>}</a:t>
            </a:r>
            <a:r>
              <a:rPr lang="en-US" dirty="0"/>
              <a:t>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constructor()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(</a:t>
            </a:r>
            <a:r>
              <a:rPr lang="en-US" dirty="0" err="1"/>
              <a:t>perwujudan</a:t>
            </a:r>
            <a:r>
              <a:rPr lang="en-US" dirty="0"/>
              <a:t>) </a:t>
            </a:r>
            <a:r>
              <a:rPr lang="en-US" dirty="0" err="1"/>
              <a:t>suatu</a:t>
            </a:r>
            <a:r>
              <a:rPr lang="en-US" dirty="0"/>
              <a:t> class.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dideklarasikan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diujudkan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dihancurkan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:</a:t>
            </a:r>
          </a:p>
          <a:p>
            <a:r>
              <a:rPr lang="en-US" b="1" dirty="0" err="1"/>
              <a:t>Mahasiswa</a:t>
            </a:r>
            <a:r>
              <a:rPr lang="en-US" b="1" dirty="0"/>
              <a:t> m;</a:t>
            </a:r>
            <a:r>
              <a:rPr lang="en-US" dirty="0"/>
              <a:t>                        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/>
              <a:t>                                                      </a:t>
            </a:r>
          </a:p>
          <a:p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, m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pointer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>
                <a:effectLst/>
              </a:rPr>
              <a:t>Deklarasi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Objek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6935" y="4114800"/>
            <a:ext cx="40246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1. attribute</a:t>
            </a:r>
          </a:p>
          <a:p>
            <a:pPr>
              <a:buNone/>
            </a:pPr>
            <a:r>
              <a:rPr lang="en-US" sz="4000" dirty="0"/>
              <a:t>2. method()</a:t>
            </a:r>
          </a:p>
          <a:p>
            <a:pPr>
              <a:buNone/>
            </a:pPr>
            <a:r>
              <a:rPr lang="en-US" sz="4000" dirty="0"/>
              <a:t>3. constructor()</a:t>
            </a:r>
          </a:p>
          <a:p>
            <a:pPr>
              <a:buNone/>
            </a:pPr>
            <a:r>
              <a:rPr lang="en-US" sz="4000" dirty="0"/>
              <a:t>4. </a:t>
            </a:r>
            <a:r>
              <a:rPr lang="en-US" sz="4000" dirty="0" err="1"/>
              <a:t>objek</a:t>
            </a:r>
            <a:endParaRPr lang="en-US" sz="4000" dirty="0"/>
          </a:p>
          <a:p>
            <a:pPr>
              <a:buNone/>
            </a:pPr>
            <a:r>
              <a:rPr lang="en-US" sz="4000" dirty="0"/>
              <a:t>5. modifier</a:t>
            </a:r>
          </a:p>
          <a:p>
            <a:pPr>
              <a:buNone/>
            </a:pPr>
            <a:r>
              <a:rPr lang="en-US" sz="4000" dirty="0"/>
              <a:t>6. inner-class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Class dan Anatomy-</a:t>
            </a:r>
            <a:r>
              <a:rPr lang="en-US" dirty="0" err="1">
                <a:effectLst/>
              </a:rPr>
              <a:t>nya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71872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</a:t>
            </a:r>
          </a:p>
          <a:p>
            <a:pPr>
              <a:buNone/>
            </a:pPr>
            <a:r>
              <a:rPr lang="en-US" b="1" dirty="0"/>
              <a:t>m = new </a:t>
            </a:r>
            <a:r>
              <a:rPr lang="en-US" b="1" dirty="0" err="1"/>
              <a:t>Mahasiswa</a:t>
            </a:r>
            <a:r>
              <a:rPr lang="en-US" b="1" dirty="0"/>
              <a:t>();</a:t>
            </a:r>
            <a:r>
              <a:rPr lang="en-US" dirty="0"/>
              <a:t>                    </a:t>
            </a:r>
          </a:p>
          <a:p>
            <a:pPr>
              <a:buNone/>
            </a:pPr>
            <a:r>
              <a:rPr lang="en-US" dirty="0"/>
              <a:t>          </a:t>
            </a:r>
          </a:p>
          <a:p>
            <a:pPr>
              <a:buNone/>
            </a:pPr>
            <a:r>
              <a:rPr lang="en-US" dirty="0"/>
              <a:t>        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>
                <a:effectLst/>
              </a:rPr>
              <a:t>Instansiasi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Objek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6335" y="3429000"/>
            <a:ext cx="47866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3505200"/>
            <a:ext cx="243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Mahasiswa</a:t>
            </a:r>
            <a:endParaRPr lang="en-US" dirty="0"/>
          </a:p>
          <a:p>
            <a:endParaRPr lang="en-US" dirty="0"/>
          </a:p>
          <a:p>
            <a:r>
              <a:rPr lang="en-US" dirty="0"/>
              <a:t>-attrbt1 : int</a:t>
            </a:r>
          </a:p>
          <a:p>
            <a:r>
              <a:rPr lang="en-US" dirty="0"/>
              <a:t>-attrbt2 : String</a:t>
            </a:r>
          </a:p>
          <a:p>
            <a:endParaRPr lang="en-US" dirty="0"/>
          </a:p>
          <a:p>
            <a:r>
              <a:rPr lang="en-US" dirty="0"/>
              <a:t>+method1: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+method2: void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0" y="4113212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8000" y="5180012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0" y="3429000"/>
            <a:ext cx="2438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76400" y="3581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err="1">
                <a:solidFill>
                  <a:srgbClr val="0070C0"/>
                </a:solidFill>
              </a:rPr>
              <a:t>tipedata</a:t>
            </a:r>
            <a:r>
              <a:rPr lang="en-US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 err="1">
                <a:solidFill>
                  <a:srgbClr val="0070C0"/>
                </a:solidFill>
              </a:rPr>
              <a:t>variabel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</a:p>
          <a:p>
            <a:r>
              <a:rPr lang="en-US" sz="2600" dirty="0"/>
              <a:t>Cara1:</a:t>
            </a:r>
          </a:p>
          <a:p>
            <a:r>
              <a:rPr lang="en-US" sz="2600" dirty="0" err="1">
                <a:solidFill>
                  <a:srgbClr val="0070C0"/>
                </a:solidFill>
              </a:rPr>
              <a:t>NamaClass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namaObjek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  <a:r>
              <a:rPr lang="en-US" sz="2600" b="1" dirty="0"/>
              <a:t>  </a:t>
            </a:r>
            <a:r>
              <a:rPr lang="en-US" sz="2600" dirty="0">
                <a:solidFill>
                  <a:srgbClr val="FF0000"/>
                </a:solidFill>
              </a:rPr>
              <a:t>//</a:t>
            </a:r>
            <a:r>
              <a:rPr lang="en-US" sz="2600" dirty="0" err="1">
                <a:solidFill>
                  <a:srgbClr val="FF0000"/>
                </a:solidFill>
              </a:rPr>
              <a:t>deklarasi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b="1" dirty="0" err="1">
                <a:solidFill>
                  <a:srgbClr val="FF0000"/>
                </a:solidFill>
              </a:rPr>
              <a:t>namaObjek</a:t>
            </a:r>
            <a:r>
              <a:rPr lang="en-US" sz="2600" b="1" dirty="0">
                <a:solidFill>
                  <a:srgbClr val="FF0000"/>
                </a:solidFill>
              </a:rPr>
              <a:t> = new </a:t>
            </a:r>
            <a:r>
              <a:rPr lang="en-US" sz="2600" b="1" dirty="0" err="1">
                <a:solidFill>
                  <a:srgbClr val="FF0000"/>
                </a:solidFill>
              </a:rPr>
              <a:t>NamaConstructor</a:t>
            </a:r>
            <a:r>
              <a:rPr lang="en-US" sz="2600" b="1" dirty="0">
                <a:solidFill>
                  <a:srgbClr val="FF0000"/>
                </a:solidFill>
              </a:rPr>
              <a:t>([parameter]);</a:t>
            </a:r>
            <a:r>
              <a:rPr lang="en-US" sz="2600" b="1" dirty="0"/>
              <a:t>  </a:t>
            </a:r>
            <a:r>
              <a:rPr lang="en-US" sz="2600" b="1" dirty="0">
                <a:solidFill>
                  <a:srgbClr val="0070C0"/>
                </a:solidFill>
              </a:rPr>
              <a:t>//</a:t>
            </a:r>
            <a:r>
              <a:rPr lang="en-US" sz="2600" b="1" dirty="0" err="1">
                <a:solidFill>
                  <a:srgbClr val="0070C0"/>
                </a:solidFill>
              </a:rPr>
              <a:t>instansiasi</a:t>
            </a:r>
            <a:endParaRPr lang="en-US" sz="2600" b="1" dirty="0">
              <a:solidFill>
                <a:srgbClr val="0070C0"/>
              </a:solidFill>
            </a:endParaRPr>
          </a:p>
          <a:p>
            <a:r>
              <a:rPr lang="en-US" sz="2600" dirty="0"/>
              <a:t>Statement </a:t>
            </a:r>
            <a:r>
              <a:rPr lang="en-US" sz="2600" dirty="0" err="1"/>
              <a:t>deklarasi</a:t>
            </a:r>
            <a:r>
              <a:rPr lang="en-US" sz="2600" dirty="0"/>
              <a:t> dan </a:t>
            </a:r>
            <a:r>
              <a:rPr lang="en-US" sz="2600" dirty="0" err="1"/>
              <a:t>instansiasi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objek</a:t>
            </a:r>
            <a:r>
              <a:rPr lang="en-US" sz="2600" dirty="0"/>
              <a:t> </a:t>
            </a:r>
            <a:r>
              <a:rPr lang="en-US" sz="2600" dirty="0" err="1"/>
              <a:t>boleh</a:t>
            </a:r>
            <a:r>
              <a:rPr lang="en-US" sz="2600" dirty="0"/>
              <a:t> </a:t>
            </a:r>
            <a:r>
              <a:rPr lang="en-US" sz="2600" dirty="0" err="1"/>
              <a:t>dipisah</a:t>
            </a:r>
            <a:r>
              <a:rPr lang="en-US" sz="2600" dirty="0"/>
              <a:t>, </a:t>
            </a:r>
            <a:r>
              <a:rPr lang="en-US" sz="2600" dirty="0" err="1"/>
              <a:t>bahkan</a:t>
            </a:r>
            <a:r>
              <a:rPr lang="en-US" sz="2600" dirty="0"/>
              <a:t> </a:t>
            </a:r>
            <a:r>
              <a:rPr lang="en-US" sz="2600" dirty="0" err="1"/>
              <a:t>boleh</a:t>
            </a:r>
            <a:r>
              <a:rPr lang="en-US" sz="2600" dirty="0"/>
              <a:t> </a:t>
            </a:r>
            <a:r>
              <a:rPr lang="en-US" sz="2600" dirty="0" err="1"/>
              <a:t>ditempatkan</a:t>
            </a:r>
            <a:r>
              <a:rPr lang="en-US" sz="2600" dirty="0"/>
              <a:t> di class yang </a:t>
            </a:r>
            <a:r>
              <a:rPr lang="en-US" sz="2600" dirty="0" err="1"/>
              <a:t>berbeda</a:t>
            </a:r>
            <a:r>
              <a:rPr lang="en-US" sz="2600" dirty="0"/>
              <a:t>. </a:t>
            </a:r>
          </a:p>
          <a:p>
            <a:endParaRPr lang="en-US" sz="2400" dirty="0"/>
          </a:p>
          <a:p>
            <a:r>
              <a:rPr lang="en-US" sz="2600" dirty="0"/>
              <a:t>Cara2:</a:t>
            </a:r>
          </a:p>
          <a:p>
            <a:r>
              <a:rPr lang="en-US" sz="2600" b="1" dirty="0" err="1">
                <a:solidFill>
                  <a:srgbClr val="0070C0"/>
                </a:solidFill>
              </a:rPr>
              <a:t>NamaClass</a:t>
            </a:r>
            <a:r>
              <a:rPr lang="en-US" sz="2600" b="1" dirty="0">
                <a:solidFill>
                  <a:srgbClr val="0070C0"/>
                </a:solidFill>
              </a:rPr>
              <a:t> </a:t>
            </a:r>
            <a:r>
              <a:rPr lang="en-US" sz="2600" b="1" dirty="0" err="1">
                <a:solidFill>
                  <a:srgbClr val="0070C0"/>
                </a:solidFill>
              </a:rPr>
              <a:t>namaObjek</a:t>
            </a:r>
            <a:r>
              <a:rPr lang="en-US" sz="2600" b="1" dirty="0">
                <a:solidFill>
                  <a:srgbClr val="0070C0"/>
                </a:solidFill>
              </a:rPr>
              <a:t> = new </a:t>
            </a:r>
            <a:r>
              <a:rPr lang="en-US" sz="2600" b="1" dirty="0" err="1">
                <a:solidFill>
                  <a:srgbClr val="0070C0"/>
                </a:solidFill>
              </a:rPr>
              <a:t>NamaConstructor</a:t>
            </a:r>
            <a:r>
              <a:rPr lang="en-US" sz="2600" b="1" dirty="0">
                <a:solidFill>
                  <a:srgbClr val="0070C0"/>
                </a:solidFill>
              </a:rPr>
              <a:t>([parameter]);</a:t>
            </a:r>
          </a:p>
          <a:p>
            <a:endParaRPr lang="en-US" sz="2600" b="1" dirty="0"/>
          </a:p>
          <a:p>
            <a:r>
              <a:rPr lang="en-US" sz="2900" dirty="0"/>
              <a:t>Cara 3:</a:t>
            </a:r>
          </a:p>
          <a:p>
            <a:r>
              <a:rPr lang="en-US" sz="2900" b="1" dirty="0"/>
              <a:t>new </a:t>
            </a:r>
            <a:r>
              <a:rPr lang="en-US" sz="2900" b="1" dirty="0" err="1"/>
              <a:t>NamaConstructor</a:t>
            </a:r>
            <a:r>
              <a:rPr lang="en-US" sz="2900" b="1" dirty="0"/>
              <a:t>([parameter]);</a:t>
            </a:r>
            <a:endParaRPr lang="en-US" sz="2900" dirty="0"/>
          </a:p>
          <a:p>
            <a:r>
              <a:rPr lang="en-US" sz="2900" dirty="0"/>
              <a:t>Cara </a:t>
            </a:r>
            <a:r>
              <a:rPr lang="en-US" sz="2900" dirty="0" err="1"/>
              <a:t>ini</a:t>
            </a:r>
            <a:r>
              <a:rPr lang="en-US" sz="2900" dirty="0"/>
              <a:t> </a:t>
            </a:r>
            <a:r>
              <a:rPr lang="en-US" sz="2900" dirty="0" err="1"/>
              <a:t>objek</a:t>
            </a:r>
            <a:r>
              <a:rPr lang="en-US" sz="2900" dirty="0"/>
              <a:t> </a:t>
            </a:r>
            <a:r>
              <a:rPr lang="en-US" sz="2900" dirty="0" err="1"/>
              <a:t>diinstansiasi</a:t>
            </a:r>
            <a:r>
              <a:rPr lang="en-US" sz="2900" dirty="0"/>
              <a:t> </a:t>
            </a:r>
            <a:r>
              <a:rPr lang="en-US" sz="2900" dirty="0" err="1"/>
              <a:t>tanpa</a:t>
            </a:r>
            <a:r>
              <a:rPr lang="en-US" sz="2900" dirty="0"/>
              <a:t> </a:t>
            </a:r>
            <a:r>
              <a:rPr lang="en-US" sz="2900" dirty="0" err="1"/>
              <a:t>nama</a:t>
            </a:r>
            <a:r>
              <a:rPr lang="en-US" sz="2900" dirty="0"/>
              <a:t>, </a:t>
            </a:r>
            <a:r>
              <a:rPr lang="en-US" sz="2900" dirty="0" err="1"/>
              <a:t>tujuannya</a:t>
            </a:r>
            <a:r>
              <a:rPr lang="en-US" sz="2900" dirty="0"/>
              <a:t> </a:t>
            </a:r>
            <a:r>
              <a:rPr lang="en-US" sz="2900" dirty="0" err="1"/>
              <a:t>hanya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memanggil</a:t>
            </a:r>
            <a:r>
              <a:rPr lang="en-US" sz="2900" dirty="0"/>
              <a:t> constructor()/method().</a:t>
            </a:r>
          </a:p>
          <a:p>
            <a:endParaRPr lang="en-US" sz="2400" dirty="0"/>
          </a:p>
          <a:p>
            <a:r>
              <a:rPr lang="en-US" sz="2900" dirty="0"/>
              <a:t>Cara4:</a:t>
            </a:r>
          </a:p>
          <a:p>
            <a:r>
              <a:rPr lang="en-US" sz="2900" b="1" dirty="0"/>
              <a:t>new </a:t>
            </a:r>
            <a:r>
              <a:rPr lang="en-US" sz="2900" b="1" dirty="0" err="1"/>
              <a:t>NamaConstructor</a:t>
            </a:r>
            <a:r>
              <a:rPr lang="en-US" sz="2900" b="1" dirty="0"/>
              <a:t>([parameter]).</a:t>
            </a:r>
            <a:r>
              <a:rPr lang="en-US" sz="2900" b="1" dirty="0" err="1"/>
              <a:t>namaMethod</a:t>
            </a:r>
            <a:r>
              <a:rPr lang="en-US" sz="2900" b="1" dirty="0"/>
              <a:t>();</a:t>
            </a:r>
          </a:p>
          <a:p>
            <a:r>
              <a:rPr lang="en-US" sz="2600" dirty="0"/>
              <a:t>Cara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objek</a:t>
            </a:r>
            <a:r>
              <a:rPr lang="en-US" sz="2600" dirty="0"/>
              <a:t> </a:t>
            </a:r>
            <a:r>
              <a:rPr lang="en-US" sz="2600" dirty="0" err="1"/>
              <a:t>diinstansiasi</a:t>
            </a:r>
            <a:r>
              <a:rPr lang="en-US" sz="2600" dirty="0"/>
              <a:t> </a:t>
            </a:r>
            <a:r>
              <a:rPr lang="en-US" sz="2600" dirty="0" err="1"/>
              <a:t>tanpa</a:t>
            </a:r>
            <a:r>
              <a:rPr lang="en-US" sz="2600" dirty="0"/>
              <a:t> </a:t>
            </a:r>
            <a:r>
              <a:rPr lang="en-US" sz="2600" dirty="0" err="1"/>
              <a:t>nama</a:t>
            </a:r>
            <a:r>
              <a:rPr lang="en-US" sz="2600" dirty="0"/>
              <a:t> dan </a:t>
            </a:r>
            <a:r>
              <a:rPr lang="en-US" sz="2600" dirty="0" err="1"/>
              <a:t>langsung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memanggil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method().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/>
              <a:t>Empat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coding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Deklarasi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Instansiasi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endParaRPr 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constructor() dan </a:t>
            </a:r>
            <a:r>
              <a:rPr lang="en-US" dirty="0" err="1"/>
              <a:t>menginisialisasinya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/>
              <a:t>method([</a:t>
            </a:r>
            <a:r>
              <a:rPr lang="en-US" b="1" dirty="0" err="1"/>
              <a:t>daftarNilaiParameter</a:t>
            </a:r>
            <a:r>
              <a:rPr lang="en-US" b="1" dirty="0"/>
              <a:t>])</a:t>
            </a:r>
            <a:r>
              <a:rPr lang="en-US" dirty="0"/>
              <a:t> yang </a:t>
            </a:r>
            <a:r>
              <a:rPr lang="en-US" dirty="0">
                <a:solidFill>
                  <a:srgbClr val="FF0000"/>
                </a:solidFill>
              </a:rPr>
              <a:t>non static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Teknik yang </a:t>
            </a:r>
            <a:r>
              <a:rPr lang="en-US" dirty="0" err="1"/>
              <a:t>digunakan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garbage collection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JVM,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dihancurkan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garbage collector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programmer).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dirty="0" err="1">
                <a:effectLst/>
              </a:rPr>
              <a:t>Penggunaan</a:t>
            </a:r>
            <a:r>
              <a:rPr lang="en-US" sz="3200" b="0" dirty="0">
                <a:effectLst/>
              </a:rPr>
              <a:t> </a:t>
            </a:r>
            <a:r>
              <a:rPr lang="en-US" sz="3200" b="0" dirty="0" err="1">
                <a:effectLst/>
              </a:rPr>
              <a:t>dan</a:t>
            </a:r>
            <a:r>
              <a:rPr lang="en-US" sz="3200" b="0" dirty="0">
                <a:effectLst/>
              </a:rPr>
              <a:t> </a:t>
            </a:r>
            <a:r>
              <a:rPr lang="en-US" sz="3200" b="0" dirty="0" err="1">
                <a:effectLst/>
              </a:rPr>
              <a:t>Penghancuran</a:t>
            </a:r>
            <a:r>
              <a:rPr lang="en-US" sz="3200" b="0" dirty="0">
                <a:effectLst/>
              </a:rPr>
              <a:t> </a:t>
            </a:r>
            <a:r>
              <a:rPr lang="en-US" sz="3200" b="0" dirty="0" err="1">
                <a:effectLst/>
              </a:rPr>
              <a:t>Objek</a:t>
            </a:r>
            <a:endParaRPr lang="en-US" sz="3200" b="0" dirty="0">
              <a:effectLst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Keyword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standard </a:t>
            </a:r>
            <a:r>
              <a:rPr lang="en-US" dirty="0" err="1"/>
              <a:t>milik</a:t>
            </a:r>
            <a:r>
              <a:rPr lang="en-US" dirty="0"/>
              <a:t> class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this()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constructor standard class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didahului</a:t>
            </a:r>
            <a:r>
              <a:rPr lang="en-US" dirty="0"/>
              <a:t> proses </a:t>
            </a:r>
            <a:r>
              <a:rPr lang="en-US" dirty="0" err="1"/>
              <a:t>deklarasi</a:t>
            </a:r>
            <a:r>
              <a:rPr lang="en-US" dirty="0"/>
              <a:t> dan </a:t>
            </a:r>
            <a:r>
              <a:rPr lang="en-US" dirty="0" err="1"/>
              <a:t>instansiasi</a:t>
            </a:r>
            <a:r>
              <a:rPr lang="en-US" dirty="0"/>
              <a:t>.</a:t>
            </a:r>
          </a:p>
          <a:p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standard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i="1" dirty="0"/>
              <a:t>attribute non static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method()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 yang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atrribute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attribute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b="1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parameter yang </a:t>
            </a:r>
            <a:r>
              <a:rPr lang="en-US" dirty="0" err="1"/>
              <a:t>dilewatkan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method() yang </a:t>
            </a:r>
            <a:r>
              <a:rPr lang="en-US" dirty="0" err="1"/>
              <a:t>mengakses</a:t>
            </a:r>
            <a:r>
              <a:rPr lang="en-US" dirty="0"/>
              <a:t>.</a:t>
            </a:r>
          </a:p>
          <a:p>
            <a:r>
              <a:rPr lang="en-US" b="1" dirty="0"/>
              <a:t>this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method() </a:t>
            </a:r>
            <a:r>
              <a:rPr lang="en-US" b="1" dirty="0"/>
              <a:t>non static</a:t>
            </a:r>
            <a:r>
              <a:rPr lang="en-US" dirty="0"/>
              <a:t> pada </a:t>
            </a:r>
            <a:r>
              <a:rPr lang="en-US" b="1" dirty="0">
                <a:solidFill>
                  <a:srgbClr val="FF0000"/>
                </a:solidFill>
              </a:rPr>
              <a:t>class yang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Keyword this </a:t>
            </a:r>
            <a:br>
              <a:rPr lang="en-US" dirty="0"/>
            </a:br>
            <a:r>
              <a:rPr lang="en-US" sz="2200" dirty="0"/>
              <a:t>sebagai </a:t>
            </a:r>
            <a:r>
              <a:rPr lang="en-US" sz="2200" dirty="0" err="1"/>
              <a:t>Objek</a:t>
            </a:r>
            <a:r>
              <a:rPr lang="en-US" sz="2200" dirty="0"/>
              <a:t> standard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Dalam</a:t>
            </a:r>
            <a:r>
              <a:rPr lang="en-US" dirty="0"/>
              <a:t> OOP </a:t>
            </a:r>
            <a:r>
              <a:rPr lang="en-US" dirty="0" err="1"/>
              <a:t>dibolehkan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b="1" dirty="0" err="1"/>
              <a:t>disisipkan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dirty="0" err="1"/>
              <a:t>lainnya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method </a:t>
            </a:r>
            <a:r>
              <a:rPr lang="en-US" b="1" dirty="0"/>
              <a:t>main()</a:t>
            </a:r>
            <a:r>
              <a:rPr lang="en-US" dirty="0"/>
              <a:t>. </a:t>
            </a:r>
          </a:p>
          <a:p>
            <a:r>
              <a:rPr lang="en-US" dirty="0"/>
              <a:t>Class yang </a:t>
            </a:r>
            <a:r>
              <a:rPr lang="en-US" dirty="0" err="1"/>
              <a:t>disisipkan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sebagai </a:t>
            </a:r>
            <a:r>
              <a:rPr lang="en-US" b="1" dirty="0"/>
              <a:t>class Inner</a:t>
            </a:r>
            <a:r>
              <a:rPr lang="en-US" dirty="0"/>
              <a:t>. </a:t>
            </a:r>
          </a:p>
          <a:p>
            <a:r>
              <a:rPr lang="en-US" dirty="0"/>
              <a:t>Class Inner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Anonymous class</a:t>
            </a:r>
            <a:r>
              <a:rPr lang="en-US" dirty="0"/>
              <a:t>. </a:t>
            </a:r>
          </a:p>
          <a:p>
            <a:r>
              <a:rPr lang="en-US" dirty="0"/>
              <a:t>Class sebagai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disisipi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class Outer</a:t>
            </a:r>
            <a:r>
              <a:rPr lang="en-US" dirty="0"/>
              <a:t>.</a:t>
            </a:r>
          </a:p>
          <a:p>
            <a:r>
              <a:rPr lang="en-US" dirty="0"/>
              <a:t>Class yang </a:t>
            </a:r>
            <a:r>
              <a:rPr lang="en-US" dirty="0" err="1"/>
              <a:t>disisipkan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method main()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b="1" dirty="0"/>
              <a:t>local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class Inner,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nested class</a:t>
            </a:r>
            <a:r>
              <a:rPr lang="en-US" dirty="0"/>
              <a:t>, </a:t>
            </a:r>
            <a:r>
              <a:rPr lang="en-US" b="1" dirty="0"/>
              <a:t>local class</a:t>
            </a:r>
            <a:r>
              <a:rPr lang="en-US" dirty="0"/>
              <a:t>, </a:t>
            </a:r>
            <a:r>
              <a:rPr lang="en-US" b="1" dirty="0"/>
              <a:t>anonymous class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Inner Class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1. Class Outer yang </a:t>
            </a:r>
            <a:r>
              <a:rPr lang="en-US" dirty="0" err="1"/>
              <a:t>mengandung</a:t>
            </a:r>
            <a:r>
              <a:rPr lang="en-US" dirty="0"/>
              <a:t> class Inner, </a:t>
            </a:r>
            <a:r>
              <a:rPr lang="en-US" dirty="0" err="1"/>
              <a:t>bila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dikompilasi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file *.class, </a:t>
            </a:r>
            <a:r>
              <a:rPr lang="en-US" dirty="0" err="1"/>
              <a:t>yaitu</a:t>
            </a:r>
            <a:r>
              <a:rPr lang="en-US" dirty="0"/>
              <a:t>   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Outer.class</a:t>
            </a:r>
            <a:r>
              <a:rPr lang="en-US" dirty="0"/>
              <a:t> dan </a:t>
            </a:r>
            <a:r>
              <a:rPr lang="en-US" b="1" dirty="0" err="1"/>
              <a:t>Outer$Inner.class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2. Class Inner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modifier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protected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b="1" dirty="0"/>
              <a:t>private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 pada class Outer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digunakan</a:t>
            </a:r>
            <a:r>
              <a:rPr lang="en-US" dirty="0"/>
              <a:t> format: </a:t>
            </a:r>
            <a:r>
              <a:rPr lang="en-US" b="1" dirty="0" err="1"/>
              <a:t>NamaClassOuter.this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4. Class Outer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bertanggung-jawab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 </a:t>
            </a:r>
            <a:r>
              <a:rPr lang="en-US" dirty="0" err="1"/>
              <a:t>objek</a:t>
            </a:r>
            <a:r>
              <a:rPr lang="en-US" dirty="0"/>
              <a:t> pada</a:t>
            </a:r>
          </a:p>
          <a:p>
            <a:pPr>
              <a:buNone/>
            </a:pPr>
            <a:r>
              <a:rPr lang="en-US" dirty="0"/>
              <a:t>    class Inner yang </a:t>
            </a:r>
            <a:r>
              <a:rPr lang="en-US" b="1" dirty="0"/>
              <a:t>non-static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class Outer </a:t>
            </a:r>
            <a:r>
              <a:rPr lang="en-US" dirty="0" err="1"/>
              <a:t>adalah</a:t>
            </a:r>
            <a:r>
              <a:rPr lang="en-US" dirty="0"/>
              <a:t> a.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class Inner </a:t>
            </a:r>
            <a:r>
              <a:rPr lang="en-US" dirty="0" err="1"/>
              <a:t>adalah</a:t>
            </a:r>
            <a:r>
              <a:rPr lang="en-US" dirty="0"/>
              <a:t> b, </a:t>
            </a:r>
          </a:p>
          <a:p>
            <a:r>
              <a:rPr lang="en-US" dirty="0"/>
              <a:t>        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/>
              <a:t>          </a:t>
            </a:r>
            <a:r>
              <a:rPr lang="en-US" b="1" dirty="0"/>
              <a:t>Outer a = new Outer();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Outer.Inner</a:t>
            </a:r>
            <a:r>
              <a:rPr lang="en-US" b="1" dirty="0"/>
              <a:t> b = </a:t>
            </a:r>
            <a:r>
              <a:rPr lang="en-US" b="1" dirty="0" err="1"/>
              <a:t>a.new</a:t>
            </a:r>
            <a:r>
              <a:rPr lang="en-US" b="1" dirty="0"/>
              <a:t> Inner();</a:t>
            </a:r>
          </a:p>
          <a:p>
            <a:pPr>
              <a:buNone/>
            </a:pPr>
            <a:r>
              <a:rPr lang="en-US" dirty="0"/>
              <a:t>5. Jika class Inner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class Inner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class Outer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Inner b = new Inner();</a:t>
            </a:r>
          </a:p>
          <a:p>
            <a:pPr>
              <a:buNone/>
            </a:pPr>
            <a:r>
              <a:rPr lang="en-US" dirty="0"/>
              <a:t>6. Class Inner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attribute </a:t>
            </a:r>
            <a:r>
              <a:rPr lang="en-US" dirty="0" err="1"/>
              <a:t>atau</a:t>
            </a:r>
            <a:r>
              <a:rPr lang="en-US" dirty="0"/>
              <a:t> method() </a:t>
            </a:r>
            <a:r>
              <a:rPr lang="en-US" b="1" dirty="0"/>
              <a:t>non static</a:t>
            </a: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milik</a:t>
            </a:r>
            <a:r>
              <a:rPr lang="en-US" dirty="0"/>
              <a:t> class Outer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effectLst/>
              </a:rPr>
              <a:t>Ketentuan</a:t>
            </a:r>
            <a:r>
              <a:rPr lang="en-US" sz="3200" dirty="0">
                <a:effectLst/>
              </a:rPr>
              <a:t> class Inner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05681"/>
            <a:ext cx="8686800" cy="5547519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blue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print</a:t>
            </a:r>
            <a:r>
              <a:rPr lang="en-US" b="1" dirty="0">
                <a:solidFill>
                  <a:srgbClr val="0070C0"/>
                </a:solidFill>
              </a:rPr>
              <a:t> /template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benda-benda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homogen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b="1" dirty="0" err="1">
                <a:solidFill>
                  <a:srgbClr val="FF0000"/>
                </a:solidFill>
              </a:rPr>
              <a:t>dibendakan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/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dan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dirty="0" err="1"/>
              <a:t>Manusia</a:t>
            </a:r>
            <a:r>
              <a:rPr lang="en-US" dirty="0"/>
              <a:t> dan </a:t>
            </a:r>
            <a:r>
              <a:rPr lang="en-US" b="1" dirty="0" err="1"/>
              <a:t>objeknya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, </a:t>
            </a:r>
            <a:r>
              <a:rPr lang="en-US" dirty="0" err="1"/>
              <a:t>bambang</a:t>
            </a:r>
            <a:r>
              <a:rPr lang="en-US" dirty="0"/>
              <a:t>, </a:t>
            </a:r>
            <a:r>
              <a:rPr lang="en-US" dirty="0" err="1"/>
              <a:t>joko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 </a:t>
            </a:r>
          </a:p>
          <a:p>
            <a:r>
              <a:rPr lang="en-US" b="1" i="1" dirty="0"/>
              <a:t>a car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class,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b="1" i="1" dirty="0"/>
              <a:t>the car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</a:p>
          <a:p>
            <a:r>
              <a:rPr lang="en-US" dirty="0" err="1"/>
              <a:t>Semua</a:t>
            </a:r>
            <a:r>
              <a:rPr lang="en-US" dirty="0"/>
              <a:t> Class </a:t>
            </a:r>
            <a:r>
              <a:rPr lang="en-US" b="1" dirty="0" err="1">
                <a:solidFill>
                  <a:srgbClr val="FF0000"/>
                </a:solidFill>
              </a:rPr>
              <a:t>dapat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dikompilasi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Class yg </a:t>
            </a:r>
            <a:r>
              <a:rPr lang="en-US" dirty="0" err="1"/>
              <a:t>memiliki</a:t>
            </a:r>
            <a:r>
              <a:rPr lang="en-US" dirty="0"/>
              <a:t> method main() </a:t>
            </a:r>
            <a:r>
              <a:rPr lang="en-US" b="1" dirty="0" err="1">
                <a:solidFill>
                  <a:srgbClr val="FF0000"/>
                </a:solidFill>
              </a:rPr>
              <a:t>dapat</a:t>
            </a:r>
            <a:r>
              <a:rPr lang="en-US" b="1" dirty="0">
                <a:solidFill>
                  <a:srgbClr val="FF0000"/>
                </a:solidFill>
              </a:rPr>
              <a:t> di run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program </a:t>
            </a:r>
            <a:r>
              <a:rPr lang="en-US" dirty="0" err="1"/>
              <a:t>tersendiri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7815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effectLst/>
              </a:rPr>
              <a:t>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Contoh1: class </a:t>
            </a:r>
            <a:r>
              <a:rPr lang="en-US" dirty="0" err="1"/>
              <a:t>Buku</a:t>
            </a:r>
            <a:endParaRPr lang="en-US" dirty="0"/>
          </a:p>
          <a:p>
            <a:r>
              <a:rPr lang="en-US" dirty="0"/>
              <a:t>attribute </a:t>
            </a:r>
            <a:r>
              <a:rPr lang="en-US" dirty="0" err="1"/>
              <a:t>nya</a:t>
            </a:r>
            <a:r>
              <a:rPr lang="en-US" dirty="0"/>
              <a:t>: ISBN,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b="1" dirty="0" err="1"/>
              <a:t>penulis</a:t>
            </a:r>
            <a:r>
              <a:rPr lang="en-US" b="1" dirty="0"/>
              <a:t>, </a:t>
            </a:r>
            <a:r>
              <a:rPr lang="en-US" b="1" dirty="0" err="1"/>
              <a:t>penerbit</a:t>
            </a:r>
            <a:r>
              <a:rPr lang="en-US" b="1" dirty="0"/>
              <a:t>?</a:t>
            </a:r>
          </a:p>
          <a:p>
            <a:r>
              <a:rPr lang="en-US" dirty="0"/>
              <a:t>method() </a:t>
            </a:r>
            <a:r>
              <a:rPr lang="en-US" dirty="0" err="1"/>
              <a:t>nya</a:t>
            </a:r>
            <a:r>
              <a:rPr lang="en-US" dirty="0"/>
              <a:t>: </a:t>
            </a:r>
            <a:r>
              <a:rPr lang="en-US" dirty="0" err="1"/>
              <a:t>diketik</a:t>
            </a:r>
            <a:r>
              <a:rPr lang="en-US" dirty="0"/>
              <a:t>(), </a:t>
            </a:r>
            <a:r>
              <a:rPr lang="en-US" dirty="0" err="1"/>
              <a:t>diedit</a:t>
            </a:r>
            <a:r>
              <a:rPr lang="en-US" dirty="0"/>
              <a:t>(), </a:t>
            </a:r>
            <a:r>
              <a:rPr lang="en-US" dirty="0" err="1"/>
              <a:t>dicetak</a:t>
            </a:r>
            <a:r>
              <a:rPr lang="en-US" dirty="0"/>
              <a:t>(), </a:t>
            </a:r>
            <a:r>
              <a:rPr lang="en-US" dirty="0" err="1"/>
              <a:t>diterbitkan</a:t>
            </a:r>
            <a:r>
              <a:rPr lang="en-US" dirty="0"/>
              <a:t>(), </a:t>
            </a:r>
            <a:r>
              <a:rPr lang="en-US" dirty="0" err="1"/>
              <a:t>dijual</a:t>
            </a:r>
            <a:r>
              <a:rPr lang="en-US" dirty="0"/>
              <a:t>().  </a:t>
            </a:r>
          </a:p>
          <a:p>
            <a:endParaRPr lang="en-US" sz="900" dirty="0"/>
          </a:p>
          <a:p>
            <a:r>
              <a:rPr lang="en-US" dirty="0"/>
              <a:t>Contoh2: class Mobil</a:t>
            </a:r>
          </a:p>
          <a:p>
            <a:r>
              <a:rPr lang="en-US" dirty="0"/>
              <a:t>attribute </a:t>
            </a:r>
            <a:r>
              <a:rPr lang="en-US" dirty="0" err="1"/>
              <a:t>nya</a:t>
            </a:r>
            <a:r>
              <a:rPr lang="en-US" dirty="0"/>
              <a:t>: </a:t>
            </a:r>
            <a:r>
              <a:rPr lang="en-US" dirty="0" err="1"/>
              <a:t>noSTNK</a:t>
            </a:r>
            <a:r>
              <a:rPr lang="en-US" dirty="0"/>
              <a:t>, </a:t>
            </a:r>
            <a:r>
              <a:rPr lang="en-US" dirty="0" err="1"/>
              <a:t>nopol</a:t>
            </a:r>
            <a:r>
              <a:rPr lang="en-US" dirty="0"/>
              <a:t>, merk,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.</a:t>
            </a:r>
          </a:p>
          <a:p>
            <a:r>
              <a:rPr lang="en-US" dirty="0"/>
              <a:t>method </a:t>
            </a:r>
            <a:r>
              <a:rPr lang="en-US" dirty="0" err="1"/>
              <a:t>nya</a:t>
            </a:r>
            <a:r>
              <a:rPr lang="en-US" dirty="0"/>
              <a:t>: </a:t>
            </a:r>
            <a:r>
              <a:rPr lang="en-US" dirty="0" err="1"/>
              <a:t>maju</a:t>
            </a:r>
            <a:r>
              <a:rPr lang="en-US" dirty="0"/>
              <a:t>(), </a:t>
            </a:r>
            <a:r>
              <a:rPr lang="en-US" dirty="0" err="1"/>
              <a:t>berhenti</a:t>
            </a:r>
            <a:r>
              <a:rPr lang="en-US" dirty="0"/>
              <a:t>(). </a:t>
            </a:r>
            <a:r>
              <a:rPr lang="en-US" dirty="0" err="1"/>
              <a:t>mundur</a:t>
            </a:r>
            <a:r>
              <a:rPr lang="en-US" dirty="0"/>
              <a:t>(), </a:t>
            </a:r>
            <a:r>
              <a:rPr lang="en-US" dirty="0" err="1"/>
              <a:t>belok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/>
              <a:t>attribute </a:t>
            </a:r>
            <a:r>
              <a:rPr lang="en-US" dirty="0" err="1"/>
              <a:t>nya</a:t>
            </a:r>
            <a:r>
              <a:rPr lang="en-US" dirty="0"/>
              <a:t>?</a:t>
            </a:r>
          </a:p>
          <a:p>
            <a:r>
              <a:rPr lang="en-US" dirty="0"/>
              <a:t>method() </a:t>
            </a:r>
            <a:r>
              <a:rPr lang="en-US" dirty="0" err="1"/>
              <a:t>nya</a:t>
            </a:r>
            <a:r>
              <a:rPr lang="en-US" dirty="0"/>
              <a:t>?</a:t>
            </a:r>
          </a:p>
          <a:p>
            <a:endParaRPr lang="en-US" sz="800" dirty="0"/>
          </a:p>
          <a:p>
            <a:r>
              <a:rPr lang="en-US" dirty="0" err="1"/>
              <a:t>makan</a:t>
            </a:r>
            <a:r>
              <a:rPr lang="en-US" dirty="0"/>
              <a:t>(), </a:t>
            </a:r>
            <a:r>
              <a:rPr lang="en-US" dirty="0" err="1"/>
              <a:t>minum</a:t>
            </a:r>
            <a:r>
              <a:rPr lang="en-US" dirty="0"/>
              <a:t>(), </a:t>
            </a:r>
            <a:r>
              <a:rPr lang="en-US" dirty="0" err="1"/>
              <a:t>tidur</a:t>
            </a:r>
            <a:r>
              <a:rPr lang="en-US" dirty="0"/>
              <a:t>() </a:t>
            </a:r>
            <a:r>
              <a:rPr lang="en-US" dirty="0" err="1"/>
              <a:t>adalah</a:t>
            </a:r>
            <a:r>
              <a:rPr lang="en-US" dirty="0"/>
              <a:t> method() </a:t>
            </a:r>
            <a:r>
              <a:rPr lang="en-US" dirty="0" err="1"/>
              <a:t>milik</a:t>
            </a:r>
            <a:r>
              <a:rPr lang="en-US" dirty="0"/>
              <a:t> class </a:t>
            </a:r>
            <a:r>
              <a:rPr lang="en-US" dirty="0" err="1"/>
              <a:t>Mahasiswa</a:t>
            </a:r>
            <a:r>
              <a:rPr lang="en-US" dirty="0"/>
              <a:t>?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Latihan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/>
              <a:t>standard</a:t>
            </a:r>
            <a:r>
              <a:rPr lang="en-US" dirty="0"/>
              <a:t> yg </a:t>
            </a:r>
            <a:r>
              <a:rPr lang="en-US" dirty="0" err="1"/>
              <a:t>disediakan</a:t>
            </a:r>
            <a:r>
              <a:rPr lang="en-US" dirty="0"/>
              <a:t> vendor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err="1"/>
              <a:t>Aplication</a:t>
            </a:r>
            <a:r>
              <a:rPr lang="en-US" i="1" dirty="0"/>
              <a:t> Programming Interface</a:t>
            </a:r>
            <a:r>
              <a:rPr lang="en-US" dirty="0"/>
              <a:t> (API) dan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programmer.</a:t>
            </a:r>
          </a:p>
          <a:p>
            <a:endParaRPr lang="en-US" dirty="0"/>
          </a:p>
          <a:p>
            <a:pPr algn="just"/>
            <a:r>
              <a:rPr lang="en-US" dirty="0"/>
              <a:t>Class yg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oleh programmer </a:t>
            </a:r>
            <a:r>
              <a:rPr lang="en-US" dirty="0" err="1"/>
              <a:t>disebut</a:t>
            </a:r>
            <a:r>
              <a:rPr lang="en-US" dirty="0"/>
              <a:t> class </a:t>
            </a:r>
            <a:r>
              <a:rPr lang="en-US" b="1" dirty="0"/>
              <a:t>non standard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/>
              </a:rPr>
              <a:t>Dua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kelompok</a:t>
            </a:r>
            <a:r>
              <a:rPr lang="en-US" dirty="0">
                <a:effectLst/>
              </a:rPr>
              <a:t>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</a:rPr>
              <a:t>[modifier1] [modifier2] class </a:t>
            </a:r>
            <a:r>
              <a:rPr lang="en-US" sz="2600" b="1" dirty="0" err="1">
                <a:solidFill>
                  <a:srgbClr val="FF0000"/>
                </a:solidFill>
              </a:rPr>
              <a:t>NamaClass</a:t>
            </a:r>
            <a:r>
              <a:rPr lang="en-US" sz="2600" b="1" dirty="0">
                <a:solidFill>
                  <a:srgbClr val="FF0000"/>
                </a:solidFill>
              </a:rPr>
              <a:t> [modifier3] {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   //</a:t>
            </a:r>
            <a:r>
              <a:rPr lang="en-US" sz="2800" b="1" dirty="0" err="1">
                <a:solidFill>
                  <a:srgbClr val="FF0000"/>
                </a:solidFill>
              </a:rPr>
              <a:t>classbody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800" dirty="0"/>
              <a:t>   0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atau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1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atau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</a:t>
            </a:r>
            <a:r>
              <a:rPr lang="en-US" sz="2800" dirty="0">
                <a:solidFill>
                  <a:srgbClr val="FF0000"/>
                </a:solidFill>
              </a:rPr>
              <a:t> attribute;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</a:t>
            </a:r>
            <a:r>
              <a:rPr lang="en-US" sz="2800" dirty="0"/>
              <a:t>1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atau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</a:t>
            </a:r>
            <a:r>
              <a:rPr lang="en-US" sz="2800" dirty="0">
                <a:solidFill>
                  <a:srgbClr val="FF0000"/>
                </a:solidFill>
              </a:rPr>
              <a:t> constructor();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</a:t>
            </a:r>
            <a:r>
              <a:rPr lang="en-US" sz="2800" dirty="0"/>
              <a:t>1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atau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</a:t>
            </a:r>
            <a:r>
              <a:rPr lang="en-US" sz="2800" dirty="0">
                <a:solidFill>
                  <a:srgbClr val="FF0000"/>
                </a:solidFill>
              </a:rPr>
              <a:t> method();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} </a:t>
            </a:r>
          </a:p>
          <a:p>
            <a:pPr>
              <a:buNone/>
            </a:pPr>
            <a:r>
              <a:rPr lang="en-US" sz="2800" dirty="0"/>
              <a:t> 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Modifier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anatomi</a:t>
            </a:r>
            <a:r>
              <a:rPr lang="en-US" sz="2800" dirty="0"/>
              <a:t> Class </a:t>
            </a:r>
            <a:r>
              <a:rPr lang="en-US" sz="2800" dirty="0" err="1"/>
              <a:t>sifatnya</a:t>
            </a:r>
            <a:r>
              <a:rPr lang="en-US" sz="2800" dirty="0"/>
              <a:t> </a:t>
            </a:r>
            <a:r>
              <a:rPr lang="en-US" sz="2800" dirty="0" err="1"/>
              <a:t>opsional</a:t>
            </a:r>
            <a:r>
              <a:rPr lang="en-US" sz="2800" dirty="0"/>
              <a:t>,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Template </a:t>
            </a:r>
            <a:r>
              <a:rPr lang="en-US" sz="3200" dirty="0" err="1">
                <a:effectLst/>
              </a:rPr>
              <a:t>struktur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Anatomi</a:t>
            </a:r>
            <a:r>
              <a:rPr lang="en-US" sz="3200" dirty="0">
                <a:effectLst/>
              </a:rPr>
              <a:t> Class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23499</TotalTime>
  <Words>4129</Words>
  <Application>Microsoft Office PowerPoint</Application>
  <PresentationFormat>On-screen Show (4:3)</PresentationFormat>
  <Paragraphs>553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STRUKTUR OOP (1)</vt:lpstr>
      <vt:lpstr>STRUKTUR OOP (2)</vt:lpstr>
      <vt:lpstr>STRUKTUR OOP (3)</vt:lpstr>
      <vt:lpstr>Contoh Struktur OOP</vt:lpstr>
      <vt:lpstr>Class dan Anatomy-nya</vt:lpstr>
      <vt:lpstr>Class</vt:lpstr>
      <vt:lpstr>Latihan membuat Class</vt:lpstr>
      <vt:lpstr>Dua kelompok Class</vt:lpstr>
      <vt:lpstr>Template struktur Anatomi Class</vt:lpstr>
      <vt:lpstr>attribute</vt:lpstr>
      <vt:lpstr>attribute</vt:lpstr>
      <vt:lpstr>method()</vt:lpstr>
      <vt:lpstr>method()</vt:lpstr>
      <vt:lpstr>Template/Bentuk Umum method</vt:lpstr>
      <vt:lpstr>Modifier1 dan Modifier2</vt:lpstr>
      <vt:lpstr>Keyword Modifier1 dan Modifier2</vt:lpstr>
      <vt:lpstr>Modifier1 (Hak Akses)</vt:lpstr>
      <vt:lpstr>Daftar wilayah Akses</vt:lpstr>
      <vt:lpstr>public</vt:lpstr>
      <vt:lpstr>protected</vt:lpstr>
      <vt:lpstr>default</vt:lpstr>
      <vt:lpstr>private</vt:lpstr>
      <vt:lpstr>Modifier2 (sifat)</vt:lpstr>
      <vt:lpstr>final </vt:lpstr>
      <vt:lpstr>static memberi sifat pada attribute dan method()</vt:lpstr>
      <vt:lpstr>Abstract (untuk class dan method())</vt:lpstr>
      <vt:lpstr>Synchronized (khusus modifier method)</vt:lpstr>
      <vt:lpstr>native (khusus modifier method)</vt:lpstr>
      <vt:lpstr>transient (khusus modifier attribute)</vt:lpstr>
      <vt:lpstr>volatile (khusus modifier attribute)</vt:lpstr>
      <vt:lpstr>Keyword Modifier3</vt:lpstr>
      <vt:lpstr>extends</vt:lpstr>
      <vt:lpstr>implements</vt:lpstr>
      <vt:lpstr>Catatan</vt:lpstr>
      <vt:lpstr>PowerPoint Presentation</vt:lpstr>
      <vt:lpstr>PowerPoint Presentation</vt:lpstr>
      <vt:lpstr>PowerPoint Presentation</vt:lpstr>
      <vt:lpstr>Sepuluh cara memanggil/mengakses  suatu attribute/method() milik class lain:</vt:lpstr>
      <vt:lpstr>Tidak semua cara akses  dapat dilakukan</vt:lpstr>
      <vt:lpstr>Aturan Mengakses Member/Komponen Class lain</vt:lpstr>
      <vt:lpstr>Parameter Var-Arg</vt:lpstr>
      <vt:lpstr>Contoh penggunaan argument dan parameter</vt:lpstr>
      <vt:lpstr>Aturan-aturan Penggunaan Var-Arg</vt:lpstr>
      <vt:lpstr>contoh seter() dan geter() </vt:lpstr>
      <vt:lpstr>Overloading terhadap method()</vt:lpstr>
      <vt:lpstr>Contoh Overloading</vt:lpstr>
      <vt:lpstr>Keyword return </vt:lpstr>
      <vt:lpstr>constructor()</vt:lpstr>
      <vt:lpstr>Deklarasi Objek</vt:lpstr>
      <vt:lpstr>Instansiasi Objek</vt:lpstr>
      <vt:lpstr>Empat cara coding untuk  Deklarasi dan Instansiasi Objek</vt:lpstr>
      <vt:lpstr>Penggunaan dan Penghancuran Objek</vt:lpstr>
      <vt:lpstr>Keyword this  sebagai Objek standard</vt:lpstr>
      <vt:lpstr>Inner Class</vt:lpstr>
      <vt:lpstr>Ketentuan class Inner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436</cp:revision>
  <dcterms:created xsi:type="dcterms:W3CDTF">2001-04-26T04:38:43Z</dcterms:created>
  <dcterms:modified xsi:type="dcterms:W3CDTF">2025-02-10T09:14:34Z</dcterms:modified>
</cp:coreProperties>
</file>