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handoutMasterIdLst>
    <p:handoutMasterId r:id="rId13"/>
  </p:handoutMasterIdLst>
  <p:sldIdLst>
    <p:sldId id="437" r:id="rId2"/>
    <p:sldId id="438" r:id="rId3"/>
    <p:sldId id="439" r:id="rId4"/>
    <p:sldId id="443" r:id="rId5"/>
    <p:sldId id="446" r:id="rId6"/>
    <p:sldId id="441" r:id="rId7"/>
    <p:sldId id="444" r:id="rId8"/>
    <p:sldId id="442" r:id="rId9"/>
    <p:sldId id="440" r:id="rId10"/>
    <p:sldId id="447" r:id="rId11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43" autoAdjust="0"/>
  </p:normalViewPr>
  <p:slideViewPr>
    <p:cSldViewPr>
      <p:cViewPr varScale="1">
        <p:scale>
          <a:sx n="77" d="100"/>
          <a:sy n="77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1. Encapsulation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Information Hiding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2. Inheritance.</a:t>
            </a:r>
          </a:p>
          <a:p>
            <a:pPr>
              <a:buNone/>
            </a:pP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3. Overloading.</a:t>
            </a:r>
          </a:p>
          <a:p>
            <a:pPr>
              <a:buNone/>
            </a:pP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4. Overriding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Polymorphism.</a:t>
            </a:r>
          </a:p>
          <a:p>
            <a:pPr>
              <a:buNone/>
            </a:pP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5. Multithreading.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effectLst/>
              </a:rPr>
              <a:t>Lima </a:t>
            </a:r>
            <a:r>
              <a:rPr lang="en-US" sz="3400" dirty="0" err="1">
                <a:effectLst/>
              </a:rPr>
              <a:t>Pilar</a:t>
            </a:r>
            <a:r>
              <a:rPr lang="en-US" sz="3400" dirty="0">
                <a:effectLst/>
              </a:rPr>
              <a:t> </a:t>
            </a:r>
            <a:r>
              <a:rPr lang="en-US" sz="3400" dirty="0" err="1">
                <a:effectLst/>
              </a:rPr>
              <a:t>Konsep</a:t>
            </a:r>
            <a:r>
              <a:rPr lang="en-US" sz="3400" dirty="0">
                <a:effectLst/>
              </a:rPr>
              <a:t> Object-Oriented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pDog</a:t>
            </a:r>
            <a:endParaRPr lang="en-US" dirty="0"/>
          </a:p>
          <a:p>
            <a:r>
              <a:rPr lang="en-US" dirty="0" err="1"/>
              <a:t>pEkspresiWajah</a:t>
            </a:r>
            <a:endParaRPr lang="en-US" dirty="0"/>
          </a:p>
          <a:p>
            <a:r>
              <a:rPr lang="en-US" dirty="0" err="1"/>
              <a:t>pEmployee</a:t>
            </a:r>
            <a:endParaRPr lang="en-US" dirty="0"/>
          </a:p>
          <a:p>
            <a:r>
              <a:rPr lang="en-US" dirty="0" err="1"/>
              <a:t>pPolymorphism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bekerjasama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 yg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project,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kalanya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class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r>
              <a:rPr lang="en-US" sz="900" dirty="0"/>
              <a:t>  </a:t>
            </a:r>
          </a:p>
          <a:p>
            <a:r>
              <a:rPr lang="en-US" dirty="0"/>
              <a:t>Encapsulation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agar </a:t>
            </a:r>
            <a:r>
              <a:rPr lang="en-US" dirty="0" err="1"/>
              <a:t>elemen</a:t>
            </a:r>
            <a:r>
              <a:rPr lang="en-US" dirty="0"/>
              <a:t>/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anatomy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class </a:t>
            </a:r>
            <a:r>
              <a:rPr lang="en-US" b="1" i="1" dirty="0" err="1"/>
              <a:t>hanya</a:t>
            </a:r>
            <a:r>
              <a:rPr lang="en-US" b="1" i="1" dirty="0"/>
              <a:t> </a:t>
            </a:r>
            <a:r>
              <a:rPr lang="en-US" b="1" i="1" dirty="0" err="1"/>
              <a:t>dapat</a:t>
            </a:r>
            <a:r>
              <a:rPr lang="en-US" b="1" i="1" dirty="0"/>
              <a:t> </a:t>
            </a:r>
            <a:r>
              <a:rPr lang="en-US" b="1" i="1" dirty="0" err="1"/>
              <a:t>diakses</a:t>
            </a:r>
            <a:r>
              <a:rPr lang="en-US" dirty="0"/>
              <a:t>  oleh class </a:t>
            </a:r>
            <a:r>
              <a:rPr lang="en-US" dirty="0" err="1"/>
              <a:t>pemiliknya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class lain).</a:t>
            </a:r>
          </a:p>
          <a:p>
            <a:endParaRPr lang="en-US" sz="1000" dirty="0"/>
          </a:p>
          <a:p>
            <a:r>
              <a:rPr lang="en-US" dirty="0"/>
              <a:t>Information hiding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i="1" dirty="0" err="1"/>
              <a:t>tujuan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encapsulation (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: </a:t>
            </a:r>
            <a:r>
              <a:rPr lang="en-US" dirty="0" err="1"/>
              <a:t>menyembunyikan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yg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).</a:t>
            </a:r>
          </a:p>
          <a:p>
            <a:endParaRPr lang="en-US" sz="1000" dirty="0"/>
          </a:p>
          <a:p>
            <a:r>
              <a:rPr lang="en-US" dirty="0"/>
              <a:t>Cara encapsulation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attribute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b="1" i="1" dirty="0"/>
              <a:t>method()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i="1" dirty="0"/>
              <a:t>constructor()</a:t>
            </a:r>
            <a:r>
              <a:rPr lang="en-US" dirty="0"/>
              <a:t> </a:t>
            </a:r>
            <a:r>
              <a:rPr lang="en-US" dirty="0" err="1"/>
              <a:t>disembunyikan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modifier </a:t>
            </a:r>
            <a:r>
              <a:rPr lang="en-US" b="1" i="1" dirty="0"/>
              <a:t>private</a:t>
            </a:r>
            <a:r>
              <a:rPr lang="en-US" dirty="0"/>
              <a:t>.  </a:t>
            </a:r>
          </a:p>
          <a:p>
            <a:endParaRPr lang="en-US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Autofit/>
          </a:bodyPr>
          <a:lstStyle/>
          <a:p>
            <a:pPr algn="ctr"/>
            <a:r>
              <a:rPr lang="en-US" sz="3400" dirty="0">
                <a:effectLst/>
              </a:rPr>
              <a:t>Encapsulation </a:t>
            </a:r>
            <a:r>
              <a:rPr lang="en-US" sz="3400" dirty="0" err="1">
                <a:effectLst/>
              </a:rPr>
              <a:t>dan</a:t>
            </a:r>
            <a:r>
              <a:rPr lang="en-US" sz="3400" dirty="0">
                <a:effectLst/>
              </a:rPr>
              <a:t> Information Hiding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(attribute) dan/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khas</a:t>
            </a:r>
            <a:r>
              <a:rPr lang="en-US" dirty="0"/>
              <a:t> (method())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i="1" dirty="0"/>
              <a:t>super class</a:t>
            </a:r>
            <a:r>
              <a:rPr lang="en-US" dirty="0"/>
              <a:t> </a:t>
            </a:r>
            <a:r>
              <a:rPr lang="en-US" dirty="0" err="1"/>
              <a:t>diwariskan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i="1" dirty="0"/>
              <a:t>subclass</a:t>
            </a:r>
            <a:r>
              <a:rPr lang="en-US" dirty="0"/>
              <a:t>,</a:t>
            </a:r>
            <a:r>
              <a:rPr lang="en-US" b="1" i="1" dirty="0"/>
              <a:t> </a:t>
            </a:r>
            <a:r>
              <a:rPr lang="en-US" dirty="0" err="1"/>
              <a:t>sehingga</a:t>
            </a:r>
            <a:r>
              <a:rPr lang="en-US" dirty="0"/>
              <a:t> subclass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superclass.</a:t>
            </a:r>
          </a:p>
          <a:p>
            <a:pPr>
              <a:buNone/>
            </a:pPr>
            <a:endParaRPr lang="en-US" sz="900" dirty="0"/>
          </a:p>
          <a:p>
            <a:pPr>
              <a:buNone/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/</a:t>
            </a:r>
            <a:r>
              <a:rPr lang="en-US" dirty="0" err="1"/>
              <a:t>hirarki</a:t>
            </a:r>
            <a:r>
              <a:rPr lang="en-US" dirty="0"/>
              <a:t> taxonomy class-class </a:t>
            </a:r>
            <a:r>
              <a:rPr lang="en-US" dirty="0" err="1"/>
              <a:t>suatu</a:t>
            </a:r>
            <a:r>
              <a:rPr lang="en-US" dirty="0"/>
              <a:t> project.</a:t>
            </a:r>
          </a:p>
          <a:p>
            <a:pPr>
              <a:buNone/>
            </a:pPr>
            <a:r>
              <a:rPr lang="en-US" sz="1100" dirty="0"/>
              <a:t>  </a:t>
            </a:r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class, </a:t>
            </a:r>
            <a:r>
              <a:rPr lang="en-US" dirty="0" err="1"/>
              <a:t>jika</a:t>
            </a:r>
            <a:r>
              <a:rPr lang="en-US" dirty="0"/>
              <a:t> class </a:t>
            </a:r>
            <a:r>
              <a:rPr lang="en-US" dirty="0" err="1"/>
              <a:t>JuringBola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class Bola, dan class Bola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class </a:t>
            </a:r>
            <a:r>
              <a:rPr lang="en-US" dirty="0" err="1"/>
              <a:t>Lingkaran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attribute dan method() </a:t>
            </a:r>
            <a:r>
              <a:rPr lang="en-US" dirty="0" err="1"/>
              <a:t>atau</a:t>
            </a:r>
            <a:r>
              <a:rPr lang="en-US" dirty="0"/>
              <a:t> constructor() </a:t>
            </a:r>
            <a:r>
              <a:rPr lang="en-US" dirty="0" err="1"/>
              <a:t>milik</a:t>
            </a:r>
            <a:r>
              <a:rPr lang="en-US" dirty="0"/>
              <a:t> super class </a:t>
            </a:r>
            <a:r>
              <a:rPr lang="en-US" dirty="0" err="1"/>
              <a:t>Lingkaran</a:t>
            </a:r>
            <a:r>
              <a:rPr lang="en-US" dirty="0"/>
              <a:t>, juga </a:t>
            </a:r>
            <a:r>
              <a:rPr lang="en-US" dirty="0" err="1"/>
              <a:t>diwariskan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sub class Bola dan </a:t>
            </a:r>
            <a:r>
              <a:rPr lang="en-US" dirty="0" err="1"/>
              <a:t>ke</a:t>
            </a:r>
            <a:r>
              <a:rPr lang="en-US" dirty="0"/>
              <a:t> sub class </a:t>
            </a:r>
            <a:r>
              <a:rPr lang="en-US" dirty="0" err="1"/>
              <a:t>JuringBola</a:t>
            </a:r>
            <a:r>
              <a:rPr lang="en-US" dirty="0"/>
              <a:t>.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dirty="0"/>
              <a:t>Template </a:t>
            </a:r>
            <a:r>
              <a:rPr lang="en-US" dirty="0" err="1"/>
              <a:t>pewarisan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500" b="1" i="1" dirty="0"/>
              <a:t>[modifier1] class </a:t>
            </a:r>
            <a:r>
              <a:rPr lang="en-US" sz="2500" b="1" i="1" dirty="0" err="1"/>
              <a:t>NamaSubClass</a:t>
            </a:r>
            <a:r>
              <a:rPr lang="en-US" sz="2500" b="1" i="1" dirty="0"/>
              <a:t> </a:t>
            </a:r>
            <a:r>
              <a:rPr lang="en-US" sz="2500" b="1" i="1" dirty="0">
                <a:solidFill>
                  <a:srgbClr val="FF0000"/>
                </a:solidFill>
              </a:rPr>
              <a:t>extends</a:t>
            </a:r>
            <a:r>
              <a:rPr lang="en-US" sz="2500" b="1" i="1" dirty="0"/>
              <a:t> </a:t>
            </a:r>
            <a:r>
              <a:rPr lang="en-US" sz="2500" b="1" i="1" dirty="0" err="1"/>
              <a:t>NamaSuperClass</a:t>
            </a:r>
            <a:r>
              <a:rPr lang="en-US" sz="2500" b="1" i="1" dirty="0"/>
              <a:t> {</a:t>
            </a:r>
          </a:p>
          <a:p>
            <a:pPr>
              <a:buNone/>
            </a:pPr>
            <a:r>
              <a:rPr lang="en-US" sz="2500" b="1" i="1" dirty="0"/>
              <a:t>      //</a:t>
            </a:r>
            <a:r>
              <a:rPr lang="en-US" sz="2500" b="1" i="1" dirty="0" err="1"/>
              <a:t>classbody</a:t>
            </a:r>
            <a:endParaRPr lang="en-US" sz="2500" b="1" i="1" dirty="0"/>
          </a:p>
          <a:p>
            <a:pPr>
              <a:buNone/>
            </a:pPr>
            <a:r>
              <a:rPr lang="en-US" sz="2500" b="1" i="1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Pengertian</a:t>
            </a:r>
            <a:r>
              <a:rPr lang="en-US" sz="3200" dirty="0">
                <a:effectLst/>
              </a:rPr>
              <a:t> Inheritance (</a:t>
            </a:r>
            <a:r>
              <a:rPr lang="en-US" sz="3200" dirty="0" err="1">
                <a:effectLst/>
              </a:rPr>
              <a:t>Pewarisan</a:t>
            </a:r>
            <a:r>
              <a:rPr lang="en-US" sz="3200" dirty="0">
                <a:effectLst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Tanpa</a:t>
            </a:r>
            <a:r>
              <a:rPr lang="en-US" dirty="0"/>
              <a:t>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dan </a:t>
            </a:r>
            <a:r>
              <a:rPr lang="en-US" i="1" dirty="0"/>
              <a:t>method()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constructor()</a:t>
            </a:r>
            <a:r>
              <a:rPr lang="en-US" dirty="0"/>
              <a:t> yang </a:t>
            </a:r>
            <a:r>
              <a:rPr lang="en-US" dirty="0" err="1"/>
              <a:t>dicoding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,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ditulis</a:t>
            </a:r>
            <a:r>
              <a:rPr lang="en-US" b="1" dirty="0"/>
              <a:t> </a:t>
            </a:r>
            <a:r>
              <a:rPr lang="en-US" b="1" dirty="0" err="1"/>
              <a:t>ulang</a:t>
            </a:r>
            <a:r>
              <a:rPr lang="en-US" b="1" dirty="0"/>
              <a:t> </a:t>
            </a:r>
            <a:r>
              <a:rPr lang="en-US" b="1" dirty="0" err="1"/>
              <a:t>seluruhnya</a:t>
            </a:r>
            <a:r>
              <a:rPr lang="en-US" dirty="0"/>
              <a:t> oleh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lain yang </a:t>
            </a:r>
            <a:r>
              <a:rPr lang="en-US" dirty="0" err="1"/>
              <a:t>kebetulan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memerlukan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code program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.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Dengan</a:t>
            </a:r>
            <a:r>
              <a:rPr lang="en-US" dirty="0"/>
              <a:t> </a:t>
            </a:r>
            <a:r>
              <a:rPr lang="en-US" i="1" dirty="0"/>
              <a:t>inheritance,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code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perlu</a:t>
            </a:r>
            <a:r>
              <a:rPr lang="en-US" b="1" dirty="0"/>
              <a:t> </a:t>
            </a:r>
            <a:r>
              <a:rPr lang="en-US" b="1" dirty="0" err="1"/>
              <a:t>ditulis</a:t>
            </a:r>
            <a:r>
              <a:rPr lang="en-US" b="1" dirty="0"/>
              <a:t> </a:t>
            </a:r>
            <a:r>
              <a:rPr lang="en-US" b="1" dirty="0" err="1"/>
              <a:t>ulang</a:t>
            </a:r>
            <a:r>
              <a:rPr lang="en-US" dirty="0"/>
              <a:t>.</a:t>
            </a:r>
          </a:p>
          <a:p>
            <a:endParaRPr lang="en-US" sz="1100" dirty="0"/>
          </a:p>
          <a:p>
            <a:r>
              <a:rPr lang="en-US" b="1" dirty="0" err="1">
                <a:solidFill>
                  <a:srgbClr val="FF0000"/>
                </a:solidFill>
              </a:rPr>
              <a:t>Dengan</a:t>
            </a:r>
            <a:r>
              <a:rPr lang="en-US" dirty="0"/>
              <a:t>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programmer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method()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i="1" dirty="0"/>
              <a:t>super class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i="1" dirty="0"/>
              <a:t>sub class</a:t>
            </a:r>
            <a:r>
              <a:rPr lang="en-US" dirty="0"/>
              <a:t>.</a:t>
            </a:r>
          </a:p>
          <a:p>
            <a:endParaRPr lang="en-US" sz="1100" dirty="0"/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coding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prosesnya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i="1" dirty="0"/>
              <a:t>super class</a:t>
            </a:r>
            <a:r>
              <a:rPr lang="en-US" dirty="0"/>
              <a:t>.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>
                <a:effectLst/>
              </a:rPr>
              <a:t>Manfaat</a:t>
            </a:r>
            <a:r>
              <a:rPr lang="en-US" sz="3600" dirty="0">
                <a:effectLst/>
              </a:rPr>
              <a:t> Inheritance (</a:t>
            </a:r>
            <a:r>
              <a:rPr lang="en-US" sz="3600" dirty="0" err="1">
                <a:effectLst/>
              </a:rPr>
              <a:t>Pewarisan</a:t>
            </a:r>
            <a:r>
              <a:rPr lang="en-US" sz="3600" dirty="0">
                <a:effectLst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43848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/>
              <a:t>Overloading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method()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nama</a:t>
            </a:r>
            <a:r>
              <a:rPr lang="en-US" dirty="0"/>
              <a:t> yang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class yang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parameter. </a:t>
            </a:r>
            <a:r>
              <a:rPr lang="en-US" dirty="0" err="1"/>
              <a:t>Contohnya</a:t>
            </a:r>
            <a:r>
              <a:rPr lang="en-US" dirty="0"/>
              <a:t> method </a:t>
            </a:r>
            <a:r>
              <a:rPr lang="en-US" dirty="0" err="1"/>
              <a:t>pangkat</a:t>
            </a:r>
            <a:r>
              <a:rPr lang="en-US" dirty="0"/>
              <a:t>(int x, int y); </a:t>
            </a:r>
            <a:r>
              <a:rPr lang="en-US" dirty="0" err="1"/>
              <a:t>pangkat</a:t>
            </a:r>
            <a:r>
              <a:rPr lang="en-US" dirty="0"/>
              <a:t>(int x, float y); </a:t>
            </a:r>
            <a:r>
              <a:rPr lang="en-US" dirty="0" err="1"/>
              <a:t>pangkat</a:t>
            </a:r>
            <a:r>
              <a:rPr lang="en-US" dirty="0"/>
              <a:t>(float x, int y); </a:t>
            </a:r>
            <a:r>
              <a:rPr lang="en-US" dirty="0" err="1"/>
              <a:t>pangkat</a:t>
            </a:r>
            <a:r>
              <a:rPr lang="en-US" dirty="0"/>
              <a:t>(float x, float y);</a:t>
            </a:r>
          </a:p>
          <a:p>
            <a:endParaRPr lang="en-US" dirty="0"/>
          </a:p>
          <a:p>
            <a:r>
              <a:rPr lang="en-US" dirty="0"/>
              <a:t>Method-method yg </a:t>
            </a:r>
            <a:r>
              <a:rPr lang="en-US" b="1" i="1" dirty="0"/>
              <a:t>overloading</a:t>
            </a:r>
            <a:r>
              <a:rPr lang="en-US" dirty="0"/>
              <a:t> 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class yg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(</a:t>
            </a:r>
            <a:r>
              <a:rPr lang="en-US" dirty="0" err="1"/>
              <a:t>sebagian</a:t>
            </a:r>
            <a:r>
              <a:rPr lang="en-US" dirty="0"/>
              <a:t> method()-method()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superclass dan yg lain di </a:t>
            </a:r>
            <a:r>
              <a:rPr lang="en-US" dirty="0" err="1"/>
              <a:t>dalam</a:t>
            </a:r>
            <a:r>
              <a:rPr lang="en-US" dirty="0"/>
              <a:t> subclass). Jika type parameter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di subclass-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overloading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overriding. </a:t>
            </a:r>
          </a:p>
          <a:p>
            <a:endParaRPr lang="en-US" dirty="0"/>
          </a:p>
          <a:p>
            <a:r>
              <a:rPr lang="en-US" dirty="0"/>
              <a:t>Overloading </a:t>
            </a:r>
            <a:r>
              <a:rPr lang="en-US" dirty="0" err="1"/>
              <a:t>di</a:t>
            </a:r>
            <a:r>
              <a:rPr lang="en-US" dirty="0"/>
              <a:t> OOP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overloading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b="1" i="1" dirty="0"/>
              <a:t>operator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C++.</a:t>
            </a:r>
          </a:p>
          <a:p>
            <a:endParaRPr lang="en-US" dirty="0"/>
          </a:p>
          <a:p>
            <a:r>
              <a:rPr lang="en-US" dirty="0"/>
              <a:t>Interpreter/compiler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method() mana yang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tipe</a:t>
            </a:r>
            <a:r>
              <a:rPr lang="en-US" b="1" dirty="0">
                <a:solidFill>
                  <a:srgbClr val="FF0000"/>
                </a:solidFill>
              </a:rPr>
              <a:t> parameter</a:t>
            </a:r>
            <a:r>
              <a:rPr lang="en-US" dirty="0"/>
              <a:t> (input) yg </a:t>
            </a:r>
            <a:r>
              <a:rPr lang="en-US" dirty="0" err="1"/>
              <a:t>dilewatkan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method() dan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return </a:t>
            </a:r>
            <a:r>
              <a:rPr lang="en-US" b="1" dirty="0" err="1">
                <a:solidFill>
                  <a:srgbClr val="FF0000"/>
                </a:solidFill>
              </a:rPr>
              <a:t>value</a:t>
            </a:r>
            <a:r>
              <a:rPr lang="en-US" dirty="0" err="1"/>
              <a:t>nya</a:t>
            </a:r>
            <a:r>
              <a:rPr lang="en-US" dirty="0"/>
              <a:t> (output).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Autofit/>
          </a:bodyPr>
          <a:lstStyle/>
          <a:p>
            <a:pPr algn="ctr"/>
            <a:r>
              <a:rPr lang="en-US" sz="2600" i="1" dirty="0">
                <a:effectLst/>
              </a:rPr>
              <a:t>Overloading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terhadap</a:t>
            </a:r>
            <a:r>
              <a:rPr lang="en-US" sz="2600" dirty="0">
                <a:effectLst/>
              </a:rPr>
              <a:t> method() </a:t>
            </a:r>
            <a:r>
              <a:rPr lang="en-US" sz="2600" dirty="0" err="1">
                <a:effectLst/>
              </a:rPr>
              <a:t>dan</a:t>
            </a:r>
            <a:r>
              <a:rPr lang="en-US" sz="2600" dirty="0">
                <a:effectLst/>
              </a:rPr>
              <a:t> constructor()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5486400"/>
          </a:xfrm>
        </p:spPr>
        <p:txBody>
          <a:bodyPr>
            <a:noAutofit/>
          </a:bodyPr>
          <a:lstStyle/>
          <a:p>
            <a:r>
              <a:rPr lang="en-US" sz="2100" b="1" dirty="0"/>
              <a:t>Overriding</a:t>
            </a:r>
            <a:r>
              <a:rPr lang="en-US" sz="2100" dirty="0"/>
              <a:t> </a:t>
            </a:r>
            <a:r>
              <a:rPr lang="en-US" sz="2100" dirty="0" err="1"/>
              <a:t>menggambarkan</a:t>
            </a:r>
            <a:r>
              <a:rPr lang="en-US" sz="2100" dirty="0"/>
              <a:t> </a:t>
            </a:r>
            <a:r>
              <a:rPr lang="en-US" sz="2100" dirty="0" err="1"/>
              <a:t>bagaimana</a:t>
            </a:r>
            <a:r>
              <a:rPr lang="en-US" sz="2100" dirty="0"/>
              <a:t> detail </a:t>
            </a:r>
            <a:r>
              <a:rPr lang="en-US" sz="2100" dirty="0" err="1"/>
              <a:t>cara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pekerjaan</a:t>
            </a:r>
            <a:r>
              <a:rPr lang="en-US" sz="2100" dirty="0"/>
              <a:t> </a:t>
            </a:r>
            <a:r>
              <a:rPr lang="en-US" sz="2100" dirty="0" err="1"/>
              <a:t>dilaksanakan</a:t>
            </a:r>
            <a:r>
              <a:rPr lang="en-US" sz="2100" dirty="0"/>
              <a:t>, overriding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dirty="0" err="1"/>
              <a:t>kemampuan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b="1" dirty="0">
                <a:solidFill>
                  <a:srgbClr val="FF0000"/>
                </a:solidFill>
              </a:rPr>
              <a:t>subclass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menulis</a:t>
            </a:r>
            <a:r>
              <a:rPr lang="en-US" sz="2100" dirty="0"/>
              <a:t> code program yg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rinci</a:t>
            </a:r>
            <a:r>
              <a:rPr lang="en-US" sz="2100" dirty="0"/>
              <a:t> di method() yang abstract </a:t>
            </a:r>
            <a:r>
              <a:rPr lang="en-US" sz="2100" b="1" dirty="0" err="1">
                <a:solidFill>
                  <a:srgbClr val="0070C0"/>
                </a:solidFill>
              </a:rPr>
              <a:t>milik</a:t>
            </a:r>
            <a:r>
              <a:rPr lang="en-US" sz="2100" b="1" dirty="0">
                <a:solidFill>
                  <a:srgbClr val="0070C0"/>
                </a:solidFill>
              </a:rPr>
              <a:t> super class</a:t>
            </a:r>
            <a:r>
              <a:rPr lang="en-US" sz="2100" dirty="0"/>
              <a:t>,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memodifikasi</a:t>
            </a:r>
            <a:r>
              <a:rPr lang="en-US" sz="2100" dirty="0"/>
              <a:t> (</a:t>
            </a:r>
            <a:r>
              <a:rPr lang="en-US" sz="2100" dirty="0" err="1"/>
              <a:t>mengubah</a:t>
            </a:r>
            <a:r>
              <a:rPr lang="en-US" sz="2100" dirty="0"/>
              <a:t> </a:t>
            </a:r>
            <a:r>
              <a:rPr lang="en-US" sz="2100" dirty="0" err="1"/>
              <a:t>cara</a:t>
            </a:r>
            <a:r>
              <a:rPr lang="en-US" sz="2100" dirty="0"/>
              <a:t>) </a:t>
            </a:r>
            <a:r>
              <a:rPr lang="en-US" sz="2100" dirty="0" err="1"/>
              <a:t>isi</a:t>
            </a:r>
            <a:r>
              <a:rPr lang="en-US" sz="2100" dirty="0"/>
              <a:t> method()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isi</a:t>
            </a:r>
            <a:r>
              <a:rPr lang="en-US" sz="2100" dirty="0"/>
              <a:t> attribute yang </a:t>
            </a:r>
            <a:r>
              <a:rPr lang="en-US" sz="2100" dirty="0" err="1"/>
              <a:t>tidak</a:t>
            </a:r>
            <a:r>
              <a:rPr lang="en-US" sz="2100" dirty="0"/>
              <a:t> abstract, </a:t>
            </a:r>
            <a:r>
              <a:rPr lang="en-US" sz="2100" dirty="0" err="1"/>
              <a:t>tidak</a:t>
            </a:r>
            <a:r>
              <a:rPr lang="en-US" sz="2100" dirty="0"/>
              <a:t> private, </a:t>
            </a:r>
            <a:r>
              <a:rPr lang="en-US" sz="2100" dirty="0" err="1"/>
              <a:t>tidak</a:t>
            </a:r>
            <a:r>
              <a:rPr lang="en-US" sz="2100" dirty="0"/>
              <a:t> final, dan non static </a:t>
            </a:r>
            <a:r>
              <a:rPr lang="en-US" sz="2100" b="1" dirty="0" err="1">
                <a:solidFill>
                  <a:srgbClr val="0070C0"/>
                </a:solidFill>
              </a:rPr>
              <a:t>milik</a:t>
            </a:r>
            <a:r>
              <a:rPr lang="en-US" sz="2100" b="1" dirty="0">
                <a:solidFill>
                  <a:srgbClr val="0070C0"/>
                </a:solidFill>
              </a:rPr>
              <a:t> super class</a:t>
            </a:r>
            <a:r>
              <a:rPr lang="en-US" sz="2100" dirty="0"/>
              <a:t>.</a:t>
            </a:r>
          </a:p>
          <a:p>
            <a:r>
              <a:rPr lang="en-US" sz="2100" dirty="0" err="1"/>
              <a:t>Modifikasi</a:t>
            </a:r>
            <a:r>
              <a:rPr lang="en-US" sz="2100" dirty="0"/>
              <a:t> modifier-</a:t>
            </a:r>
            <a:r>
              <a:rPr lang="en-US" sz="2100" dirty="0" err="1"/>
              <a:t>akses</a:t>
            </a:r>
            <a:r>
              <a:rPr lang="en-US" sz="2100" dirty="0"/>
              <a:t> pada attribute, method(), dan constructor() </a:t>
            </a:r>
            <a:r>
              <a:rPr lang="en-US" sz="2100" b="1" dirty="0" err="1">
                <a:solidFill>
                  <a:srgbClr val="0070C0"/>
                </a:solidFill>
              </a:rPr>
              <a:t>milik</a:t>
            </a:r>
            <a:r>
              <a:rPr lang="en-US" sz="2100" b="1" dirty="0">
                <a:solidFill>
                  <a:srgbClr val="0070C0"/>
                </a:solidFill>
              </a:rPr>
              <a:t> super class</a:t>
            </a:r>
            <a:r>
              <a:rPr lang="en-US" sz="2100" dirty="0"/>
              <a:t>, </a:t>
            </a:r>
            <a:r>
              <a:rPr lang="en-US" sz="2100" b="1" dirty="0" err="1"/>
              <a:t>boleh</a:t>
            </a:r>
            <a:r>
              <a:rPr lang="en-US" sz="2100" b="1" dirty="0"/>
              <a:t> </a:t>
            </a:r>
            <a:r>
              <a:rPr lang="en-US" sz="2100" b="1" dirty="0" err="1"/>
              <a:t>dilakukan</a:t>
            </a:r>
            <a:r>
              <a:rPr lang="en-US" sz="2100" dirty="0"/>
              <a:t> di subclass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cara</a:t>
            </a:r>
            <a:r>
              <a:rPr lang="en-US" sz="2100" dirty="0"/>
              <a:t> </a:t>
            </a:r>
            <a:r>
              <a:rPr lang="en-US" sz="2100" b="1" dirty="0" err="1"/>
              <a:t>memperluas</a:t>
            </a:r>
            <a:r>
              <a:rPr lang="en-US" sz="2100" b="1" dirty="0"/>
              <a:t> </a:t>
            </a:r>
            <a:r>
              <a:rPr lang="en-US" sz="2100" b="1" dirty="0" err="1"/>
              <a:t>daerah</a:t>
            </a:r>
            <a:r>
              <a:rPr lang="en-US" sz="2100" b="1" dirty="0"/>
              <a:t> </a:t>
            </a:r>
            <a:r>
              <a:rPr lang="en-US" sz="2100" b="1" dirty="0" err="1"/>
              <a:t>aksesnya</a:t>
            </a:r>
            <a:r>
              <a:rPr lang="en-US" sz="2100" dirty="0"/>
              <a:t>. </a:t>
            </a:r>
          </a:p>
          <a:p>
            <a:r>
              <a:rPr lang="en-US" sz="2100" dirty="0" err="1"/>
              <a:t>Misal</a:t>
            </a:r>
            <a:r>
              <a:rPr lang="en-US" sz="2100" dirty="0"/>
              <a:t> modifier-</a:t>
            </a:r>
            <a:r>
              <a:rPr lang="en-US" sz="2100" dirty="0" err="1"/>
              <a:t>akses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attribute, method(), </a:t>
            </a:r>
            <a:r>
              <a:rPr lang="en-US" sz="2100" dirty="0" err="1"/>
              <a:t>atau</a:t>
            </a:r>
            <a:r>
              <a:rPr lang="en-US" sz="2100" dirty="0"/>
              <a:t> constructor() di super class </a:t>
            </a:r>
            <a:r>
              <a:rPr lang="en-US" sz="2100" dirty="0" err="1"/>
              <a:t>adalah</a:t>
            </a:r>
            <a:r>
              <a:rPr lang="en-US" sz="2100" dirty="0"/>
              <a:t> </a:t>
            </a:r>
            <a:r>
              <a:rPr lang="en-US" sz="2100" b="1" dirty="0"/>
              <a:t>protected</a:t>
            </a:r>
            <a:r>
              <a:rPr lang="en-US" sz="2100" dirty="0"/>
              <a:t>, </a:t>
            </a:r>
            <a:r>
              <a:rPr lang="en-US" sz="2100" dirty="0" err="1"/>
              <a:t>maka</a:t>
            </a:r>
            <a:r>
              <a:rPr lang="en-US" sz="2100" dirty="0"/>
              <a:t> modifier </a:t>
            </a:r>
            <a:r>
              <a:rPr lang="en-US" sz="2100" dirty="0" err="1"/>
              <a:t>akses</a:t>
            </a:r>
            <a:r>
              <a:rPr lang="en-US" sz="2100" dirty="0"/>
              <a:t> </a:t>
            </a:r>
            <a:r>
              <a:rPr lang="en-US" sz="2100" dirty="0" err="1"/>
              <a:t>tersebut</a:t>
            </a:r>
            <a:r>
              <a:rPr lang="en-US" sz="2100" dirty="0"/>
              <a:t>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diperluas</a:t>
            </a:r>
            <a:r>
              <a:rPr lang="en-US" sz="2100" dirty="0"/>
              <a:t> </a:t>
            </a:r>
            <a:r>
              <a:rPr lang="en-US" sz="2100" dirty="0" err="1"/>
              <a:t>menjadi</a:t>
            </a:r>
            <a:r>
              <a:rPr lang="en-US" sz="2100" dirty="0"/>
              <a:t> </a:t>
            </a:r>
            <a:r>
              <a:rPr lang="en-US" sz="2100" b="1" dirty="0"/>
              <a:t>public</a:t>
            </a:r>
            <a:r>
              <a:rPr lang="en-US" sz="2100" dirty="0"/>
              <a:t> di subclass </a:t>
            </a:r>
            <a:r>
              <a:rPr lang="en-US" sz="2100" dirty="0" err="1"/>
              <a:t>nya</a:t>
            </a:r>
            <a:r>
              <a:rPr lang="en-US" sz="2100" dirty="0"/>
              <a:t>.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Argument</a:t>
            </a:r>
            <a:r>
              <a:rPr lang="en-US" sz="2100" dirty="0"/>
              <a:t>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b="1" dirty="0" err="1">
                <a:solidFill>
                  <a:srgbClr val="FF0000"/>
                </a:solidFill>
              </a:rPr>
              <a:t>tipe</a:t>
            </a:r>
            <a:r>
              <a:rPr lang="en-US" sz="2100" b="1" dirty="0">
                <a:solidFill>
                  <a:srgbClr val="FF0000"/>
                </a:solidFill>
              </a:rPr>
              <a:t> parameter</a:t>
            </a:r>
            <a:r>
              <a:rPr lang="en-US" sz="2100" dirty="0"/>
              <a:t> </a:t>
            </a:r>
            <a:r>
              <a:rPr lang="en-US" sz="2100" dirty="0" err="1"/>
              <a:t>milik</a:t>
            </a:r>
            <a:r>
              <a:rPr lang="en-US" sz="2100" dirty="0"/>
              <a:t> method()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super class pada overriding </a:t>
            </a:r>
            <a:r>
              <a:rPr lang="en-US" sz="2100" b="1" dirty="0" err="1"/>
              <a:t>tidak</a:t>
            </a:r>
            <a:r>
              <a:rPr lang="en-US" sz="2100" b="1" dirty="0"/>
              <a:t> </a:t>
            </a:r>
            <a:r>
              <a:rPr lang="en-US" sz="2100" b="1" dirty="0" err="1"/>
              <a:t>boleh</a:t>
            </a:r>
            <a:r>
              <a:rPr lang="en-US" sz="2100" b="1" dirty="0"/>
              <a:t> </a:t>
            </a:r>
            <a:r>
              <a:rPr lang="en-US" sz="2100" b="1" dirty="0" err="1"/>
              <a:t>dimodifikasi</a:t>
            </a:r>
            <a:r>
              <a:rPr lang="en-US" sz="2100" b="1" dirty="0"/>
              <a:t> </a:t>
            </a:r>
            <a:r>
              <a:rPr lang="en-US" sz="2100" dirty="0"/>
              <a:t>oleh sub class </a:t>
            </a:r>
            <a:r>
              <a:rPr lang="en-US" sz="2100" dirty="0" err="1"/>
              <a:t>nya</a:t>
            </a:r>
            <a:r>
              <a:rPr lang="en-US" sz="2100" dirty="0"/>
              <a:t>, </a:t>
            </a:r>
            <a:r>
              <a:rPr lang="en-US" sz="2100" dirty="0" err="1"/>
              <a:t>bila</a:t>
            </a:r>
            <a:r>
              <a:rPr lang="en-US" sz="2100" dirty="0"/>
              <a:t> </a:t>
            </a:r>
            <a:r>
              <a:rPr lang="en-US" sz="2100" dirty="0" err="1"/>
              <a:t>dilakukan</a:t>
            </a:r>
            <a:r>
              <a:rPr lang="en-US" sz="2100" dirty="0"/>
              <a:t> </a:t>
            </a:r>
            <a:r>
              <a:rPr lang="en-US" sz="2100" dirty="0" err="1"/>
              <a:t>maka</a:t>
            </a:r>
            <a:r>
              <a:rPr lang="en-US" sz="2100" dirty="0"/>
              <a:t> </a:t>
            </a:r>
            <a:r>
              <a:rPr lang="en-US" sz="2100" dirty="0" err="1"/>
              <a:t>berubah</a:t>
            </a:r>
            <a:r>
              <a:rPr lang="en-US" sz="2100" dirty="0"/>
              <a:t> </a:t>
            </a:r>
            <a:r>
              <a:rPr lang="en-US" sz="2100" dirty="0" err="1"/>
              <a:t>menjadi</a:t>
            </a:r>
            <a:r>
              <a:rPr lang="en-US" sz="2100" dirty="0"/>
              <a:t> </a:t>
            </a:r>
            <a:r>
              <a:rPr lang="en-US" sz="2100" b="1" dirty="0">
                <a:solidFill>
                  <a:srgbClr val="0070C0"/>
                </a:solidFill>
              </a:rPr>
              <a:t>overloading</a:t>
            </a:r>
            <a:r>
              <a:rPr lang="en-US" sz="2100" dirty="0"/>
              <a:t>.</a:t>
            </a:r>
          </a:p>
          <a:p>
            <a:r>
              <a:rPr lang="en-US" sz="2100" b="1" dirty="0" err="1">
                <a:solidFill>
                  <a:srgbClr val="FF0000"/>
                </a:solidFill>
              </a:rPr>
              <a:t>Tipe</a:t>
            </a:r>
            <a:r>
              <a:rPr lang="en-US" sz="2100" b="1" dirty="0">
                <a:solidFill>
                  <a:srgbClr val="FF0000"/>
                </a:solidFill>
              </a:rPr>
              <a:t> return value</a:t>
            </a:r>
            <a:r>
              <a:rPr lang="en-US" sz="2100" dirty="0"/>
              <a:t> pada method() </a:t>
            </a:r>
            <a:r>
              <a:rPr lang="en-US" sz="2100" dirty="0" err="1"/>
              <a:t>atau</a:t>
            </a:r>
            <a:r>
              <a:rPr lang="en-US" sz="2100" dirty="0"/>
              <a:t> constructor() </a:t>
            </a:r>
            <a:r>
              <a:rPr lang="en-US" sz="2100" dirty="0" err="1"/>
              <a:t>milik</a:t>
            </a:r>
            <a:r>
              <a:rPr lang="en-US" sz="2100" dirty="0"/>
              <a:t> super class, </a:t>
            </a:r>
            <a:r>
              <a:rPr lang="en-US" sz="2100" b="1" dirty="0" err="1"/>
              <a:t>tidak</a:t>
            </a:r>
            <a:r>
              <a:rPr lang="en-US" sz="2100" b="1" dirty="0"/>
              <a:t> </a:t>
            </a:r>
            <a:r>
              <a:rPr lang="en-US" sz="2100" b="1" dirty="0" err="1"/>
              <a:t>boleh</a:t>
            </a:r>
            <a:r>
              <a:rPr lang="en-US" sz="2100" b="1" dirty="0"/>
              <a:t> </a:t>
            </a:r>
            <a:r>
              <a:rPr lang="en-US" sz="2100" b="1" dirty="0" err="1"/>
              <a:t>diubah</a:t>
            </a:r>
            <a:r>
              <a:rPr lang="en-US" sz="2100" b="1" dirty="0"/>
              <a:t> </a:t>
            </a:r>
            <a:r>
              <a:rPr lang="en-US" sz="2100" dirty="0"/>
              <a:t>oleh sub class </a:t>
            </a:r>
            <a:r>
              <a:rPr lang="en-US" sz="2100" dirty="0" err="1"/>
              <a:t>nya</a:t>
            </a:r>
            <a:r>
              <a:rPr lang="en-US" sz="21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457200"/>
          </a:xfrm>
        </p:spPr>
        <p:txBody>
          <a:bodyPr>
            <a:noAutofit/>
          </a:bodyPr>
          <a:lstStyle/>
          <a:p>
            <a:pPr algn="ctr"/>
            <a:r>
              <a:rPr lang="en-US" sz="2600" dirty="0">
                <a:effectLst/>
              </a:rPr>
              <a:t>Overriding attribute, constructor() </a:t>
            </a:r>
            <a:r>
              <a:rPr lang="en-US" sz="2600" dirty="0" err="1">
                <a:effectLst/>
              </a:rPr>
              <a:t>dan</a:t>
            </a:r>
            <a:r>
              <a:rPr lang="en-US" sz="2600" dirty="0">
                <a:effectLst/>
              </a:rPr>
              <a:t> method()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1676400"/>
            <a:ext cx="8620259" cy="4330891"/>
          </a:xfrm>
        </p:spPr>
        <p:txBody>
          <a:bodyPr>
            <a:normAutofit/>
          </a:bodyPr>
          <a:lstStyle/>
          <a:p>
            <a:r>
              <a:rPr lang="en-US" sz="3200" dirty="0"/>
              <a:t>method() abstract </a:t>
            </a:r>
            <a:r>
              <a:rPr lang="en-US" sz="3200" dirty="0" err="1"/>
              <a:t>milik</a:t>
            </a:r>
            <a:r>
              <a:rPr lang="en-US" sz="3200" dirty="0"/>
              <a:t> super class, </a:t>
            </a:r>
            <a:r>
              <a:rPr lang="en-US" sz="3200" dirty="0" err="1"/>
              <a:t>wajib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overriding </a:t>
            </a:r>
            <a:r>
              <a:rPr lang="en-US" sz="3200" dirty="0" err="1"/>
              <a:t>dalam</a:t>
            </a:r>
            <a:r>
              <a:rPr lang="en-US" sz="3200" dirty="0"/>
              <a:t> subclass </a:t>
            </a:r>
            <a:r>
              <a:rPr lang="en-US" sz="3200" dirty="0" err="1"/>
              <a:t>nya</a:t>
            </a:r>
            <a:r>
              <a:rPr lang="en-US" sz="3200" dirty="0"/>
              <a:t>, </a:t>
            </a:r>
            <a:r>
              <a:rPr lang="en-US" sz="3200" dirty="0" err="1"/>
              <a:t>mirip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implementation </a:t>
            </a:r>
            <a:r>
              <a:rPr lang="en-US" sz="3200" dirty="0" err="1"/>
              <a:t>terhadap</a:t>
            </a:r>
            <a:r>
              <a:rPr lang="en-US" sz="3200" dirty="0"/>
              <a:t> method() </a:t>
            </a:r>
            <a:r>
              <a:rPr lang="en-US" sz="3200" dirty="0" err="1"/>
              <a:t>milik</a:t>
            </a:r>
            <a:r>
              <a:rPr lang="en-US" sz="3200" dirty="0"/>
              <a:t> Interface.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method() </a:t>
            </a:r>
            <a:r>
              <a:rPr lang="en-US" sz="3200" dirty="0" err="1"/>
              <a:t>di</a:t>
            </a:r>
            <a:r>
              <a:rPr lang="en-US" sz="3200" dirty="0"/>
              <a:t> Interface </a:t>
            </a:r>
            <a:r>
              <a:rPr lang="en-US" sz="3200" dirty="0" err="1"/>
              <a:t>bersifat</a:t>
            </a:r>
            <a:r>
              <a:rPr lang="en-US" sz="3200" dirty="0"/>
              <a:t> abstract,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method() </a:t>
            </a:r>
            <a:r>
              <a:rPr lang="en-US" sz="3200" dirty="0" err="1"/>
              <a:t>nya</a:t>
            </a:r>
            <a:r>
              <a:rPr lang="en-US" sz="3200" dirty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diisi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class </a:t>
            </a:r>
            <a:r>
              <a:rPr lang="en-US" sz="3200" dirty="0" err="1"/>
              <a:t>implementasinya</a:t>
            </a:r>
            <a:r>
              <a:rPr lang="en-US" sz="32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>
                <a:effectLst/>
              </a:rPr>
              <a:t>Overriding</a:t>
            </a:r>
            <a:r>
              <a:rPr lang="en-US" sz="3600" dirty="0">
                <a:effectLst/>
              </a:rPr>
              <a:t>  </a:t>
            </a:r>
            <a:r>
              <a:rPr lang="en-US" sz="3600" dirty="0" err="1">
                <a:effectLst/>
              </a:rPr>
              <a:t>vs</a:t>
            </a:r>
            <a:r>
              <a:rPr lang="en-US" sz="3600" dirty="0">
                <a:effectLst/>
              </a:rPr>
              <a:t> </a:t>
            </a:r>
            <a:r>
              <a:rPr lang="en-US" sz="3600" i="1" dirty="0">
                <a:effectLst/>
              </a:rPr>
              <a:t>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17638"/>
            <a:ext cx="8839200" cy="4830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Subclass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constructor() </a:t>
            </a:r>
            <a:r>
              <a:rPr lang="en-US" dirty="0" err="1"/>
              <a:t>milik</a:t>
            </a:r>
            <a:r>
              <a:rPr lang="en-US" dirty="0"/>
              <a:t> super class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u="sng" dirty="0" err="1"/>
              <a:t>langsung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b="1" dirty="0" err="1"/>
              <a:t>namanya</a:t>
            </a:r>
            <a:r>
              <a:rPr lang="en-US" dirty="0"/>
              <a:t>.</a:t>
            </a:r>
          </a:p>
          <a:p>
            <a:r>
              <a:rPr lang="en-US" dirty="0"/>
              <a:t>Cara yang </a:t>
            </a:r>
            <a:r>
              <a:rPr lang="en-US" dirty="0" err="1"/>
              <a:t>benar</a:t>
            </a:r>
            <a:r>
              <a:rPr lang="en-US" dirty="0"/>
              <a:t>: </a:t>
            </a:r>
            <a:r>
              <a:rPr lang="en-US" b="1" i="1" dirty="0"/>
              <a:t>super()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i="1" dirty="0"/>
              <a:t>super(arguments);</a:t>
            </a:r>
          </a:p>
          <a:p>
            <a:endParaRPr lang="en-US" sz="1000" dirty="0"/>
          </a:p>
          <a:p>
            <a:r>
              <a:rPr lang="en-US" dirty="0"/>
              <a:t>Jika </a:t>
            </a:r>
            <a:r>
              <a:rPr lang="en-US" dirty="0" err="1"/>
              <a:t>terjadi</a:t>
            </a:r>
            <a:r>
              <a:rPr lang="en-US" dirty="0"/>
              <a:t> overriding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method() </a:t>
            </a:r>
            <a:r>
              <a:rPr lang="en-US" dirty="0" err="1"/>
              <a:t>milik</a:t>
            </a:r>
            <a:r>
              <a:rPr lang="en-US" dirty="0"/>
              <a:t> super class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di sub class </a:t>
            </a:r>
            <a:r>
              <a:rPr lang="en-US" dirty="0" err="1"/>
              <a:t>nya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pemanggilan</a:t>
            </a:r>
            <a:r>
              <a:rPr lang="en-US" dirty="0"/>
              <a:t> method() yang </a:t>
            </a:r>
            <a:r>
              <a:rPr lang="en-US" b="1" dirty="0"/>
              <a:t>non static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super class: </a:t>
            </a:r>
            <a:r>
              <a:rPr lang="en-US" b="1" i="1" dirty="0" err="1"/>
              <a:t>super.namaMethod</a:t>
            </a:r>
            <a:r>
              <a:rPr lang="en-US" b="1" i="1" dirty="0"/>
              <a:t>(</a:t>
            </a:r>
            <a:r>
              <a:rPr lang="en-US" b="1" i="1" dirty="0" err="1"/>
              <a:t>tipe</a:t>
            </a:r>
            <a:r>
              <a:rPr lang="en-US" b="1" i="1" dirty="0"/>
              <a:t> parameter);</a:t>
            </a:r>
          </a:p>
          <a:p>
            <a:endParaRPr lang="en-US" b="1" i="1" dirty="0"/>
          </a:p>
          <a:p>
            <a:r>
              <a:rPr lang="en-US" dirty="0"/>
              <a:t>Cara </a:t>
            </a:r>
            <a:r>
              <a:rPr lang="en-US" dirty="0" err="1"/>
              <a:t>pemanggilan</a:t>
            </a:r>
            <a:r>
              <a:rPr lang="en-US" dirty="0"/>
              <a:t> attribute yang </a:t>
            </a:r>
            <a:r>
              <a:rPr lang="en-US" b="1" dirty="0"/>
              <a:t>non static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super class: </a:t>
            </a:r>
            <a:r>
              <a:rPr lang="en-US" b="1" i="1" dirty="0" err="1"/>
              <a:t>super.namaAttribute</a:t>
            </a:r>
            <a:r>
              <a:rPr lang="en-US" b="1" i="1" dirty="0"/>
              <a:t>;</a:t>
            </a:r>
          </a:p>
          <a:p>
            <a:endParaRPr lang="en-US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Menggunakan</a:t>
            </a:r>
            <a:r>
              <a:rPr lang="en-US" sz="3200" dirty="0">
                <a:effectLst/>
              </a:rPr>
              <a:t>/</a:t>
            </a:r>
            <a:r>
              <a:rPr lang="en-US" sz="3200" dirty="0" err="1">
                <a:effectLst/>
              </a:rPr>
              <a:t>tulis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ulang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isi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dan</a:t>
            </a:r>
            <a:r>
              <a:rPr lang="en-US" sz="3200" dirty="0">
                <a:effectLst/>
              </a:rPr>
              <a:t> constructor() </a:t>
            </a: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super class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Polymorphism arti </a:t>
            </a:r>
            <a:r>
              <a:rPr lang="en-US" dirty="0" err="1"/>
              <a:t>bahasanya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b="1" dirty="0" err="1"/>
              <a:t>banyak-bentuk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Inheritance,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inheritance </a:t>
            </a:r>
            <a:r>
              <a:rPr lang="en-US" dirty="0" err="1"/>
              <a:t>maka</a:t>
            </a:r>
            <a:r>
              <a:rPr lang="en-US" dirty="0"/>
              <a:t> polymorphism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sz="1200" dirty="0"/>
          </a:p>
          <a:p>
            <a:r>
              <a:rPr lang="en-US" dirty="0"/>
              <a:t>Super Class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literal (</a:t>
            </a:r>
            <a:r>
              <a:rPr lang="en-US" dirty="0" err="1"/>
              <a:t>nilai</a:t>
            </a:r>
            <a:r>
              <a:rPr lang="en-US" dirty="0"/>
              <a:t>)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constructor() </a:t>
            </a:r>
            <a:r>
              <a:rPr lang="en-US" dirty="0" err="1"/>
              <a:t>milik</a:t>
            </a:r>
            <a:r>
              <a:rPr lang="en-US" dirty="0"/>
              <a:t> Subclass </a:t>
            </a:r>
            <a:r>
              <a:rPr lang="en-US" dirty="0" err="1"/>
              <a:t>nya</a:t>
            </a:r>
            <a:r>
              <a:rPr lang="en-US" dirty="0"/>
              <a:t>. </a:t>
            </a:r>
          </a:p>
          <a:p>
            <a:endParaRPr lang="en-US" sz="1100" dirty="0"/>
          </a:p>
          <a:p>
            <a:r>
              <a:rPr lang="en-US" dirty="0"/>
              <a:t>Jadi, super class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constructor </a:t>
            </a:r>
            <a:r>
              <a:rPr lang="en-US" dirty="0" err="1"/>
              <a:t>subclassnya</a:t>
            </a:r>
            <a:r>
              <a:rPr lang="en-US" dirty="0"/>
              <a:t>.</a:t>
            </a:r>
          </a:p>
          <a:p>
            <a:endParaRPr lang="en-US" sz="1100" dirty="0"/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Parent</a:t>
            </a:r>
            <a:r>
              <a:rPr lang="en-US" b="1" i="1" dirty="0"/>
              <a:t> p = new Parent();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Parent</a:t>
            </a:r>
            <a:r>
              <a:rPr lang="en-US" b="1" i="1" dirty="0"/>
              <a:t> p1 = new Child1();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Parent</a:t>
            </a:r>
            <a:r>
              <a:rPr lang="en-US" b="1" i="1" dirty="0"/>
              <a:t> p2 = new Child2();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Parent</a:t>
            </a:r>
            <a:r>
              <a:rPr lang="en-US" b="1" i="1" dirty="0"/>
              <a:t> p3 = new Child3();</a:t>
            </a:r>
          </a:p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super class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sama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i="1" dirty="0"/>
              <a:t>Parent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effectLst/>
              </a:rPr>
              <a:t>Polymorphism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19576</TotalTime>
  <Words>890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Lima Pilar Konsep Object-Oriented</vt:lpstr>
      <vt:lpstr>Encapsulation dan Information Hiding</vt:lpstr>
      <vt:lpstr>Pengertian Inheritance (Pewarisan)</vt:lpstr>
      <vt:lpstr>Manfaat Inheritance (Pewarisan)</vt:lpstr>
      <vt:lpstr>Overloading terhadap method() dan constructor()</vt:lpstr>
      <vt:lpstr>Overriding attribute, constructor() dan method()</vt:lpstr>
      <vt:lpstr>Overriding  vs implementation</vt:lpstr>
      <vt:lpstr>Menggunakan/tulis ulang isi method() dan constructor() milik super class </vt:lpstr>
      <vt:lpstr>Polymorphism</vt:lpstr>
      <vt:lpstr>Contoh Program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325</cp:revision>
  <dcterms:created xsi:type="dcterms:W3CDTF">2001-04-26T04:38:43Z</dcterms:created>
  <dcterms:modified xsi:type="dcterms:W3CDTF">2024-03-19T01:54:34Z</dcterms:modified>
</cp:coreProperties>
</file>