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30"/>
  </p:notesMasterIdLst>
  <p:handoutMasterIdLst>
    <p:handoutMasterId r:id="rId31"/>
  </p:handoutMasterIdLst>
  <p:sldIdLst>
    <p:sldId id="437" r:id="rId2"/>
    <p:sldId id="448" r:id="rId3"/>
    <p:sldId id="449" r:id="rId4"/>
    <p:sldId id="450" r:id="rId5"/>
    <p:sldId id="460" r:id="rId6"/>
    <p:sldId id="451" r:id="rId7"/>
    <p:sldId id="461" r:id="rId8"/>
    <p:sldId id="465" r:id="rId9"/>
    <p:sldId id="466" r:id="rId10"/>
    <p:sldId id="452" r:id="rId11"/>
    <p:sldId id="471" r:id="rId12"/>
    <p:sldId id="472" r:id="rId13"/>
    <p:sldId id="474" r:id="rId14"/>
    <p:sldId id="453" r:id="rId15"/>
    <p:sldId id="458" r:id="rId16"/>
    <p:sldId id="454" r:id="rId17"/>
    <p:sldId id="455" r:id="rId18"/>
    <p:sldId id="456" r:id="rId19"/>
    <p:sldId id="447" r:id="rId20"/>
    <p:sldId id="475" r:id="rId21"/>
    <p:sldId id="476" r:id="rId22"/>
    <p:sldId id="477" r:id="rId23"/>
    <p:sldId id="478" r:id="rId24"/>
    <p:sldId id="479" r:id="rId25"/>
    <p:sldId id="480" r:id="rId26"/>
    <p:sldId id="481" r:id="rId27"/>
    <p:sldId id="482" r:id="rId28"/>
    <p:sldId id="483" r:id="rId29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D60093"/>
    <a:srgbClr val="FF0707"/>
    <a:srgbClr val="000000"/>
    <a:srgbClr val="CCFF3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43" autoAdjust="0"/>
  </p:normalViewPr>
  <p:slideViewPr>
    <p:cSldViewPr>
      <p:cViewPr varScale="1">
        <p:scale>
          <a:sx n="82" d="100"/>
          <a:sy n="82" d="100"/>
        </p:scale>
        <p:origin x="14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B55178-6231-4D76-9FDA-8501850614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55178-6231-4D76-9FDA-8501850614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8839200" cy="4724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200" b="1" dirty="0"/>
              <a:t>1. </a:t>
            </a:r>
            <a:r>
              <a:rPr lang="en-US" sz="3200" b="1" dirty="0" err="1"/>
              <a:t>Deskripsi</a:t>
            </a:r>
            <a:endParaRPr lang="en-US" sz="3200" b="1" i="1" dirty="0"/>
          </a:p>
          <a:p>
            <a:endParaRPr lang="en-US" sz="1000" b="1" i="1" dirty="0"/>
          </a:p>
          <a:p>
            <a:pPr>
              <a:buNone/>
            </a:pPr>
            <a:r>
              <a:rPr lang="en-US" sz="3200" b="1" dirty="0"/>
              <a:t>2. </a:t>
            </a:r>
            <a:r>
              <a:rPr lang="en-US" sz="3200" b="1" dirty="0" err="1"/>
              <a:t>Membuat</a:t>
            </a:r>
            <a:r>
              <a:rPr lang="en-US" sz="3200" b="1" dirty="0"/>
              <a:t> Thread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3. </a:t>
            </a:r>
            <a:r>
              <a:rPr lang="en-US" sz="3200" b="1" dirty="0" err="1"/>
              <a:t>Kondisi</a:t>
            </a:r>
            <a:r>
              <a:rPr lang="en-US" sz="3200" b="1" dirty="0"/>
              <a:t> Thread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4. </a:t>
            </a:r>
            <a:r>
              <a:rPr lang="en-US" sz="3200" b="1" dirty="0" err="1"/>
              <a:t>Siklus</a:t>
            </a:r>
            <a:r>
              <a:rPr lang="en-US" sz="3200" b="1" dirty="0"/>
              <a:t> </a:t>
            </a:r>
            <a:r>
              <a:rPr lang="en-US" sz="3200" b="1" dirty="0" err="1"/>
              <a:t>hidup</a:t>
            </a:r>
            <a:r>
              <a:rPr lang="en-US" sz="3200" b="1" dirty="0"/>
              <a:t> Thread</a:t>
            </a:r>
          </a:p>
          <a:p>
            <a:pPr>
              <a:buNone/>
            </a:pPr>
            <a:endParaRPr lang="en-US" sz="1100" b="1" dirty="0"/>
          </a:p>
          <a:p>
            <a:pPr>
              <a:buNone/>
            </a:pPr>
            <a:r>
              <a:rPr lang="en-US" sz="3200" b="1" dirty="0"/>
              <a:t>5. </a:t>
            </a:r>
            <a:r>
              <a:rPr lang="en-US" sz="3200" b="1" dirty="0" err="1"/>
              <a:t>Sinkronisasi</a:t>
            </a:r>
            <a:endParaRPr lang="en-US" sz="3200" b="1" dirty="0"/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6. Package </a:t>
            </a:r>
            <a:r>
              <a:rPr lang="en-US" sz="3200" b="1" dirty="0" err="1"/>
              <a:t>java.util.concurent</a:t>
            </a:r>
            <a:endParaRPr lang="en-US" sz="3200" b="1" dirty="0"/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7. </a:t>
            </a:r>
            <a:r>
              <a:rPr lang="en-US" sz="3200" b="1" dirty="0" err="1"/>
              <a:t>Contoh-contoh</a:t>
            </a:r>
            <a:r>
              <a:rPr lang="en-US" sz="3200" b="1"/>
              <a:t> project</a:t>
            </a:r>
            <a:endParaRPr lang="en-US" sz="3200" b="1" dirty="0"/>
          </a:p>
          <a:p>
            <a:pPr>
              <a:buNone/>
            </a:pPr>
            <a:endParaRPr lang="en-US" sz="1000" b="1" i="1" dirty="0"/>
          </a:p>
          <a:p>
            <a:pPr>
              <a:buNone/>
            </a:pPr>
            <a:endParaRPr lang="en-US" sz="3200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400" dirty="0">
                <a:effectLst/>
              </a:rPr>
              <a:t>Multithreading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029200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err="1"/>
              <a:t>Pertama</a:t>
            </a:r>
            <a:r>
              <a:rPr lang="en-US" dirty="0"/>
              <a:t> kali thread </a:t>
            </a:r>
            <a:r>
              <a:rPr lang="en-US" dirty="0" err="1"/>
              <a:t>diciptakan</a:t>
            </a:r>
            <a:r>
              <a:rPr lang="en-US" dirty="0"/>
              <a:t> (</a:t>
            </a:r>
            <a:r>
              <a:rPr lang="en-US" b="1" dirty="0"/>
              <a:t>born</a:t>
            </a:r>
            <a:r>
              <a:rPr lang="en-US" dirty="0"/>
              <a:t>),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b="1" dirty="0"/>
              <a:t>ready</a:t>
            </a:r>
            <a:r>
              <a:rPr lang="en-US" dirty="0"/>
              <a:t>. </a:t>
            </a:r>
          </a:p>
          <a:p>
            <a:pPr lvl="0"/>
            <a:endParaRPr lang="en-US" sz="1100" dirty="0"/>
          </a:p>
          <a:p>
            <a:pPr lvl="0"/>
            <a:r>
              <a:rPr lang="en-US" dirty="0"/>
              <a:t>Method </a:t>
            </a:r>
            <a:r>
              <a:rPr lang="en-US" b="1" i="1" dirty="0"/>
              <a:t>start()</a:t>
            </a:r>
            <a:r>
              <a:rPr lang="en-US" dirty="0"/>
              <a:t> 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method </a:t>
            </a:r>
            <a:r>
              <a:rPr lang="en-US" b="1" i="1" dirty="0"/>
              <a:t>run()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thread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processor.</a:t>
            </a:r>
          </a:p>
          <a:p>
            <a:pPr lvl="0"/>
            <a:endParaRPr lang="en-US" sz="1100" dirty="0"/>
          </a:p>
          <a:p>
            <a:r>
              <a:rPr lang="en-US" dirty="0"/>
              <a:t>Thread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b="1" i="1" dirty="0"/>
              <a:t>ready</a:t>
            </a:r>
            <a:r>
              <a:rPr lang="en-US" dirty="0"/>
              <a:t>  </a:t>
            </a:r>
            <a:r>
              <a:rPr lang="en-US" dirty="0" err="1"/>
              <a:t>antri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giliran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penjadwal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i="1" dirty="0"/>
              <a:t>dispatching</a:t>
            </a:r>
            <a:r>
              <a:rPr lang="en-US" dirty="0"/>
              <a:t> (</a:t>
            </a:r>
            <a:r>
              <a:rPr lang="en-US" dirty="0" err="1"/>
              <a:t>menjadwal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)  </a:t>
            </a:r>
            <a:r>
              <a:rPr lang="en-US" dirty="0" err="1"/>
              <a:t>suatu</a:t>
            </a:r>
            <a:r>
              <a:rPr lang="en-US" dirty="0"/>
              <a:t> thread </a:t>
            </a:r>
            <a:r>
              <a:rPr lang="en-US" dirty="0" err="1"/>
              <a:t>sehingga</a:t>
            </a:r>
            <a:r>
              <a:rPr lang="en-US" dirty="0"/>
              <a:t> thread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b="1" dirty="0"/>
              <a:t>ready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b="1" dirty="0"/>
              <a:t>running </a:t>
            </a:r>
            <a:r>
              <a:rPr lang="en-US" dirty="0"/>
              <a:t>(processor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thread </a:t>
            </a:r>
            <a:r>
              <a:rPr lang="en-US" dirty="0" err="1"/>
              <a:t>tersebut</a:t>
            </a:r>
            <a:r>
              <a:rPr lang="en-US" dirty="0"/>
              <a:t>).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>
                <a:effectLst/>
              </a:rPr>
              <a:t>Siklus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Hidup</a:t>
            </a:r>
            <a:r>
              <a:rPr lang="en-US" sz="3200" dirty="0">
                <a:effectLst/>
              </a:rPr>
              <a:t> Thread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/>
          </a:bodyPr>
          <a:lstStyle/>
          <a:p>
            <a:r>
              <a:rPr lang="en-US" dirty="0"/>
              <a:t>Jika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thread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diinterupsi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thread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method </a:t>
            </a:r>
            <a:r>
              <a:rPr lang="en-US" b="1" dirty="0"/>
              <a:t>wait()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/>
              <a:t>sleep()</a:t>
            </a:r>
            <a:r>
              <a:rPr lang="en-US" dirty="0"/>
              <a:t> agar thread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b="1" dirty="0"/>
              <a:t> running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b="1" dirty="0"/>
              <a:t>waiting</a:t>
            </a:r>
            <a:r>
              <a:rPr lang="en-US" dirty="0"/>
              <a:t> (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resume).</a:t>
            </a:r>
          </a:p>
          <a:p>
            <a:endParaRPr lang="en-US" sz="1000" dirty="0"/>
          </a:p>
          <a:p>
            <a:r>
              <a:rPr lang="en-US" dirty="0"/>
              <a:t>Thread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b="1" dirty="0"/>
              <a:t>running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b="1" dirty="0"/>
              <a:t>dead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method </a:t>
            </a:r>
            <a:r>
              <a:rPr lang="en-US" b="1" i="1" dirty="0"/>
              <a:t>run()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exception,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dihapus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>
                <a:effectLst/>
              </a:rPr>
              <a:t>Siklus</a:t>
            </a:r>
            <a:r>
              <a:rPr lang="en-US" sz="3200" dirty="0">
                <a:effectLst/>
              </a:rPr>
              <a:t> </a:t>
            </a:r>
            <a:r>
              <a:rPr lang="en-US" sz="3200" dirty="0" err="1">
                <a:effectLst/>
              </a:rPr>
              <a:t>Hidup</a:t>
            </a:r>
            <a:r>
              <a:rPr lang="en-US" sz="3200" dirty="0">
                <a:effectLst/>
              </a:rPr>
              <a:t> Thread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Thread-thread yang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bersama-sama</a:t>
            </a:r>
            <a:r>
              <a:rPr lang="en-US" dirty="0"/>
              <a:t> </a:t>
            </a:r>
            <a:r>
              <a:rPr lang="en-US" dirty="0" err="1"/>
              <a:t>kadang-kadang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method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lain agar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sinkronisasi</a:t>
            </a:r>
            <a:r>
              <a:rPr lang="en-US" dirty="0"/>
              <a:t>.</a:t>
            </a:r>
          </a:p>
          <a:p>
            <a:r>
              <a:rPr lang="en-US" dirty="0"/>
              <a:t>Java </a:t>
            </a:r>
            <a:r>
              <a:rPr lang="en-US" dirty="0" err="1"/>
              <a:t>memperbolehkan</a:t>
            </a:r>
            <a:r>
              <a:rPr lang="en-US" dirty="0"/>
              <a:t> </a:t>
            </a:r>
            <a:r>
              <a:rPr lang="en-US" dirty="0" err="1"/>
              <a:t>penguncian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method-</a:t>
            </a:r>
            <a:r>
              <a:rPr lang="en-US" dirty="0" err="1"/>
              <a:t>methodnya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monitor, </a:t>
            </a:r>
            <a:r>
              <a:rPr lang="en-GB" dirty="0"/>
              <a:t>s</a:t>
            </a:r>
            <a:r>
              <a:rPr lang="en-US" dirty="0" err="1"/>
              <a:t>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thread yang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method. 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kata</a:t>
            </a:r>
            <a:r>
              <a:rPr lang="en-US" dirty="0"/>
              <a:t> lain,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dimonitor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thread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 err="1">
                <a:effectLst/>
              </a:rPr>
              <a:t>Sinkronisasi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5626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Thread-thread yang </a:t>
            </a:r>
            <a:r>
              <a:rPr lang="en-US" sz="3200" dirty="0" err="1"/>
              <a:t>berjalan</a:t>
            </a:r>
            <a:r>
              <a:rPr lang="en-US" sz="3200" dirty="0"/>
              <a:t> </a:t>
            </a:r>
            <a:r>
              <a:rPr lang="en-US" sz="3200" dirty="0" err="1"/>
              <a:t>bersama-sama</a:t>
            </a:r>
            <a:r>
              <a:rPr lang="en-US" sz="3200" dirty="0"/>
              <a:t> </a:t>
            </a:r>
            <a:r>
              <a:rPr lang="en-US" sz="3200" dirty="0" err="1"/>
              <a:t>terkadang</a:t>
            </a:r>
            <a:r>
              <a:rPr lang="en-US" sz="3200" dirty="0"/>
              <a:t> </a:t>
            </a:r>
            <a:r>
              <a:rPr lang="en-US" sz="3200" dirty="0" err="1"/>
              <a:t>memerlukan</a:t>
            </a:r>
            <a:r>
              <a:rPr lang="en-US" sz="3200" dirty="0"/>
              <a:t> </a:t>
            </a:r>
            <a:r>
              <a:rPr lang="en-US" sz="3200" dirty="0" err="1"/>
              <a:t>sumber</a:t>
            </a:r>
            <a:r>
              <a:rPr lang="en-US" sz="3200" dirty="0"/>
              <a:t> </a:t>
            </a:r>
            <a:r>
              <a:rPr lang="en-US" sz="3200" dirty="0" err="1"/>
              <a:t>daya</a:t>
            </a:r>
            <a:r>
              <a:rPr lang="en-US" sz="3200" dirty="0"/>
              <a:t> </a:t>
            </a:r>
            <a:r>
              <a:rPr lang="en-US" sz="3200" dirty="0" err="1"/>
              <a:t>seperti</a:t>
            </a:r>
            <a:r>
              <a:rPr lang="en-US" sz="3200" dirty="0"/>
              <a:t> </a:t>
            </a:r>
            <a:r>
              <a:rPr lang="en-US" sz="3200" dirty="0" err="1"/>
              <a:t>processeor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I/O device </a:t>
            </a:r>
            <a:r>
              <a:rPr lang="en-US" sz="3200" dirty="0" err="1"/>
              <a:t>atau</a:t>
            </a:r>
            <a:r>
              <a:rPr lang="en-US" sz="3200" dirty="0"/>
              <a:t> data </a:t>
            </a:r>
            <a:r>
              <a:rPr lang="en-US" sz="3200" dirty="0" err="1"/>
              <a:t>atau</a:t>
            </a:r>
            <a:r>
              <a:rPr lang="en-US" sz="3200" dirty="0"/>
              <a:t> method </a:t>
            </a:r>
            <a:r>
              <a:rPr lang="en-US" sz="3200" dirty="0" err="1"/>
              <a:t>dari</a:t>
            </a:r>
            <a:r>
              <a:rPr lang="en-US" sz="3200" dirty="0"/>
              <a:t> </a:t>
            </a:r>
            <a:r>
              <a:rPr lang="en-US" sz="3200" dirty="0" err="1"/>
              <a:t>luar</a:t>
            </a:r>
            <a:r>
              <a:rPr lang="en-US" sz="3200" dirty="0"/>
              <a:t> agar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diakses</a:t>
            </a:r>
            <a:r>
              <a:rPr lang="en-US" sz="3200" dirty="0"/>
              <a:t> </a:t>
            </a:r>
            <a:r>
              <a:rPr lang="en-US" sz="3200" dirty="0" err="1"/>
              <a:t>bersama</a:t>
            </a:r>
            <a:r>
              <a:rPr lang="en-US" sz="3200" dirty="0"/>
              <a:t>,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perlu</a:t>
            </a:r>
            <a:r>
              <a:rPr lang="en-US" sz="3200" dirty="0"/>
              <a:t> </a:t>
            </a:r>
            <a:r>
              <a:rPr lang="en-US" sz="3200" dirty="0" err="1"/>
              <a:t>saling</a:t>
            </a:r>
            <a:r>
              <a:rPr lang="en-US" sz="3200" dirty="0"/>
              <a:t> </a:t>
            </a:r>
            <a:r>
              <a:rPr lang="en-US" sz="3200" dirty="0" err="1"/>
              <a:t>berkomunikasi</a:t>
            </a:r>
            <a:r>
              <a:rPr lang="en-US" sz="3200" dirty="0"/>
              <a:t> agar </a:t>
            </a:r>
            <a:r>
              <a:rPr lang="en-US" sz="3200" dirty="0" err="1"/>
              <a:t>saling</a:t>
            </a:r>
            <a:r>
              <a:rPr lang="en-US" sz="3200" dirty="0"/>
              <a:t> </a:t>
            </a:r>
            <a:r>
              <a:rPr lang="en-US" sz="3200" dirty="0" err="1"/>
              <a:t>mengetahui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aktifitas</a:t>
            </a:r>
            <a:r>
              <a:rPr lang="en-US" sz="3200" dirty="0"/>
              <a:t> </a:t>
            </a:r>
            <a:r>
              <a:rPr lang="en-US" sz="3200" dirty="0" err="1"/>
              <a:t>mereka</a:t>
            </a:r>
            <a:r>
              <a:rPr lang="en-US" sz="3200" dirty="0"/>
              <a:t>, </a:t>
            </a:r>
            <a:r>
              <a:rPr lang="en-US" sz="3200" dirty="0" err="1"/>
              <a:t>maka</a:t>
            </a:r>
            <a:r>
              <a:rPr lang="en-US" sz="3200" dirty="0"/>
              <a:t> </a:t>
            </a:r>
            <a:r>
              <a:rPr lang="en-US" sz="3200" dirty="0" err="1"/>
              <a:t>diperlukan</a:t>
            </a:r>
            <a:r>
              <a:rPr lang="en-US" sz="3200" dirty="0"/>
              <a:t> </a:t>
            </a:r>
            <a:r>
              <a:rPr lang="en-US" sz="3200" dirty="0" err="1"/>
              <a:t>sinkronisasi</a:t>
            </a:r>
            <a:r>
              <a:rPr lang="en-US" sz="3200" dirty="0"/>
              <a:t>.</a:t>
            </a:r>
          </a:p>
          <a:p>
            <a:endParaRPr lang="en-US" sz="1100" dirty="0"/>
          </a:p>
          <a:p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sinkronisasi</a:t>
            </a:r>
            <a:r>
              <a:rPr lang="en-US" sz="3200" dirty="0"/>
              <a:t> </a:t>
            </a:r>
            <a:r>
              <a:rPr lang="en-US" sz="3200" dirty="0" err="1"/>
              <a:t>diterapkan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method, </a:t>
            </a:r>
            <a:r>
              <a:rPr lang="en-US" sz="3200" dirty="0" err="1"/>
              <a:t>dipastikan</a:t>
            </a:r>
            <a:r>
              <a:rPr lang="en-US" sz="3200" dirty="0"/>
              <a:t> </a:t>
            </a:r>
            <a:r>
              <a:rPr lang="en-US" sz="3200" dirty="0" err="1"/>
              <a:t>bahwa</a:t>
            </a:r>
            <a:r>
              <a:rPr lang="en-US" sz="3200" dirty="0"/>
              <a:t> </a:t>
            </a:r>
            <a:r>
              <a:rPr lang="en-US" sz="3200" dirty="0" err="1"/>
              <a:t>seluruh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</a:t>
            </a:r>
            <a:r>
              <a:rPr lang="en-US" sz="3200" dirty="0" err="1"/>
              <a:t>di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method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dieksekusi</a:t>
            </a:r>
            <a:r>
              <a:rPr lang="en-US" sz="3200" dirty="0"/>
              <a:t> </a:t>
            </a:r>
            <a:r>
              <a:rPr lang="en-US" sz="3200" dirty="0" err="1"/>
              <a:t>tanpa</a:t>
            </a:r>
            <a:r>
              <a:rPr lang="en-US" sz="3200" dirty="0"/>
              <a:t> </a:t>
            </a:r>
            <a:r>
              <a:rPr lang="en-US" sz="3200" dirty="0" err="1"/>
              <a:t>diinterupsi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yang lain. </a:t>
            </a:r>
          </a:p>
          <a:p>
            <a:endParaRPr lang="en-US" sz="1400" dirty="0"/>
          </a:p>
          <a:p>
            <a:r>
              <a:rPr lang="en-US" sz="3200" dirty="0" err="1"/>
              <a:t>Sinkronisasi</a:t>
            </a:r>
            <a:r>
              <a:rPr lang="en-US" sz="3200" dirty="0"/>
              <a:t> </a:t>
            </a:r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method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suatu</a:t>
            </a:r>
            <a:r>
              <a:rPr lang="en-US" sz="3200" dirty="0"/>
              <a:t> </a:t>
            </a:r>
            <a:r>
              <a:rPr lang="en-US" sz="3200" dirty="0" err="1"/>
              <a:t>upaya</a:t>
            </a:r>
            <a:r>
              <a:rPr lang="en-US" sz="3200" dirty="0"/>
              <a:t> agar </a:t>
            </a:r>
            <a:r>
              <a:rPr lang="en-US" sz="3200" dirty="0" err="1"/>
              <a:t>kode</a:t>
            </a:r>
            <a:r>
              <a:rPr lang="en-US" sz="3200" dirty="0"/>
              <a:t> program </a:t>
            </a:r>
            <a:r>
              <a:rPr lang="en-US" sz="3200" dirty="0" err="1"/>
              <a:t>tertentu</a:t>
            </a:r>
            <a:r>
              <a:rPr lang="en-US" sz="3200" dirty="0"/>
              <a:t> </a:t>
            </a:r>
            <a:r>
              <a:rPr lang="en-US" sz="3200" dirty="0" err="1"/>
              <a:t>dijalankan</a:t>
            </a:r>
            <a:r>
              <a:rPr lang="en-US" sz="3200" dirty="0"/>
              <a:t> </a:t>
            </a:r>
            <a:r>
              <a:rPr lang="en-US" sz="3200" dirty="0" err="1"/>
              <a:t>secara</a:t>
            </a:r>
            <a:r>
              <a:rPr lang="en-US" sz="3200" dirty="0"/>
              <a:t> </a:t>
            </a:r>
            <a:r>
              <a:rPr lang="en-US" sz="3200" dirty="0" err="1"/>
              <a:t>sekuensial</a:t>
            </a:r>
            <a:r>
              <a:rPr lang="en-US" sz="3200" dirty="0"/>
              <a:t> </a:t>
            </a:r>
            <a:r>
              <a:rPr lang="en-US" sz="3200" dirty="0" err="1"/>
              <a:t>sehingga</a:t>
            </a:r>
            <a:r>
              <a:rPr lang="en-US" sz="3200" dirty="0"/>
              <a:t> </a:t>
            </a:r>
            <a:r>
              <a:rPr lang="en-US" sz="3200" dirty="0" err="1"/>
              <a:t>kode</a:t>
            </a:r>
            <a:r>
              <a:rPr lang="en-US" sz="3200" dirty="0"/>
              <a:t> </a:t>
            </a:r>
            <a:r>
              <a:rPr lang="en-US" sz="3200" dirty="0" err="1"/>
              <a:t>tersebut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dirty="0" err="1"/>
              <a:t>dijalankan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thread lain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 yang </a:t>
            </a:r>
            <a:r>
              <a:rPr lang="en-US" sz="3200" dirty="0" err="1"/>
              <a:t>bersamaan</a:t>
            </a:r>
            <a:r>
              <a:rPr lang="en-US" sz="3200" dirty="0"/>
              <a:t>.</a:t>
            </a:r>
          </a:p>
          <a:p>
            <a:endParaRPr lang="en-US" sz="1100" dirty="0"/>
          </a:p>
          <a:p>
            <a:r>
              <a:rPr lang="en-GB" sz="2900" dirty="0"/>
              <a:t>Format </a:t>
            </a:r>
            <a:r>
              <a:rPr lang="en-GB" sz="2900" dirty="0" err="1"/>
              <a:t>umum</a:t>
            </a:r>
            <a:r>
              <a:rPr lang="en-GB" sz="2900" dirty="0"/>
              <a:t> </a:t>
            </a:r>
            <a:r>
              <a:rPr lang="en-GB" sz="2900" dirty="0" err="1"/>
              <a:t>sinkronisasi</a:t>
            </a:r>
            <a:r>
              <a:rPr lang="en-GB" sz="2900" dirty="0"/>
              <a:t> :</a:t>
            </a:r>
            <a:endParaRPr lang="en-US" sz="2900" dirty="0"/>
          </a:p>
          <a:p>
            <a:r>
              <a:rPr lang="en-GB" sz="2900" b="1" i="1" dirty="0"/>
              <a:t>synchronized (&lt;object&gt;) {</a:t>
            </a:r>
            <a:endParaRPr lang="en-US" sz="2900" dirty="0"/>
          </a:p>
          <a:p>
            <a:r>
              <a:rPr lang="en-GB" sz="2900" b="1" i="1" dirty="0"/>
              <a:t>   //</a:t>
            </a:r>
            <a:r>
              <a:rPr lang="en-US" sz="2900" b="1" i="1" dirty="0"/>
              <a:t>statements yang </a:t>
            </a:r>
            <a:r>
              <a:rPr lang="en-US" sz="2900" b="1" i="1" dirty="0" err="1"/>
              <a:t>akan</a:t>
            </a:r>
            <a:r>
              <a:rPr lang="en-US" sz="2900" b="1" i="1" dirty="0"/>
              <a:t> </a:t>
            </a:r>
            <a:r>
              <a:rPr lang="en-US" sz="2900" b="1" i="1" dirty="0" err="1"/>
              <a:t>disinkronisasikan</a:t>
            </a:r>
            <a:r>
              <a:rPr lang="en-US" sz="2900" b="1" i="1" dirty="0"/>
              <a:t> </a:t>
            </a:r>
            <a:endParaRPr lang="en-US" sz="2900" dirty="0"/>
          </a:p>
          <a:p>
            <a:r>
              <a:rPr lang="en-GB" sz="2900" b="1" i="1" dirty="0"/>
              <a:t>}</a:t>
            </a:r>
            <a:endParaRPr lang="en-US" sz="29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>
                <a:effectLst/>
              </a:rPr>
              <a:t>Sinkronisasi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interface yang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subbab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i="1" dirty="0"/>
              <a:t>Executer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Callable</a:t>
            </a:r>
            <a:r>
              <a:rPr lang="en-US" dirty="0"/>
              <a:t>. </a:t>
            </a:r>
          </a:p>
          <a:p>
            <a:endParaRPr lang="en-US" sz="1100" dirty="0"/>
          </a:p>
          <a:p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thread </a:t>
            </a:r>
            <a:r>
              <a:rPr lang="en-US" dirty="0" err="1"/>
              <a:t>pada</a:t>
            </a:r>
            <a:r>
              <a:rPr lang="en-US" dirty="0"/>
              <a:t> class yang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i="1" dirty="0"/>
              <a:t>interface </a:t>
            </a:r>
            <a:r>
              <a:rPr lang="en-US" i="1" dirty="0" err="1"/>
              <a:t>runnable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:</a:t>
            </a:r>
          </a:p>
          <a:p>
            <a:r>
              <a:rPr lang="en-GB" b="1" dirty="0">
                <a:solidFill>
                  <a:srgbClr val="FF0000"/>
                </a:solidFill>
              </a:rPr>
              <a:t>new Thread(&lt;</a:t>
            </a:r>
            <a:r>
              <a:rPr lang="en-GB" b="1" dirty="0" err="1">
                <a:solidFill>
                  <a:srgbClr val="FF0000"/>
                </a:solidFill>
              </a:rPr>
              <a:t>aRunnableObject</a:t>
            </a:r>
            <a:r>
              <a:rPr lang="en-GB" b="1" dirty="0">
                <a:solidFill>
                  <a:srgbClr val="FF0000"/>
                </a:solidFill>
              </a:rPr>
              <a:t>&gt;).start();</a:t>
            </a:r>
          </a:p>
          <a:p>
            <a:endParaRPr lang="en-US" sz="1100" dirty="0"/>
          </a:p>
          <a:p>
            <a:r>
              <a:rPr lang="en-GB" dirty="0" err="1"/>
              <a:t>Permasalahan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teknik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/>
              <a:t>membutuhkan</a:t>
            </a:r>
            <a:r>
              <a:rPr lang="en-GB" dirty="0"/>
              <a:t> </a:t>
            </a:r>
            <a:r>
              <a:rPr lang="en-GB" dirty="0" err="1"/>
              <a:t>pengaturan</a:t>
            </a:r>
            <a:r>
              <a:rPr lang="en-GB" dirty="0"/>
              <a:t> agar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terjadi</a:t>
            </a:r>
            <a:r>
              <a:rPr lang="en-GB" dirty="0"/>
              <a:t> </a:t>
            </a:r>
            <a:r>
              <a:rPr lang="en-GB" dirty="0" err="1"/>
              <a:t>penumpukan</a:t>
            </a:r>
            <a:r>
              <a:rPr lang="en-GB" dirty="0"/>
              <a:t> thread </a:t>
            </a:r>
            <a:r>
              <a:rPr lang="en-GB" dirty="0" err="1"/>
              <a:t>di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</a:t>
            </a:r>
            <a:r>
              <a:rPr lang="en-GB" dirty="0" err="1"/>
              <a:t>tempat</a:t>
            </a:r>
            <a:r>
              <a:rPr lang="en-GB" dirty="0"/>
              <a:t>,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terjadi</a:t>
            </a:r>
            <a:r>
              <a:rPr lang="en-GB" dirty="0"/>
              <a:t> </a:t>
            </a:r>
            <a:r>
              <a:rPr lang="en-GB" dirty="0" err="1"/>
              <a:t>maka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mengakibatkan</a:t>
            </a:r>
            <a:r>
              <a:rPr lang="en-GB" dirty="0"/>
              <a:t> error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memori</a:t>
            </a:r>
            <a:r>
              <a:rPr lang="en-US" dirty="0"/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package </a:t>
            </a:r>
            <a:r>
              <a:rPr lang="en-US" sz="3200" dirty="0" err="1">
                <a:effectLst/>
              </a:rPr>
              <a:t>java.util.concurent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Solusi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i="1" dirty="0"/>
              <a:t>pooling thread</a:t>
            </a:r>
            <a:r>
              <a:rPr lang="en-US" dirty="0"/>
              <a:t> </a:t>
            </a:r>
            <a:r>
              <a:rPr lang="en-GB" dirty="0" err="1"/>
              <a:t>dengan</a:t>
            </a:r>
            <a:r>
              <a:rPr lang="en-US" dirty="0"/>
              <a:t> </a:t>
            </a:r>
            <a:r>
              <a:rPr lang="en-US" dirty="0" err="1"/>
              <a:t>skema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walaupun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sulit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membatalkan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mematikan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thread. </a:t>
            </a:r>
          </a:p>
          <a:p>
            <a:endParaRPr lang="en-US" sz="1100" dirty="0"/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thread </a:t>
            </a:r>
            <a:r>
              <a:rPr lang="en-US" dirty="0" err="1"/>
              <a:t>pada</a:t>
            </a:r>
            <a:r>
              <a:rPr lang="en-US" dirty="0"/>
              <a:t> class yang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i="1" dirty="0"/>
              <a:t>interface </a:t>
            </a:r>
            <a:r>
              <a:rPr lang="en-US" i="1" dirty="0" err="1"/>
              <a:t>runnable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: </a:t>
            </a:r>
            <a:r>
              <a:rPr lang="en-GB" b="1" i="1" dirty="0"/>
              <a:t>&lt;</a:t>
            </a:r>
            <a:r>
              <a:rPr lang="en-GB" b="1" i="1" dirty="0" err="1"/>
              <a:t>ObjekEksekutor</a:t>
            </a:r>
            <a:r>
              <a:rPr lang="en-GB" b="1" i="1" dirty="0"/>
              <a:t>&gt;.execute(&lt;</a:t>
            </a:r>
            <a:r>
              <a:rPr lang="en-GB" b="1" i="1" dirty="0" err="1"/>
              <a:t>ObjekRunnable</a:t>
            </a:r>
            <a:r>
              <a:rPr lang="en-GB" b="1" i="1" dirty="0"/>
              <a:t>&gt;);</a:t>
            </a:r>
            <a:endParaRPr lang="en-US" i="1" dirty="0"/>
          </a:p>
          <a:p>
            <a:endParaRPr lang="en-GB" sz="1100" dirty="0"/>
          </a:p>
          <a:p>
            <a:r>
              <a:rPr lang="en-GB" dirty="0" err="1"/>
              <a:t>Mengggunakan</a:t>
            </a:r>
            <a:r>
              <a:rPr lang="en-GB" dirty="0"/>
              <a:t> interface Executor :</a:t>
            </a:r>
            <a:endParaRPr lang="en-US" dirty="0"/>
          </a:p>
          <a:p>
            <a:r>
              <a:rPr lang="en-GB" b="1" i="1" dirty="0"/>
              <a:t>Executor &lt;</a:t>
            </a:r>
            <a:r>
              <a:rPr lang="en-GB" b="1" i="1" dirty="0" err="1"/>
              <a:t>namaEksekutor</a:t>
            </a:r>
            <a:r>
              <a:rPr lang="en-GB" b="1" i="1" dirty="0"/>
              <a:t>&gt; = &lt;</a:t>
            </a:r>
            <a:r>
              <a:rPr lang="en-GB" b="1" i="1" dirty="0" err="1"/>
              <a:t>ObjekEksekutor</a:t>
            </a:r>
            <a:r>
              <a:rPr lang="en-GB" b="1" i="1" dirty="0"/>
              <a:t>&gt;;</a:t>
            </a:r>
            <a:endParaRPr lang="en-US" dirty="0"/>
          </a:p>
          <a:p>
            <a:r>
              <a:rPr lang="en-GB" b="1" i="1" dirty="0"/>
              <a:t>&lt;</a:t>
            </a:r>
            <a:r>
              <a:rPr lang="en-GB" b="1" i="1" dirty="0" err="1"/>
              <a:t>namaEksekutor</a:t>
            </a:r>
            <a:r>
              <a:rPr lang="en-GB" b="1" i="1" dirty="0"/>
              <a:t>&gt;.execute(new &lt;Task1&gt;());</a:t>
            </a:r>
            <a:endParaRPr lang="en-US" dirty="0"/>
          </a:p>
          <a:p>
            <a:r>
              <a:rPr lang="en-GB" b="1" i="1" dirty="0"/>
              <a:t>&lt;</a:t>
            </a:r>
            <a:r>
              <a:rPr lang="en-GB" b="1" i="1" dirty="0" err="1"/>
              <a:t>namaEksekutor</a:t>
            </a:r>
            <a:r>
              <a:rPr lang="en-GB" b="1" i="1" dirty="0"/>
              <a:t>&gt;.execute(new &lt;Task2&gt;());.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z="3200" dirty="0">
                <a:effectLst/>
              </a:rPr>
              <a:t>package </a:t>
            </a:r>
            <a:r>
              <a:rPr lang="en-US" sz="3200" dirty="0" err="1">
                <a:effectLst/>
              </a:rPr>
              <a:t>java.util.concurent</a:t>
            </a:r>
            <a:endParaRPr lang="en-US" sz="3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88091"/>
          </a:xfrm>
        </p:spPr>
        <p:txBody>
          <a:bodyPr>
            <a:normAutofit/>
          </a:bodyPr>
          <a:lstStyle/>
          <a:p>
            <a:r>
              <a:rPr lang="en-GB" sz="2800" dirty="0" err="1"/>
              <a:t>Membuat</a:t>
            </a:r>
            <a:r>
              <a:rPr lang="en-GB" sz="2800" dirty="0"/>
              <a:t> </a:t>
            </a:r>
            <a:r>
              <a:rPr lang="en-GB" sz="2800" dirty="0" err="1"/>
              <a:t>sebuah</a:t>
            </a:r>
            <a:r>
              <a:rPr lang="en-GB" sz="2800" dirty="0"/>
              <a:t> object </a:t>
            </a:r>
            <a:r>
              <a:rPr lang="en-GB" sz="2800" dirty="0" err="1"/>
              <a:t>dari</a:t>
            </a:r>
            <a:r>
              <a:rPr lang="en-GB" sz="2800" dirty="0"/>
              <a:t> </a:t>
            </a:r>
            <a:r>
              <a:rPr lang="en-GB" sz="2800" dirty="0" err="1"/>
              <a:t>tipe</a:t>
            </a:r>
            <a:r>
              <a:rPr lang="en-GB" sz="2800" dirty="0"/>
              <a:t> Executor </a:t>
            </a:r>
            <a:r>
              <a:rPr lang="en-GB" sz="2800" dirty="0" err="1"/>
              <a:t>tidak</a:t>
            </a:r>
            <a:r>
              <a:rPr lang="en-GB" sz="2800" dirty="0"/>
              <a:t> </a:t>
            </a:r>
            <a:r>
              <a:rPr lang="en-GB" sz="2800" dirty="0" err="1"/>
              <a:t>dapat</a:t>
            </a:r>
            <a:r>
              <a:rPr lang="en-GB" sz="2800" dirty="0"/>
              <a:t> </a:t>
            </a:r>
            <a:r>
              <a:rPr lang="en-GB" sz="2800" dirty="0" err="1"/>
              <a:t>dilakukan</a:t>
            </a:r>
            <a:r>
              <a:rPr lang="en-GB" sz="2800" dirty="0"/>
              <a:t>, </a:t>
            </a:r>
            <a:r>
              <a:rPr lang="en-GB" sz="2800" dirty="0" err="1"/>
              <a:t>namun</a:t>
            </a:r>
            <a:r>
              <a:rPr lang="en-GB" sz="2800" dirty="0"/>
              <a:t> d</a:t>
            </a:r>
            <a:r>
              <a:rPr lang="en-US" sz="2800" dirty="0" err="1"/>
              <a:t>apat</a:t>
            </a:r>
            <a:r>
              <a:rPr lang="en-US" sz="2800" dirty="0"/>
              <a:t> </a:t>
            </a:r>
            <a:r>
              <a:rPr lang="en-US" sz="2800" dirty="0" err="1"/>
              <a:t>membuat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class yang </a:t>
            </a:r>
            <a:r>
              <a:rPr lang="en-US" sz="2800" dirty="0" err="1"/>
              <a:t>mengimplementasikan</a:t>
            </a:r>
            <a:r>
              <a:rPr lang="en-US" sz="2800" dirty="0"/>
              <a:t> interface </a:t>
            </a:r>
            <a:r>
              <a:rPr lang="en-US" sz="2800" dirty="0" err="1"/>
              <a:t>ini</a:t>
            </a:r>
            <a:r>
              <a:rPr lang="en-US" sz="2800" dirty="0"/>
              <a:t>,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menggunakan</a:t>
            </a:r>
            <a:r>
              <a:rPr lang="en-US" sz="2800" dirty="0"/>
              <a:t> method </a:t>
            </a:r>
            <a:r>
              <a:rPr lang="en-US" sz="2800" b="1" i="1" dirty="0"/>
              <a:t>factory()</a:t>
            </a:r>
            <a:r>
              <a:rPr lang="en-US" sz="2800" dirty="0"/>
              <a:t>  yang </a:t>
            </a:r>
            <a:r>
              <a:rPr lang="en-US" sz="2800" dirty="0" err="1"/>
              <a:t>telah</a:t>
            </a:r>
            <a:r>
              <a:rPr lang="en-US" sz="2800" dirty="0"/>
              <a:t> </a:t>
            </a:r>
            <a:r>
              <a:rPr lang="en-US" sz="2800" dirty="0" err="1"/>
              <a:t>disediakan</a:t>
            </a:r>
            <a:r>
              <a:rPr lang="en-US" sz="2800" dirty="0"/>
              <a:t> class </a:t>
            </a:r>
            <a:r>
              <a:rPr lang="en-US" sz="2800" b="1" i="1" dirty="0"/>
              <a:t>Executor</a:t>
            </a:r>
            <a:r>
              <a:rPr lang="en-US" sz="2800" dirty="0"/>
              <a:t>,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mengelola</a:t>
            </a:r>
            <a:r>
              <a:rPr lang="en-US" sz="2800" dirty="0"/>
              <a:t> </a:t>
            </a:r>
            <a:r>
              <a:rPr lang="en-US" sz="2800" i="1" dirty="0"/>
              <a:t>thread pool</a:t>
            </a:r>
            <a:r>
              <a:rPr lang="en-US" sz="2800" dirty="0"/>
              <a:t> yang </a:t>
            </a:r>
            <a:r>
              <a:rPr lang="en-US" sz="2800" dirty="0" err="1"/>
              <a:t>sederhana</a:t>
            </a:r>
            <a:r>
              <a:rPr lang="en-US" sz="2800" dirty="0"/>
              <a:t>. </a:t>
            </a:r>
          </a:p>
          <a:p>
            <a:endParaRPr lang="en-US" sz="1000" dirty="0"/>
          </a:p>
          <a:p>
            <a:r>
              <a:rPr lang="en-GB" sz="2800" dirty="0"/>
              <a:t>Interface </a:t>
            </a:r>
            <a:r>
              <a:rPr lang="en-GB" sz="2800" dirty="0" err="1"/>
              <a:t>ini</a:t>
            </a:r>
            <a:r>
              <a:rPr lang="en-GB" sz="2800" dirty="0"/>
              <a:t> </a:t>
            </a:r>
            <a:r>
              <a:rPr lang="en-GB" sz="2800" dirty="0" err="1"/>
              <a:t>juga</a:t>
            </a:r>
            <a:r>
              <a:rPr lang="en-GB" sz="2800" dirty="0"/>
              <a:t> </a:t>
            </a:r>
            <a:r>
              <a:rPr lang="en-GB" sz="2800" dirty="0" err="1"/>
              <a:t>mengontrol</a:t>
            </a:r>
            <a:r>
              <a:rPr lang="en-GB" sz="2800" dirty="0"/>
              <a:t> </a:t>
            </a:r>
            <a:r>
              <a:rPr lang="en-GB" sz="2800" dirty="0" err="1"/>
              <a:t>eksekusi</a:t>
            </a:r>
            <a:r>
              <a:rPr lang="en-GB" sz="2800" dirty="0"/>
              <a:t>, </a:t>
            </a:r>
            <a:r>
              <a:rPr lang="en-GB" sz="2800" dirty="0" err="1"/>
              <a:t>menyelesaikan</a:t>
            </a:r>
            <a:r>
              <a:rPr lang="en-GB" sz="2800" dirty="0"/>
              <a:t> </a:t>
            </a:r>
            <a:r>
              <a:rPr lang="en-GB" sz="2800" dirty="0" err="1"/>
              <a:t>tugas-tugas</a:t>
            </a:r>
            <a:r>
              <a:rPr lang="en-GB" sz="2800" dirty="0"/>
              <a:t> yang </a:t>
            </a:r>
            <a:r>
              <a:rPr lang="en-GB" sz="2800" i="1" dirty="0" err="1"/>
              <a:t>Runnable</a:t>
            </a:r>
            <a:r>
              <a:rPr lang="en-GB" sz="2800" dirty="0"/>
              <a:t> </a:t>
            </a:r>
            <a:r>
              <a:rPr lang="en-GB" sz="2800" dirty="0" err="1"/>
              <a:t>serta</a:t>
            </a:r>
            <a:r>
              <a:rPr lang="en-GB" sz="2800" dirty="0"/>
              <a:t> </a:t>
            </a:r>
            <a:r>
              <a:rPr lang="en-GB" sz="2800" dirty="0" err="1"/>
              <a:t>menghentikan</a:t>
            </a:r>
            <a:r>
              <a:rPr lang="en-GB" sz="2800" dirty="0"/>
              <a:t> threads </a:t>
            </a:r>
            <a:r>
              <a:rPr lang="en-GB" sz="2800" dirty="0" err="1"/>
              <a:t>dengan</a:t>
            </a:r>
            <a:r>
              <a:rPr lang="en-GB" sz="2800" dirty="0"/>
              <a:t> </a:t>
            </a:r>
            <a:r>
              <a:rPr lang="en-GB" sz="2800" b="1" i="1" dirty="0" err="1"/>
              <a:t>executor.shutdown</a:t>
            </a:r>
            <a:r>
              <a:rPr lang="en-GB" sz="2800" b="1" i="1" dirty="0"/>
              <a:t>()</a:t>
            </a:r>
            <a:r>
              <a:rPr lang="en-GB" sz="2800" dirty="0"/>
              <a:t>.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Interface Executor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GB" dirty="0" err="1"/>
              <a:t>Sebelumnya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mendapatkan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tugas</a:t>
            </a:r>
            <a:r>
              <a:rPr lang="en-GB" dirty="0"/>
              <a:t> </a:t>
            </a:r>
          </a:p>
          <a:p>
            <a:pPr>
              <a:buNone/>
            </a:pPr>
            <a:r>
              <a:rPr lang="en-GB" dirty="0"/>
              <a:t>yang </a:t>
            </a:r>
            <a:r>
              <a:rPr lang="en-GB" i="1" dirty="0" err="1"/>
              <a:t>Runnable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:</a:t>
            </a:r>
            <a:endParaRPr lang="en-US" dirty="0"/>
          </a:p>
          <a:p>
            <a:pPr>
              <a:buNone/>
            </a:pPr>
            <a:r>
              <a:rPr lang="en-GB" b="1" i="1" dirty="0"/>
              <a:t>public class </a:t>
            </a:r>
            <a:r>
              <a:rPr lang="en-GB" b="1" i="1" dirty="0" err="1"/>
              <a:t>MyRunnable</a:t>
            </a:r>
            <a:r>
              <a:rPr lang="en-GB" b="1" i="1" dirty="0"/>
              <a:t> implements </a:t>
            </a:r>
            <a:r>
              <a:rPr lang="en-GB" b="1" i="1" dirty="0" err="1"/>
              <a:t>Runnable</a:t>
            </a:r>
            <a:r>
              <a:rPr lang="en-GB" b="1" i="1" dirty="0"/>
              <a:t> {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  	 private </a:t>
            </a:r>
            <a:r>
              <a:rPr lang="en-GB" b="1" i="1" dirty="0" err="1"/>
              <a:t>int</a:t>
            </a:r>
            <a:r>
              <a:rPr lang="en-GB" b="1" i="1" dirty="0"/>
              <a:t> result = 0;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  	 public void run() {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    	...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    	result = </a:t>
            </a:r>
            <a:r>
              <a:rPr lang="en-GB" b="1" i="1" dirty="0" err="1"/>
              <a:t>someValue</a:t>
            </a:r>
            <a:r>
              <a:rPr lang="en-GB" b="1" i="1" dirty="0"/>
              <a:t>;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  	 }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  	 </a:t>
            </a:r>
            <a:r>
              <a:rPr lang="en-GB" sz="2100" b="1" dirty="0"/>
              <a:t>/* </a:t>
            </a:r>
            <a:r>
              <a:rPr lang="en-GB" sz="2100" b="1" dirty="0" err="1"/>
              <a:t>attribut</a:t>
            </a:r>
            <a:r>
              <a:rPr lang="en-GB" sz="2100" b="1" dirty="0"/>
              <a:t> result </a:t>
            </a:r>
            <a:r>
              <a:rPr lang="en-GB" sz="2100" b="1" dirty="0" err="1"/>
              <a:t>terlindung</a:t>
            </a:r>
            <a:r>
              <a:rPr lang="en-GB" sz="2100" b="1" dirty="0"/>
              <a:t> </a:t>
            </a:r>
            <a:r>
              <a:rPr lang="en-GB" sz="2100" b="1" dirty="0" err="1"/>
              <a:t>kode</a:t>
            </a:r>
            <a:r>
              <a:rPr lang="en-GB" sz="2100" b="1" dirty="0"/>
              <a:t> lain yang </a:t>
            </a:r>
            <a:r>
              <a:rPr lang="en-GB" sz="2100" b="1" dirty="0" err="1"/>
              <a:t>mengakses</a:t>
            </a:r>
            <a:r>
              <a:rPr lang="en-GB" sz="2100" b="1" dirty="0"/>
              <a:t> class </a:t>
            </a:r>
            <a:r>
              <a:rPr lang="en-GB" sz="2100" b="1" dirty="0" err="1"/>
              <a:t>ini</a:t>
            </a:r>
            <a:r>
              <a:rPr lang="en-GB" sz="2100" b="1" dirty="0"/>
              <a:t> */</a:t>
            </a:r>
            <a:endParaRPr lang="en-US" sz="2100" b="1" dirty="0"/>
          </a:p>
          <a:p>
            <a:pPr>
              <a:buNone/>
            </a:pPr>
            <a:r>
              <a:rPr lang="en-GB" b="1" i="1" dirty="0"/>
              <a:t>  	 public </a:t>
            </a:r>
            <a:r>
              <a:rPr lang="en-GB" b="1" i="1" dirty="0" err="1"/>
              <a:t>int</a:t>
            </a:r>
            <a:r>
              <a:rPr lang="en-GB" b="1" i="1" dirty="0"/>
              <a:t> </a:t>
            </a:r>
            <a:r>
              <a:rPr lang="en-GB" b="1" i="1" dirty="0" err="1"/>
              <a:t>getResult</a:t>
            </a:r>
            <a:r>
              <a:rPr lang="en-GB" b="1" i="1" dirty="0"/>
              <a:t>() { 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    </a:t>
            </a:r>
            <a:r>
              <a:rPr lang="en-GB" b="1" i="1"/>
              <a:t>	return </a:t>
            </a:r>
            <a:r>
              <a:rPr lang="en-GB" b="1" i="1" dirty="0"/>
              <a:t>result;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  	 }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}</a:t>
            </a:r>
            <a:endParaRPr lang="en-US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effectLst/>
              </a:rPr>
              <a:t>Interface </a:t>
            </a:r>
            <a:r>
              <a:rPr lang="en-US" sz="3200" dirty="0" err="1">
                <a:effectLst/>
              </a:rPr>
              <a:t>Collable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81328"/>
            <a:ext cx="8839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mendapatkan</a:t>
            </a:r>
            <a:r>
              <a:rPr lang="en-GB" dirty="0"/>
              <a:t> </a:t>
            </a:r>
            <a:r>
              <a:rPr lang="en-GB" dirty="0" err="1"/>
              <a:t>hasil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tugas</a:t>
            </a:r>
            <a:r>
              <a:rPr lang="en-GB" dirty="0"/>
              <a:t> yang </a:t>
            </a:r>
          </a:p>
          <a:p>
            <a:pPr>
              <a:buNone/>
            </a:pPr>
            <a:r>
              <a:rPr lang="en-GB" i="1" dirty="0" err="1"/>
              <a:t>Runnable</a:t>
            </a:r>
            <a:r>
              <a:rPr lang="en-GB" dirty="0"/>
              <a:t> </a:t>
            </a:r>
            <a:r>
              <a:rPr lang="en-GB" dirty="0" err="1"/>
              <a:t>dilakukan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: </a:t>
            </a:r>
            <a:endParaRPr lang="en-US" dirty="0"/>
          </a:p>
          <a:p>
            <a:pPr>
              <a:buNone/>
            </a:pPr>
            <a:r>
              <a:rPr lang="en-GB" b="1" i="1" dirty="0"/>
              <a:t>import </a:t>
            </a:r>
            <a:r>
              <a:rPr lang="en-GB" b="1" i="1" dirty="0" err="1"/>
              <a:t>java.util.concurrent</a:t>
            </a:r>
            <a:r>
              <a:rPr lang="en-GB" b="1" i="1" dirty="0"/>
              <a:t>.*;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public class </a:t>
            </a:r>
            <a:r>
              <a:rPr lang="en-GB" b="1" i="1" dirty="0" err="1"/>
              <a:t>MyCallable</a:t>
            </a:r>
            <a:r>
              <a:rPr lang="en-GB" b="1" i="1" dirty="0"/>
              <a:t> implements Callable {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 	 </a:t>
            </a:r>
            <a:r>
              <a:rPr lang="en-GB" sz="2600" b="1" i="1" dirty="0"/>
              <a:t>public Integer call() throws </a:t>
            </a:r>
            <a:r>
              <a:rPr lang="en-GB" sz="2600" b="1" i="1" dirty="0" err="1"/>
              <a:t>java.io.IOException</a:t>
            </a:r>
            <a:r>
              <a:rPr lang="en-GB" sz="2600" b="1" i="1" dirty="0"/>
              <a:t> {</a:t>
            </a:r>
            <a:endParaRPr lang="en-US" sz="2600" b="1" i="1" dirty="0"/>
          </a:p>
          <a:p>
            <a:pPr>
              <a:buNone/>
            </a:pPr>
            <a:r>
              <a:rPr lang="en-GB" b="1" i="1" dirty="0"/>
              <a:t>   	 ...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    	 return </a:t>
            </a:r>
            <a:r>
              <a:rPr lang="en-GB" b="1" i="1" dirty="0" err="1"/>
              <a:t>someValue</a:t>
            </a:r>
            <a:r>
              <a:rPr lang="en-GB" b="1" i="1" dirty="0"/>
              <a:t>;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 	 }</a:t>
            </a:r>
            <a:endParaRPr lang="en-US" b="1" i="1" dirty="0"/>
          </a:p>
          <a:p>
            <a:pPr>
              <a:buNone/>
            </a:pPr>
            <a:r>
              <a:rPr lang="en-GB" b="1" i="1" dirty="0"/>
              <a:t>}</a:t>
            </a:r>
            <a:endParaRPr lang="en-US" b="1" i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sz="3200" dirty="0">
                <a:effectLst/>
              </a:rPr>
              <a:t>Interface </a:t>
            </a:r>
            <a:r>
              <a:rPr lang="en-US" sz="3200" dirty="0" err="1">
                <a:effectLst/>
              </a:rPr>
              <a:t>Collable</a:t>
            </a:r>
            <a:endParaRPr 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928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pCountDown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effectLst/>
              </a:rPr>
              <a:t>Contoh1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0166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Thread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unit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(</a:t>
            </a:r>
            <a:r>
              <a:rPr lang="en-US" dirty="0" err="1"/>
              <a:t>dengan</a:t>
            </a:r>
            <a:r>
              <a:rPr lang="en-US" dirty="0"/>
              <a:t> proses yg </a:t>
            </a:r>
            <a:r>
              <a:rPr lang="en-US" dirty="0" err="1"/>
              <a:t>cukup</a:t>
            </a:r>
            <a:r>
              <a:rPr lang="en-US" dirty="0"/>
              <a:t> lama)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class.</a:t>
            </a:r>
          </a:p>
          <a:p>
            <a:r>
              <a:rPr lang="en-US" dirty="0" err="1"/>
              <a:t>Satu</a:t>
            </a:r>
            <a:r>
              <a:rPr lang="en-US" dirty="0"/>
              <a:t> Thread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</a:p>
          <a:p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beberapa</a:t>
            </a:r>
            <a:r>
              <a:rPr lang="en-US" dirty="0"/>
              <a:t> Thread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disederhanakan</a:t>
            </a:r>
            <a:r>
              <a:rPr lang="en-US" dirty="0"/>
              <a:t>: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Thead</a:t>
            </a:r>
            <a:r>
              <a:rPr lang="en-US" dirty="0"/>
              <a:t> </a:t>
            </a:r>
            <a:r>
              <a:rPr lang="en-US" dirty="0" err="1"/>
              <a:t>diwakili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class/</a:t>
            </a:r>
            <a:r>
              <a:rPr lang="en-US" dirty="0" err="1"/>
              <a:t>objek</a:t>
            </a:r>
            <a:r>
              <a:rPr lang="en-US" dirty="0"/>
              <a:t>, dan </a:t>
            </a:r>
            <a:r>
              <a:rPr lang="en-US" dirty="0" err="1"/>
              <a:t>satu</a:t>
            </a:r>
            <a:r>
              <a:rPr lang="en-US" dirty="0"/>
              <a:t> class/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Thread.</a:t>
            </a:r>
          </a:p>
          <a:p>
            <a:r>
              <a:rPr lang="en-US" dirty="0"/>
              <a:t>Multithreading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Thread (</a:t>
            </a:r>
            <a:r>
              <a:rPr lang="en-US" dirty="0" err="1"/>
              <a:t>memiliki</a:t>
            </a:r>
            <a:r>
              <a:rPr lang="en-US" dirty="0"/>
              <a:t> proses yg </a:t>
            </a:r>
            <a:r>
              <a:rPr lang="en-US" dirty="0" err="1"/>
              <a:t>cukup</a:t>
            </a:r>
            <a:r>
              <a:rPr lang="en-US"/>
              <a:t> lama)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bergantian</a:t>
            </a:r>
            <a:r>
              <a:rPr lang="en-US" dirty="0"/>
              <a:t>/</a:t>
            </a:r>
            <a:r>
              <a:rPr lang="en-US" dirty="0" err="1"/>
              <a:t>konkuren</a:t>
            </a:r>
            <a:r>
              <a:rPr lang="en-US" dirty="0"/>
              <a:t> /</a:t>
            </a:r>
            <a:r>
              <a:rPr lang="en-US" dirty="0" err="1"/>
              <a:t>simultan</a:t>
            </a:r>
            <a:r>
              <a:rPr lang="en-US" dirty="0"/>
              <a:t> </a:t>
            </a:r>
            <a:r>
              <a:rPr lang="en-US" dirty="0" err="1"/>
              <a:t>seakan</a:t>
            </a:r>
            <a:r>
              <a:rPr lang="en-US" dirty="0"/>
              <a:t> </a:t>
            </a:r>
            <a:r>
              <a:rPr lang="en-US" dirty="0" err="1"/>
              <a:t>bersamaan</a:t>
            </a:r>
            <a:r>
              <a:rPr lang="en-US" dirty="0"/>
              <a:t>/</a:t>
            </a:r>
            <a:r>
              <a:rPr lang="en-US" dirty="0" err="1"/>
              <a:t>paralel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>
                <a:effectLst/>
              </a:rPr>
              <a:t>Deskripsi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404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err="1"/>
              <a:t>pThread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Mobil.java</a:t>
            </a:r>
          </a:p>
          <a:p>
            <a:pPr>
              <a:buNone/>
            </a:pPr>
            <a:r>
              <a:rPr lang="en-US" dirty="0"/>
              <a:t>AplyThreadMobil.java</a:t>
            </a:r>
          </a:p>
          <a:p>
            <a:pPr>
              <a:buNone/>
            </a:pPr>
            <a:r>
              <a:rPr lang="en-US" dirty="0"/>
              <a:t>AplyThreadMobil2.java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dirty="0" err="1"/>
              <a:t>Pada</a:t>
            </a:r>
            <a:r>
              <a:rPr lang="en-US" dirty="0"/>
              <a:t> AplyThreadMobil.java </a:t>
            </a:r>
            <a:r>
              <a:rPr lang="en-US" dirty="0" err="1"/>
              <a:t>walaupun</a:t>
            </a:r>
            <a:r>
              <a:rPr lang="en-US" dirty="0"/>
              <a:t> thread mobil1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thread mobil2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TIDAK </a:t>
            </a:r>
            <a:r>
              <a:rPr lang="en-US" dirty="0" err="1"/>
              <a:t>menuntaskan</a:t>
            </a:r>
            <a:r>
              <a:rPr lang="en-US" dirty="0"/>
              <a:t> </a:t>
            </a:r>
            <a:r>
              <a:rPr lang="en-US" dirty="0" err="1"/>
              <a:t>dulu</a:t>
            </a:r>
            <a:r>
              <a:rPr lang="en-US" dirty="0"/>
              <a:t> thread mobil1sampai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mobil2,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bergantian</a:t>
            </a:r>
            <a:r>
              <a:rPr lang="en-US" dirty="0"/>
              <a:t>. </a:t>
            </a:r>
          </a:p>
          <a:p>
            <a:pPr>
              <a:buNone/>
            </a:pPr>
            <a:endParaRPr lang="en-US" sz="1100" dirty="0"/>
          </a:p>
          <a:p>
            <a:pPr>
              <a:buNone/>
            </a:pPr>
            <a:r>
              <a:rPr lang="en-US" dirty="0" err="1"/>
              <a:t>Pada</a:t>
            </a:r>
            <a:r>
              <a:rPr lang="en-US" dirty="0"/>
              <a:t> AplyThreadMobil2.java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thread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tuntas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Contoh</a:t>
            </a:r>
            <a:r>
              <a:rPr lang="en-US" dirty="0">
                <a:effectLst/>
              </a:rPr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PrintNameThread1.java</a:t>
            </a:r>
          </a:p>
          <a:p>
            <a:pPr>
              <a:buNone/>
            </a:pPr>
            <a:r>
              <a:rPr lang="en-US" dirty="0"/>
              <a:t>TestThread1.java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class yang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thread A, B, C, </a:t>
            </a:r>
            <a:r>
              <a:rPr lang="en-US" dirty="0" err="1"/>
              <a:t>dan</a:t>
            </a:r>
            <a:r>
              <a:rPr lang="en-US" dirty="0"/>
              <a:t> D,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tuntas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thread E, F, G, </a:t>
            </a:r>
            <a:r>
              <a:rPr lang="en-US" dirty="0" err="1"/>
              <a:t>dan</a:t>
            </a:r>
            <a:r>
              <a:rPr lang="en-US" dirty="0"/>
              <a:t> H.</a:t>
            </a:r>
          </a:p>
          <a:p>
            <a:pPr>
              <a:buNone/>
            </a:pPr>
            <a:r>
              <a:rPr lang="en-US" dirty="0"/>
              <a:t>PrintNameThread2.java</a:t>
            </a:r>
          </a:p>
          <a:p>
            <a:pPr>
              <a:buNone/>
            </a:pPr>
            <a:r>
              <a:rPr lang="en-US" dirty="0"/>
              <a:t>TestThread2.java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dilaksanakan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thread A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thread B, …. 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method join()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tuntas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</a:t>
            </a:r>
            <a:r>
              <a:rPr lang="en-US" dirty="0" err="1"/>
              <a:t>Penggunaan</a:t>
            </a:r>
            <a:r>
              <a:rPr lang="en-US" dirty="0"/>
              <a:t> method join() </a:t>
            </a:r>
            <a:r>
              <a:rPr lang="en-US" dirty="0" err="1"/>
              <a:t>menyebabkan</a:t>
            </a:r>
            <a:r>
              <a:rPr lang="en-US" dirty="0"/>
              <a:t> thread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menungggu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thread yang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.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pThread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pThread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MyOtherThread.java</a:t>
            </a:r>
          </a:p>
          <a:p>
            <a:pPr>
              <a:buNone/>
            </a:pPr>
            <a:r>
              <a:rPr lang="en-US" dirty="0"/>
              <a:t>AplyMyOtherThread.java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prinsipnya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contoh-contoh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thread </a:t>
            </a:r>
            <a:r>
              <a:rPr lang="en-US" dirty="0" err="1"/>
              <a:t>dengan</a:t>
            </a:r>
            <a:r>
              <a:rPr lang="en-US" dirty="0"/>
              <a:t> implements </a:t>
            </a:r>
            <a:r>
              <a:rPr lang="en-US" dirty="0" err="1"/>
              <a:t>ke</a:t>
            </a:r>
            <a:r>
              <a:rPr lang="en-US" dirty="0"/>
              <a:t> interface </a:t>
            </a:r>
            <a:r>
              <a:rPr lang="en-US" dirty="0" err="1"/>
              <a:t>Runnable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Contoh</a:t>
            </a:r>
            <a:r>
              <a:rPr lang="en-US" dirty="0">
                <a:effectLst/>
              </a:rPr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PrintStringsThread1.java</a:t>
            </a:r>
          </a:p>
          <a:p>
            <a:pPr>
              <a:buNone/>
            </a:pPr>
            <a:r>
              <a:rPr lang="en-US" dirty="0"/>
              <a:t>TwoStrings1.java</a:t>
            </a:r>
          </a:p>
          <a:p>
            <a:pPr>
              <a:buNone/>
            </a:pPr>
            <a:r>
              <a:rPr lang="en-US" dirty="0"/>
              <a:t>TestThread3.java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string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diprint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disinkronisasi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thread lain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thread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menentu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Contoh</a:t>
            </a:r>
            <a:r>
              <a:rPr lang="en-US" dirty="0">
                <a:effectLst/>
              </a:rPr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TwoStrings2.java</a:t>
            </a:r>
          </a:p>
          <a:p>
            <a:pPr>
              <a:buNone/>
            </a:pPr>
            <a:r>
              <a:rPr lang="en-US" dirty="0"/>
              <a:t>PrintStringsThread2.java</a:t>
            </a:r>
          </a:p>
          <a:p>
            <a:pPr>
              <a:buNone/>
            </a:pPr>
            <a:r>
              <a:rPr lang="en-US" dirty="0"/>
              <a:t>TestThread4.java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dirty="0"/>
              <a:t>method print() </a:t>
            </a:r>
            <a:r>
              <a:rPr lang="en-US" dirty="0" err="1"/>
              <a:t>pada</a:t>
            </a:r>
            <a:r>
              <a:rPr lang="en-US" dirty="0"/>
              <a:t> class TwoStrings2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modifier synchronized, </a:t>
            </a:r>
            <a:r>
              <a:rPr lang="en-US" dirty="0" err="1"/>
              <a:t>maka</a:t>
            </a:r>
            <a:r>
              <a:rPr lang="en-US" dirty="0"/>
              <a:t> output class TestThread4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per string.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Contoh</a:t>
            </a:r>
            <a:r>
              <a:rPr lang="en-US" dirty="0">
                <a:effectLst/>
              </a:rPr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642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/>
              <a:t>pThread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TwoStrings3.java</a:t>
            </a:r>
          </a:p>
          <a:p>
            <a:pPr>
              <a:buNone/>
            </a:pPr>
            <a:r>
              <a:rPr lang="en-US" dirty="0"/>
              <a:t>PrintStringsThread3.java</a:t>
            </a:r>
          </a:p>
          <a:p>
            <a:pPr>
              <a:buNone/>
            </a:pPr>
            <a:r>
              <a:rPr lang="en-US" dirty="0"/>
              <a:t>TestThread5.java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dirty="0" err="1"/>
              <a:t>Penggunaan</a:t>
            </a:r>
            <a:r>
              <a:rPr lang="en-US" dirty="0"/>
              <a:t> modifier synchronized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class </a:t>
            </a:r>
            <a:r>
              <a:rPr lang="en-US" dirty="0" err="1"/>
              <a:t>TwoStrings,java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dipindah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method run()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method print() </a:t>
            </a:r>
            <a:r>
              <a:rPr lang="en-US" dirty="0" err="1"/>
              <a:t>di</a:t>
            </a:r>
            <a:r>
              <a:rPr lang="en-US" dirty="0"/>
              <a:t> class PrintStringsThread3.java.</a:t>
            </a:r>
          </a:p>
          <a:p>
            <a:pPr>
              <a:buNone/>
            </a:pPr>
            <a:r>
              <a:rPr lang="en-US" dirty="0"/>
              <a:t>Output class TestThread5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sempurna</a:t>
            </a:r>
            <a:r>
              <a:rPr lang="en-US" dirty="0"/>
              <a:t> </a:t>
            </a:r>
            <a:r>
              <a:rPr lang="en-US" dirty="0" err="1"/>
              <a:t>tercetak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string.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Contoh</a:t>
            </a:r>
            <a:r>
              <a:rPr lang="en-US" dirty="0">
                <a:effectLst/>
              </a:rPr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eksekusi</a:t>
            </a:r>
            <a:r>
              <a:rPr lang="en-US" dirty="0"/>
              <a:t> thread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diatur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modifier synchronized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setting </a:t>
            </a:r>
            <a:r>
              <a:rPr lang="en-US" dirty="0" err="1"/>
              <a:t>prioritas</a:t>
            </a:r>
            <a:r>
              <a:rPr lang="en-US" dirty="0"/>
              <a:t> thread.</a:t>
            </a:r>
          </a:p>
          <a:p>
            <a:pPr>
              <a:buNone/>
            </a:pPr>
            <a:r>
              <a:rPr lang="en-US" dirty="0" err="1"/>
              <a:t>Pada</a:t>
            </a:r>
            <a:r>
              <a:rPr lang="en-US" dirty="0"/>
              <a:t> class AplySinkron2.java thread Mobil2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Contoh</a:t>
            </a:r>
            <a:r>
              <a:rPr lang="en-US" dirty="0">
                <a:effectLst/>
              </a:rPr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pThread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 err="1"/>
              <a:t>Pada</a:t>
            </a:r>
            <a:r>
              <a:rPr lang="en-US" dirty="0"/>
              <a:t> class MultiThread2.java </a:t>
            </a:r>
            <a:r>
              <a:rPr lang="en-US" dirty="0" err="1"/>
              <a:t>dicoba</a:t>
            </a:r>
            <a:r>
              <a:rPr lang="en-US" dirty="0"/>
              <a:t> setting </a:t>
            </a:r>
            <a:r>
              <a:rPr lang="en-US" dirty="0" err="1"/>
              <a:t>prioritas</a:t>
            </a:r>
            <a:r>
              <a:rPr lang="en-US" dirty="0"/>
              <a:t>. Thread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1 s/d 10.</a:t>
            </a:r>
          </a:p>
          <a:p>
            <a:pPr>
              <a:buNone/>
            </a:pPr>
            <a:r>
              <a:rPr lang="en-US" dirty="0" err="1"/>
              <a:t>Prioritas</a:t>
            </a:r>
            <a:r>
              <a:rPr lang="en-US" dirty="0"/>
              <a:t> 1 </a:t>
            </a:r>
            <a:r>
              <a:rPr lang="en-US" dirty="0" err="1"/>
              <a:t>terendah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10 </a:t>
            </a:r>
            <a:r>
              <a:rPr lang="en-US" dirty="0" err="1"/>
              <a:t>tertinggi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4873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Contoh</a:t>
            </a:r>
            <a:r>
              <a:rPr lang="en-US" dirty="0">
                <a:effectLst/>
              </a:rPr>
              <a:t> project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pProducerConsumer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Producer.java</a:t>
            </a:r>
          </a:p>
          <a:p>
            <a:pPr>
              <a:buNone/>
            </a:pPr>
            <a:r>
              <a:rPr lang="en-US" dirty="0"/>
              <a:t>Consumer.java</a:t>
            </a:r>
          </a:p>
          <a:p>
            <a:pPr>
              <a:buNone/>
            </a:pPr>
            <a:r>
              <a:rPr lang="en-US" dirty="0"/>
              <a:t>SharedData.java</a:t>
            </a:r>
          </a:p>
          <a:p>
            <a:pPr>
              <a:buNone/>
            </a:pPr>
            <a:r>
              <a:rPr lang="en-US" dirty="0"/>
              <a:t>TestProducerConsumer.java</a:t>
            </a:r>
          </a:p>
          <a:p>
            <a:pPr>
              <a:buNone/>
            </a:pPr>
            <a:r>
              <a:rPr lang="en-US" dirty="0"/>
              <a:t>Producer2.java</a:t>
            </a:r>
          </a:p>
          <a:p>
            <a:pPr>
              <a:buNone/>
            </a:pPr>
            <a:r>
              <a:rPr lang="en-US" dirty="0"/>
              <a:t>Consumer2.java</a:t>
            </a:r>
          </a:p>
          <a:p>
            <a:pPr>
              <a:buNone/>
            </a:pPr>
            <a:r>
              <a:rPr lang="en-US" dirty="0"/>
              <a:t>SharedData2.java</a:t>
            </a:r>
          </a:p>
          <a:p>
            <a:pPr>
              <a:buNone/>
            </a:pPr>
            <a:r>
              <a:rPr lang="en-US" dirty="0"/>
              <a:t>TestProducerConsumer2.java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Contoh</a:t>
            </a:r>
            <a:r>
              <a:rPr lang="en-US" dirty="0">
                <a:effectLst/>
              </a:rPr>
              <a:t> project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/>
          </a:bodyPr>
          <a:lstStyle/>
          <a:p>
            <a:r>
              <a:rPr lang="en-US" sz="2800" dirty="0" err="1"/>
              <a:t>Manfaat</a:t>
            </a:r>
            <a:r>
              <a:rPr lang="en-US" sz="2800" dirty="0"/>
              <a:t> </a:t>
            </a:r>
            <a:r>
              <a:rPr lang="en-US" sz="2800" dirty="0" err="1"/>
              <a:t>aplikasi</a:t>
            </a:r>
            <a:r>
              <a:rPr lang="en-US" sz="2800" dirty="0"/>
              <a:t> yang </a:t>
            </a:r>
            <a:r>
              <a:rPr lang="en-US" sz="2800" dirty="0" err="1"/>
              <a:t>menggunakan</a:t>
            </a:r>
            <a:r>
              <a:rPr lang="en-US" sz="2800" dirty="0"/>
              <a:t> multithreading </a:t>
            </a:r>
            <a:r>
              <a:rPr lang="en-US" sz="2800" dirty="0" err="1"/>
              <a:t>yaitu</a:t>
            </a:r>
            <a:r>
              <a:rPr lang="en-US" sz="2800" dirty="0"/>
              <a:t> agar thread-thread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proses</a:t>
            </a:r>
            <a:r>
              <a:rPr lang="en-US" sz="2800" dirty="0"/>
              <a:t>, </a:t>
            </a:r>
            <a:r>
              <a:rPr lang="en-US" sz="2800" dirty="0" err="1"/>
              <a:t>dapat</a:t>
            </a:r>
            <a:r>
              <a:rPr lang="en-US" sz="2800" dirty="0"/>
              <a:t> sharing </a:t>
            </a:r>
            <a:r>
              <a:rPr lang="en-US" sz="2800" dirty="0" err="1"/>
              <a:t>kode</a:t>
            </a:r>
            <a:r>
              <a:rPr lang="en-US" sz="2800" dirty="0"/>
              <a:t> program, data,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,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z="3200" dirty="0" err="1">
                <a:effectLst/>
              </a:rPr>
              <a:t>Manfaat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486429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i="1" dirty="0"/>
              <a:t>public class NamaThread1 </a:t>
            </a:r>
            <a:r>
              <a:rPr lang="en-US" b="1" i="1" dirty="0">
                <a:solidFill>
                  <a:srgbClr val="FF0000"/>
                </a:solidFill>
              </a:rPr>
              <a:t>extends Thread </a:t>
            </a:r>
            <a:r>
              <a:rPr lang="en-US" b="1" i="1" dirty="0"/>
              <a:t>{</a:t>
            </a:r>
          </a:p>
          <a:p>
            <a:pPr>
              <a:spcBef>
                <a:spcPts val="0"/>
              </a:spcBef>
            </a:pPr>
            <a:r>
              <a:rPr lang="en-US" b="1" i="1" dirty="0"/>
              <a:t>    ……… </a:t>
            </a:r>
          </a:p>
          <a:p>
            <a:pPr>
              <a:spcBef>
                <a:spcPts val="0"/>
              </a:spcBef>
            </a:pPr>
            <a:r>
              <a:rPr lang="en-US" b="1" i="1" dirty="0"/>
              <a:t>    </a:t>
            </a:r>
            <a:r>
              <a:rPr lang="en-US" b="1" i="1" dirty="0">
                <a:solidFill>
                  <a:srgbClr val="0070C0"/>
                </a:solidFill>
              </a:rPr>
              <a:t>public void run() {</a:t>
            </a:r>
          </a:p>
          <a:p>
            <a:pPr>
              <a:spcBef>
                <a:spcPts val="0"/>
              </a:spcBef>
            </a:pPr>
            <a:r>
              <a:rPr lang="en-US" b="1" i="1" dirty="0">
                <a:solidFill>
                  <a:srgbClr val="0070C0"/>
                </a:solidFill>
              </a:rPr>
              <a:t>      ……… </a:t>
            </a:r>
          </a:p>
          <a:p>
            <a:pPr>
              <a:spcBef>
                <a:spcPts val="0"/>
              </a:spcBef>
            </a:pPr>
            <a:r>
              <a:rPr lang="en-US" b="1" i="1" dirty="0">
                <a:solidFill>
                  <a:srgbClr val="0070C0"/>
                </a:solidFill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b="1" i="1" dirty="0"/>
              <a:t>  ………</a:t>
            </a:r>
          </a:p>
          <a:p>
            <a:pPr>
              <a:spcBef>
                <a:spcPts val="0"/>
              </a:spcBef>
            </a:pPr>
            <a:r>
              <a:rPr lang="en-US" b="1" i="1" dirty="0"/>
              <a:t>}</a:t>
            </a:r>
          </a:p>
          <a:p>
            <a:pPr>
              <a:spcBef>
                <a:spcPts val="0"/>
              </a:spcBef>
            </a:pPr>
            <a:endParaRPr lang="en-US" sz="1000" dirty="0"/>
          </a:p>
          <a:p>
            <a:r>
              <a:rPr lang="en-US" dirty="0"/>
              <a:t>Class </a:t>
            </a:r>
            <a:r>
              <a:rPr lang="en-US" i="1" dirty="0"/>
              <a:t>NamaThread1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792162"/>
          </a:xfrm>
        </p:spPr>
        <p:txBody>
          <a:bodyPr>
            <a:noAutofit/>
          </a:bodyPr>
          <a:lstStyle/>
          <a:p>
            <a:pPr algn="ctr"/>
            <a:r>
              <a:rPr lang="en-US" sz="2700" dirty="0" err="1">
                <a:effectLst/>
              </a:rPr>
              <a:t>Membuat</a:t>
            </a:r>
            <a:r>
              <a:rPr lang="en-US" sz="2700" dirty="0">
                <a:effectLst/>
              </a:rPr>
              <a:t> Thread </a:t>
            </a:r>
            <a:r>
              <a:rPr lang="en-US" sz="2700" dirty="0" err="1">
                <a:effectLst/>
              </a:rPr>
              <a:t>dengan</a:t>
            </a:r>
            <a:r>
              <a:rPr lang="en-US" sz="2700" dirty="0">
                <a:effectLst/>
              </a:rPr>
              <a:t> extends </a:t>
            </a:r>
            <a:r>
              <a:rPr lang="en-US" sz="2700" dirty="0" err="1">
                <a:effectLst/>
              </a:rPr>
              <a:t>dari</a:t>
            </a:r>
            <a:r>
              <a:rPr lang="en-US" sz="2700" dirty="0">
                <a:effectLst/>
              </a:rPr>
              <a:t> class Thread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4864291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en-US" sz="2400" b="1" i="1" dirty="0"/>
              <a:t>public class NamaThread2 </a:t>
            </a:r>
            <a:r>
              <a:rPr lang="en-US" sz="2400" b="1" i="1" dirty="0">
                <a:solidFill>
                  <a:srgbClr val="FF0000"/>
                </a:solidFill>
              </a:rPr>
              <a:t>implements </a:t>
            </a:r>
            <a:r>
              <a:rPr lang="en-US" sz="2400" b="1" i="1" dirty="0" err="1">
                <a:solidFill>
                  <a:srgbClr val="FF0000"/>
                </a:solidFill>
              </a:rPr>
              <a:t>Runnable</a:t>
            </a:r>
            <a:r>
              <a:rPr lang="en-US" sz="2400" b="1" i="1" dirty="0"/>
              <a:t> {</a:t>
            </a:r>
          </a:p>
          <a:p>
            <a:pPr>
              <a:spcBef>
                <a:spcPts val="0"/>
              </a:spcBef>
            </a:pPr>
            <a:r>
              <a:rPr lang="en-US" sz="2400" b="1" i="1" dirty="0"/>
              <a:t>    Thread thread2;</a:t>
            </a:r>
          </a:p>
          <a:p>
            <a:pPr>
              <a:spcBef>
                <a:spcPts val="0"/>
              </a:spcBef>
            </a:pPr>
            <a:r>
              <a:rPr lang="en-US" sz="2400" b="1" i="1" dirty="0"/>
              <a:t>    ……… </a:t>
            </a:r>
          </a:p>
          <a:p>
            <a:pPr>
              <a:spcBef>
                <a:spcPts val="0"/>
              </a:spcBef>
            </a:pPr>
            <a:r>
              <a:rPr lang="en-US" sz="2400" b="1" i="1" dirty="0"/>
              <a:t>    </a:t>
            </a:r>
            <a:r>
              <a:rPr lang="en-US" sz="2400" b="1" i="1" dirty="0">
                <a:solidFill>
                  <a:srgbClr val="0070C0"/>
                </a:solidFill>
              </a:rPr>
              <a:t>public void run() {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0070C0"/>
                </a:solidFill>
              </a:rPr>
              <a:t>      ……… 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0070C0"/>
                </a:solidFill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2400" b="1" i="1" dirty="0"/>
              <a:t>  ………</a:t>
            </a:r>
          </a:p>
          <a:p>
            <a:pPr>
              <a:spcBef>
                <a:spcPts val="0"/>
              </a:spcBef>
            </a:pPr>
            <a:r>
              <a:rPr lang="en-US" sz="2400" b="1" i="1" dirty="0"/>
              <a:t>}</a:t>
            </a:r>
          </a:p>
          <a:p>
            <a:pPr>
              <a:spcBef>
                <a:spcPts val="0"/>
              </a:spcBef>
            </a:pPr>
            <a:endParaRPr lang="en-US" sz="1100" dirty="0"/>
          </a:p>
          <a:p>
            <a:r>
              <a:rPr lang="en-US" dirty="0"/>
              <a:t>Cara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GB" dirty="0"/>
              <a:t>object </a:t>
            </a:r>
            <a:r>
              <a:rPr lang="en-GB" i="1" dirty="0"/>
              <a:t>Thread</a:t>
            </a:r>
            <a:r>
              <a:rPr lang="en-US" dirty="0"/>
              <a:t> 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GB" dirty="0" err="1"/>
              <a:t>deklarasikan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memanggil</a:t>
            </a:r>
            <a:r>
              <a:rPr lang="en-GB" dirty="0"/>
              <a:t> method-method thread. </a:t>
            </a:r>
          </a:p>
          <a:p>
            <a:endParaRPr lang="en-GB" sz="1100" dirty="0"/>
          </a:p>
          <a:p>
            <a:r>
              <a:rPr lang="en-GB" dirty="0"/>
              <a:t>Class NamaThread2 </a:t>
            </a:r>
            <a:r>
              <a:rPr lang="en-GB" dirty="0" err="1"/>
              <a:t>masih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menjadi</a:t>
            </a:r>
            <a:r>
              <a:rPr lang="en-GB" dirty="0"/>
              <a:t> </a:t>
            </a:r>
            <a:r>
              <a:rPr lang="en-GB" dirty="0" err="1"/>
              <a:t>turunan</a:t>
            </a:r>
            <a:r>
              <a:rPr lang="en-GB" dirty="0"/>
              <a:t> </a:t>
            </a:r>
            <a:r>
              <a:rPr lang="en-GB" dirty="0" err="1"/>
              <a:t>dari</a:t>
            </a:r>
            <a:r>
              <a:rPr lang="en-GB" dirty="0"/>
              <a:t> class lain.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792162"/>
          </a:xfrm>
        </p:spPr>
        <p:txBody>
          <a:bodyPr>
            <a:noAutofit/>
          </a:bodyPr>
          <a:lstStyle/>
          <a:p>
            <a:pPr algn="ctr"/>
            <a:r>
              <a:rPr lang="en-US" sz="2400" dirty="0" err="1">
                <a:effectLst/>
              </a:rPr>
              <a:t>Membuat</a:t>
            </a:r>
            <a:r>
              <a:rPr lang="en-US" sz="2400" dirty="0">
                <a:effectLst/>
              </a:rPr>
              <a:t> Thread </a:t>
            </a:r>
            <a:r>
              <a:rPr lang="en-US" sz="2400" dirty="0" err="1">
                <a:effectLst/>
              </a:rPr>
              <a:t>dengan</a:t>
            </a:r>
            <a:r>
              <a:rPr lang="en-US" sz="2400" dirty="0">
                <a:effectLst/>
              </a:rPr>
              <a:t> implements </a:t>
            </a:r>
            <a:br>
              <a:rPr lang="en-US" sz="2400" dirty="0">
                <a:effectLst/>
              </a:rPr>
            </a:br>
            <a:r>
              <a:rPr lang="en-US" sz="2400" dirty="0" err="1">
                <a:effectLst/>
              </a:rPr>
              <a:t>dari</a:t>
            </a:r>
            <a:r>
              <a:rPr lang="en-US" sz="2400" dirty="0">
                <a:effectLst/>
              </a:rPr>
              <a:t> interface </a:t>
            </a:r>
            <a:r>
              <a:rPr lang="en-US" sz="2400" dirty="0" err="1">
                <a:effectLst/>
              </a:rPr>
              <a:t>Runnable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78809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Thread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dari</a:t>
            </a:r>
            <a:r>
              <a:rPr lang="en-US" dirty="0"/>
              <a:t> 4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      </a:t>
            </a:r>
          </a:p>
          <a:p>
            <a:pPr>
              <a:spcBef>
                <a:spcPts val="0"/>
              </a:spcBef>
            </a:pPr>
            <a:r>
              <a:rPr lang="en-US" b="1" i="1" dirty="0"/>
              <a:t>                  waiting</a:t>
            </a:r>
          </a:p>
          <a:p>
            <a:pPr>
              <a:spcBef>
                <a:spcPts val="0"/>
              </a:spcBef>
            </a:pPr>
            <a:r>
              <a:rPr lang="en-US" b="1" i="1" dirty="0"/>
              <a:t>                 /blocked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             </a:t>
            </a:r>
            <a:r>
              <a:rPr lang="en-US" b="1" i="1" dirty="0"/>
              <a:t>/suspended </a:t>
            </a:r>
            <a:endParaRPr lang="en-US" i="1" dirty="0"/>
          </a:p>
          <a:p>
            <a:pPr>
              <a:spcBef>
                <a:spcPts val="0"/>
              </a:spcBef>
            </a:pPr>
            <a:r>
              <a:rPr lang="en-US" i="1" dirty="0"/>
              <a:t>                 /interrupted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  </a:t>
            </a:r>
          </a:p>
          <a:p>
            <a:pPr>
              <a:spcBef>
                <a:spcPts val="0"/>
              </a:spcBef>
            </a:pPr>
            <a:r>
              <a:rPr lang="en-US" dirty="0"/>
              <a:t>     </a:t>
            </a:r>
            <a:r>
              <a:rPr lang="en-US" b="1" i="1" dirty="0"/>
              <a:t>ready</a:t>
            </a:r>
            <a:r>
              <a:rPr lang="en-US" dirty="0"/>
              <a:t>   </a:t>
            </a:r>
          </a:p>
          <a:p>
            <a:pPr>
              <a:spcBef>
                <a:spcPts val="0"/>
              </a:spcBef>
            </a:pPr>
            <a:r>
              <a:rPr lang="en-US" dirty="0"/>
              <a:t>  </a:t>
            </a:r>
            <a:r>
              <a:rPr lang="en-US" b="1" i="1" dirty="0"/>
              <a:t>/resume </a:t>
            </a:r>
            <a:r>
              <a:rPr lang="en-US" dirty="0"/>
              <a:t>                   </a:t>
            </a:r>
            <a:r>
              <a:rPr lang="en-US" b="1" i="1" dirty="0"/>
              <a:t>running</a:t>
            </a:r>
            <a:r>
              <a:rPr lang="en-US" dirty="0"/>
              <a:t> </a:t>
            </a:r>
            <a:r>
              <a:rPr lang="en-US" b="1" i="1" dirty="0"/>
              <a:t>	                dead</a:t>
            </a:r>
            <a:r>
              <a:rPr lang="en-US" dirty="0"/>
              <a:t>      </a:t>
            </a:r>
          </a:p>
          <a:p>
            <a:pPr>
              <a:spcBef>
                <a:spcPts val="0"/>
              </a:spcBef>
            </a:pPr>
            <a:r>
              <a:rPr lang="en-US" dirty="0"/>
              <a:t>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>
                <a:effectLst/>
              </a:rPr>
              <a:t>Kondisi</a:t>
            </a:r>
            <a:r>
              <a:rPr lang="en-US" sz="3200" dirty="0">
                <a:effectLst/>
              </a:rPr>
              <a:t> Thread</a:t>
            </a:r>
          </a:p>
        </p:txBody>
      </p:sp>
      <p:sp>
        <p:nvSpPr>
          <p:cNvPr id="6" name="Oval 5"/>
          <p:cNvSpPr/>
          <p:nvPr/>
        </p:nvSpPr>
        <p:spPr>
          <a:xfrm>
            <a:off x="1981200" y="1600200"/>
            <a:ext cx="2667000" cy="2057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4343400"/>
            <a:ext cx="1752600" cy="1447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38600" y="4648200"/>
            <a:ext cx="16002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62800" y="4724400"/>
            <a:ext cx="1371600" cy="990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rved Up Arrow 14"/>
          <p:cNvSpPr/>
          <p:nvPr/>
        </p:nvSpPr>
        <p:spPr>
          <a:xfrm rot="15000000">
            <a:off x="3472910" y="2920616"/>
            <a:ext cx="3075302" cy="10287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Curved Right Arrow 15"/>
          <p:cNvSpPr/>
          <p:nvPr/>
        </p:nvSpPr>
        <p:spPr>
          <a:xfrm rot="1200000">
            <a:off x="929697" y="2046847"/>
            <a:ext cx="923228" cy="26952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438400" y="5029200"/>
            <a:ext cx="1676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5562600" y="5029200"/>
            <a:ext cx="1676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sz="2900" b="1" i="1" dirty="0"/>
              <a:t>Multitasking</a:t>
            </a:r>
            <a:r>
              <a:rPr lang="en-US" sz="2900" dirty="0"/>
              <a:t> </a:t>
            </a:r>
            <a:r>
              <a:rPr lang="en-US" sz="2900" dirty="0" err="1"/>
              <a:t>adalah</a:t>
            </a:r>
            <a:r>
              <a:rPr lang="en-US" sz="2900" dirty="0"/>
              <a:t> </a:t>
            </a:r>
            <a:r>
              <a:rPr lang="en-US" sz="2900" dirty="0" err="1"/>
              <a:t>kemampuan</a:t>
            </a:r>
            <a:r>
              <a:rPr lang="en-US" sz="2900" dirty="0"/>
              <a:t> </a:t>
            </a:r>
            <a:r>
              <a:rPr lang="en-US" sz="2900" dirty="0" err="1"/>
              <a:t>komputer</a:t>
            </a:r>
            <a:r>
              <a:rPr lang="en-US" sz="2900" dirty="0"/>
              <a:t> </a:t>
            </a:r>
            <a:r>
              <a:rPr lang="en-US" sz="2900" dirty="0" err="1"/>
              <a:t>melakukan</a:t>
            </a:r>
            <a:r>
              <a:rPr lang="en-US" sz="2900" dirty="0"/>
              <a:t> </a:t>
            </a:r>
            <a:r>
              <a:rPr lang="en-US" sz="2900" dirty="0" err="1"/>
              <a:t>banyak</a:t>
            </a:r>
            <a:r>
              <a:rPr lang="en-US" sz="2900" dirty="0"/>
              <a:t> </a:t>
            </a:r>
            <a:r>
              <a:rPr lang="en-US" sz="2900" dirty="0" err="1"/>
              <a:t>tugas</a:t>
            </a:r>
            <a:r>
              <a:rPr lang="en-US" sz="2900" dirty="0"/>
              <a:t> </a:t>
            </a:r>
            <a:r>
              <a:rPr lang="en-US" sz="2900" dirty="0" err="1"/>
              <a:t>secara</a:t>
            </a:r>
            <a:r>
              <a:rPr lang="en-US" sz="2900" dirty="0"/>
              <a:t> </a:t>
            </a:r>
            <a:r>
              <a:rPr lang="en-US" sz="2900" dirty="0" err="1"/>
              <a:t>konkuren</a:t>
            </a:r>
            <a:r>
              <a:rPr lang="en-US" sz="2900" dirty="0"/>
              <a:t>/</a:t>
            </a:r>
            <a:r>
              <a:rPr lang="en-US" sz="2900" dirty="0" err="1"/>
              <a:t>bergantian</a:t>
            </a:r>
            <a:r>
              <a:rPr lang="en-US" sz="2900" dirty="0"/>
              <a:t>. </a:t>
            </a:r>
            <a:r>
              <a:rPr lang="en-US" sz="2900" dirty="0" err="1"/>
              <a:t>Pada</a:t>
            </a:r>
            <a:r>
              <a:rPr lang="en-US" sz="2900" dirty="0"/>
              <a:t> multitasking, </a:t>
            </a:r>
            <a:r>
              <a:rPr lang="en-US" sz="2900" dirty="0" err="1"/>
              <a:t>konkurensi</a:t>
            </a:r>
            <a:r>
              <a:rPr lang="en-US" sz="2900" dirty="0"/>
              <a:t> </a:t>
            </a:r>
            <a:r>
              <a:rPr lang="en-US" sz="2900" dirty="0" err="1"/>
              <a:t>melibatkan</a:t>
            </a:r>
            <a:r>
              <a:rPr lang="en-US" sz="2900" dirty="0"/>
              <a:t> </a:t>
            </a:r>
            <a:r>
              <a:rPr lang="en-US" sz="2900" dirty="0" err="1"/>
              <a:t>banyak</a:t>
            </a:r>
            <a:r>
              <a:rPr lang="en-US" sz="2900" dirty="0"/>
              <a:t> </a:t>
            </a:r>
            <a:r>
              <a:rPr lang="en-US" sz="2900" dirty="0" err="1"/>
              <a:t>proses</a:t>
            </a:r>
            <a:r>
              <a:rPr lang="en-US" sz="2900" dirty="0"/>
              <a:t>. </a:t>
            </a:r>
          </a:p>
          <a:p>
            <a:r>
              <a:rPr lang="en-US" sz="2900" dirty="0"/>
              <a:t>Karena </a:t>
            </a:r>
            <a:r>
              <a:rPr lang="en-US" sz="2900" b="1" i="1" dirty="0"/>
              <a:t>multithreading</a:t>
            </a:r>
            <a:r>
              <a:rPr lang="en-US" sz="2900" dirty="0"/>
              <a:t> </a:t>
            </a:r>
            <a:r>
              <a:rPr lang="en-US" sz="2900" dirty="0" err="1"/>
              <a:t>perluasan</a:t>
            </a:r>
            <a:r>
              <a:rPr lang="en-US" sz="2900" dirty="0"/>
              <a:t> </a:t>
            </a:r>
            <a:r>
              <a:rPr lang="en-US" sz="2900" dirty="0" err="1"/>
              <a:t>dari</a:t>
            </a:r>
            <a:r>
              <a:rPr lang="en-US" sz="2900" dirty="0"/>
              <a:t> multitasking, </a:t>
            </a:r>
            <a:r>
              <a:rPr lang="en-US" sz="2900" dirty="0" err="1"/>
              <a:t>maka</a:t>
            </a:r>
            <a:r>
              <a:rPr lang="en-US" sz="2900" dirty="0"/>
              <a:t> pada multithreading </a:t>
            </a:r>
            <a:r>
              <a:rPr lang="en-US" sz="2900" dirty="0" err="1"/>
              <a:t>setiap</a:t>
            </a:r>
            <a:r>
              <a:rPr lang="en-US" sz="2900" dirty="0"/>
              <a:t> proses </a:t>
            </a:r>
            <a:r>
              <a:rPr lang="en-US" sz="2900" dirty="0" err="1"/>
              <a:t>melibatkan</a:t>
            </a:r>
            <a:r>
              <a:rPr lang="en-US" sz="2900" dirty="0"/>
              <a:t> </a:t>
            </a:r>
            <a:r>
              <a:rPr lang="en-US" sz="2900" dirty="0" err="1"/>
              <a:t>banyak</a:t>
            </a:r>
            <a:r>
              <a:rPr lang="en-US" sz="2900" dirty="0"/>
              <a:t> thread.</a:t>
            </a:r>
          </a:p>
          <a:p>
            <a:endParaRPr lang="en-US" sz="1600" dirty="0"/>
          </a:p>
          <a:p>
            <a:r>
              <a:rPr lang="en-US" sz="3200" b="1" i="1" dirty="0"/>
              <a:t>Running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saat</a:t>
            </a:r>
            <a:r>
              <a:rPr lang="en-US" sz="3200" dirty="0"/>
              <a:t> thread </a:t>
            </a:r>
            <a:r>
              <a:rPr lang="en-US" sz="3200" dirty="0" err="1"/>
              <a:t>sedang</a:t>
            </a:r>
            <a:r>
              <a:rPr lang="en-US" sz="3200" dirty="0"/>
              <a:t> </a:t>
            </a:r>
            <a:r>
              <a:rPr lang="en-US" sz="3200" dirty="0" err="1"/>
              <a:t>dieksekusi</a:t>
            </a:r>
            <a:r>
              <a:rPr lang="en-US" sz="3200" dirty="0"/>
              <a:t>.</a:t>
            </a:r>
          </a:p>
          <a:p>
            <a:endParaRPr lang="en-US" sz="1600" dirty="0"/>
          </a:p>
          <a:p>
            <a:r>
              <a:rPr lang="en-US" sz="3200" b="1" i="1" dirty="0"/>
              <a:t>Ready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saat</a:t>
            </a:r>
            <a:r>
              <a:rPr lang="en-US" sz="3200" dirty="0"/>
              <a:t> thread </a:t>
            </a:r>
            <a:r>
              <a:rPr lang="en-US" sz="3200" dirty="0" err="1"/>
              <a:t>siap</a:t>
            </a:r>
            <a:r>
              <a:rPr lang="en-US" sz="3200" dirty="0"/>
              <a:t> </a:t>
            </a:r>
            <a:r>
              <a:rPr lang="en-US" sz="3200" dirty="0" err="1"/>
              <a:t>dieksekusi</a:t>
            </a:r>
            <a:r>
              <a:rPr lang="en-US" sz="3200" dirty="0"/>
              <a:t> </a:t>
            </a:r>
            <a:r>
              <a:rPr lang="en-US" sz="3200" dirty="0" err="1"/>
              <a:t>namun</a:t>
            </a:r>
            <a:r>
              <a:rPr lang="en-US" sz="3200" dirty="0"/>
              <a:t> </a:t>
            </a:r>
            <a:r>
              <a:rPr lang="en-US" sz="3200" dirty="0" err="1"/>
              <a:t>belum</a:t>
            </a:r>
            <a:r>
              <a:rPr lang="en-US" sz="3200" dirty="0"/>
              <a:t> </a:t>
            </a:r>
            <a:r>
              <a:rPr lang="en-US" sz="3200" dirty="0" err="1"/>
              <a:t>ada</a:t>
            </a:r>
            <a:r>
              <a:rPr lang="en-US" sz="3200" dirty="0"/>
              <a:t> </a:t>
            </a:r>
            <a:r>
              <a:rPr lang="en-US" sz="3200" dirty="0" err="1"/>
              <a:t>kesempatan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.</a:t>
            </a:r>
          </a:p>
          <a:p>
            <a:endParaRPr lang="en-US" sz="1600" dirty="0"/>
          </a:p>
          <a:p>
            <a:r>
              <a:rPr lang="en-US" sz="3200" b="1" i="1" dirty="0"/>
              <a:t>Resume</a:t>
            </a:r>
            <a:r>
              <a:rPr lang="en-US" sz="3200" dirty="0"/>
              <a:t> (</a:t>
            </a:r>
            <a:r>
              <a:rPr lang="en-US" sz="3200" dirty="0" err="1"/>
              <a:t>mirip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ready)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saat</a:t>
            </a:r>
            <a:r>
              <a:rPr lang="en-US" sz="3200" dirty="0"/>
              <a:t> thread </a:t>
            </a:r>
            <a:r>
              <a:rPr lang="en-US" sz="3200" dirty="0" err="1"/>
              <a:t>siap</a:t>
            </a:r>
            <a:r>
              <a:rPr lang="en-US" sz="3200" dirty="0"/>
              <a:t> </a:t>
            </a:r>
            <a:r>
              <a:rPr lang="en-US" sz="3200" dirty="0" err="1"/>
              <a:t>dijalankan</a:t>
            </a:r>
            <a:r>
              <a:rPr lang="en-US" sz="3200" dirty="0"/>
              <a:t> </a:t>
            </a:r>
            <a:r>
              <a:rPr lang="en-US" sz="3200" dirty="0" err="1"/>
              <a:t>kembali</a:t>
            </a:r>
            <a:r>
              <a:rPr lang="en-US" sz="3200" dirty="0"/>
              <a:t> </a:t>
            </a:r>
            <a:r>
              <a:rPr lang="en-US" sz="3200" dirty="0" err="1"/>
              <a:t>setelah</a:t>
            </a:r>
            <a:r>
              <a:rPr lang="en-US" sz="3200" dirty="0"/>
              <a:t> running </a:t>
            </a:r>
            <a:r>
              <a:rPr lang="en-US" sz="3200" dirty="0" err="1"/>
              <a:t>dihentikan</a:t>
            </a:r>
            <a:r>
              <a:rPr lang="en-US" sz="3200" dirty="0"/>
              <a:t> </a:t>
            </a:r>
            <a:r>
              <a:rPr lang="en-US" sz="3200" dirty="0" err="1"/>
              <a:t>sementara</a:t>
            </a:r>
            <a:r>
              <a:rPr lang="en-US" sz="3200" dirty="0"/>
              <a:t> </a:t>
            </a:r>
            <a:r>
              <a:rPr lang="en-US" sz="3200" dirty="0" err="1"/>
              <a:t>waktu</a:t>
            </a:r>
            <a:r>
              <a:rPr lang="en-US" sz="3200" dirty="0"/>
              <a:t> oleh </a:t>
            </a:r>
            <a:r>
              <a:rPr lang="en-US" sz="3200" b="1" dirty="0">
                <a:solidFill>
                  <a:srgbClr val="FF0000"/>
                </a:solidFill>
              </a:rPr>
              <a:t>thread lain/</a:t>
            </a:r>
            <a:r>
              <a:rPr lang="en-US" sz="3200" b="1" dirty="0" err="1">
                <a:solidFill>
                  <a:srgbClr val="FF0000"/>
                </a:solidFill>
              </a:rPr>
              <a:t>sistem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operasi</a:t>
            </a:r>
            <a:r>
              <a:rPr lang="en-US" sz="3200" b="1" dirty="0">
                <a:solidFill>
                  <a:srgbClr val="FF0000"/>
                </a:solidFill>
              </a:rPr>
              <a:t>/</a:t>
            </a:r>
            <a:r>
              <a:rPr lang="en-US" sz="3200" b="1" dirty="0" err="1">
                <a:solidFill>
                  <a:srgbClr val="FF0000"/>
                </a:solidFill>
              </a:rPr>
              <a:t>terhenti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sendiri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karena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menunggu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sumber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daya</a:t>
            </a:r>
            <a:r>
              <a:rPr lang="en-US" sz="3200" b="1" dirty="0">
                <a:solidFill>
                  <a:srgbClr val="FF0000"/>
                </a:solidFill>
              </a:rPr>
              <a:t>.</a:t>
            </a:r>
            <a:endParaRPr lang="en-US" sz="3200" dirty="0"/>
          </a:p>
          <a:p>
            <a:endParaRPr lang="en-US" sz="1600" dirty="0"/>
          </a:p>
          <a:p>
            <a:r>
              <a:rPr lang="en-US" sz="3200" b="1" i="1" dirty="0"/>
              <a:t>Suspended/waiting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saat</a:t>
            </a:r>
            <a:r>
              <a:rPr lang="en-US" sz="3200" dirty="0"/>
              <a:t> running </a:t>
            </a:r>
            <a:r>
              <a:rPr lang="en-US" sz="3200" dirty="0" err="1"/>
              <a:t>suatu</a:t>
            </a:r>
            <a:r>
              <a:rPr lang="en-US" sz="3200" dirty="0"/>
              <a:t> thread </a:t>
            </a:r>
            <a:r>
              <a:rPr lang="en-US" sz="3200" dirty="0" err="1"/>
              <a:t>dihentikan</a:t>
            </a:r>
            <a:r>
              <a:rPr lang="en-US" sz="3200" dirty="0"/>
              <a:t> </a:t>
            </a:r>
            <a:r>
              <a:rPr lang="en-US" sz="3200" dirty="0" err="1"/>
              <a:t>sementara</a:t>
            </a:r>
            <a:r>
              <a:rPr lang="en-US" sz="3200" dirty="0"/>
              <a:t> oleh </a:t>
            </a:r>
            <a:r>
              <a:rPr lang="en-US" sz="3200" b="1" dirty="0" err="1">
                <a:solidFill>
                  <a:srgbClr val="FF0000"/>
                </a:solidFill>
              </a:rPr>
              <a:t>Sistem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Operasi</a:t>
            </a:r>
            <a:r>
              <a:rPr lang="en-US" sz="3200" dirty="0"/>
              <a:t> agar thread lain </a:t>
            </a:r>
            <a:r>
              <a:rPr lang="en-US" sz="3200" dirty="0" err="1"/>
              <a:t>gantian</a:t>
            </a:r>
            <a:r>
              <a:rPr lang="en-US" sz="3200" dirty="0"/>
              <a:t> </a:t>
            </a:r>
            <a:r>
              <a:rPr lang="en-US" sz="3200" dirty="0" err="1"/>
              <a:t>dieksekusi</a:t>
            </a:r>
            <a:r>
              <a:rPr lang="en-US" sz="3200" dirty="0"/>
              <a:t> processor.</a:t>
            </a:r>
          </a:p>
          <a:p>
            <a:endParaRPr lang="en-US" sz="1600" dirty="0"/>
          </a:p>
          <a:p>
            <a:r>
              <a:rPr lang="en-US" sz="3200" b="1" i="1" dirty="0"/>
              <a:t>Blocked</a:t>
            </a:r>
            <a:r>
              <a:rPr lang="en-US" sz="3200" dirty="0"/>
              <a:t> (</a:t>
            </a:r>
            <a:r>
              <a:rPr lang="en-US" sz="3200" dirty="0" err="1"/>
              <a:t>mirip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suspended/waiting)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saat</a:t>
            </a:r>
            <a:r>
              <a:rPr lang="en-US" sz="3200" dirty="0"/>
              <a:t> thread </a:t>
            </a:r>
            <a:r>
              <a:rPr lang="en-US" sz="3200" dirty="0" err="1"/>
              <a:t>menunggu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sumber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daya</a:t>
            </a:r>
            <a:r>
              <a:rPr lang="en-US" sz="3200" dirty="0"/>
              <a:t> </a:t>
            </a:r>
            <a:r>
              <a:rPr lang="en-US" sz="3200" dirty="0" err="1"/>
              <a:t>tersedia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menunggu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event</a:t>
            </a:r>
            <a:r>
              <a:rPr lang="en-US" sz="3200" dirty="0"/>
              <a:t> </a:t>
            </a:r>
            <a:r>
              <a:rPr lang="en-US" sz="3200" dirty="0" err="1"/>
              <a:t>terjadi</a:t>
            </a:r>
            <a:r>
              <a:rPr lang="en-US" sz="3200" dirty="0"/>
              <a:t>.</a:t>
            </a:r>
          </a:p>
          <a:p>
            <a:endParaRPr lang="en-US" sz="1600" dirty="0"/>
          </a:p>
          <a:p>
            <a:r>
              <a:rPr lang="en-US" sz="3200" b="1" i="1" dirty="0"/>
              <a:t>Interrupted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kondisi</a:t>
            </a:r>
            <a:r>
              <a:rPr lang="en-US" sz="3200" dirty="0"/>
              <a:t> </a:t>
            </a:r>
            <a:r>
              <a:rPr lang="en-US" sz="3200" dirty="0" err="1"/>
              <a:t>saat</a:t>
            </a:r>
            <a:r>
              <a:rPr lang="en-US" sz="3200" dirty="0"/>
              <a:t> thread </a:t>
            </a:r>
            <a:r>
              <a:rPr lang="en-US" sz="3200" dirty="0" err="1"/>
              <a:t>dihentikan</a:t>
            </a:r>
            <a:r>
              <a:rPr lang="en-US" sz="3200" dirty="0"/>
              <a:t> oleh </a:t>
            </a:r>
            <a:r>
              <a:rPr lang="en-US" sz="3200" b="1" dirty="0">
                <a:solidFill>
                  <a:srgbClr val="FF0000"/>
                </a:solidFill>
              </a:rPr>
              <a:t>thread lain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prosessor</a:t>
            </a:r>
            <a:r>
              <a:rPr lang="en-US" sz="3200" dirty="0"/>
              <a:t> agar </a:t>
            </a:r>
            <a:r>
              <a:rPr lang="en-US" sz="3200" dirty="0" err="1"/>
              <a:t>dieksekusi</a:t>
            </a:r>
            <a:r>
              <a:rPr lang="en-US" sz="32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>
                <a:effectLst/>
              </a:rPr>
              <a:t>Kondisi</a:t>
            </a:r>
            <a:r>
              <a:rPr lang="en-US" sz="3200" dirty="0">
                <a:effectLst/>
              </a:rPr>
              <a:t> Thread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274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0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Class/Interface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076">
                <a:tc>
                  <a:txBody>
                    <a:bodyPr/>
                    <a:lstStyle/>
                    <a:p>
                      <a:r>
                        <a:rPr lang="en-US" dirty="0"/>
                        <a:t>Thread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Thread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898">
                <a:tc>
                  <a:txBody>
                    <a:bodyPr/>
                    <a:lstStyle/>
                    <a:p>
                      <a:r>
                        <a:rPr lang="en-US" dirty="0" err="1"/>
                        <a:t>ThreadDead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membersihkan</a:t>
                      </a:r>
                      <a:r>
                        <a:rPr lang="en-US" baseline="0" dirty="0"/>
                        <a:t> Thread yang </a:t>
                      </a:r>
                      <a:r>
                        <a:rPr lang="en-US" baseline="0" dirty="0" err="1"/>
                        <a:t>eksekusinya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telah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berakhir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076">
                <a:tc>
                  <a:txBody>
                    <a:bodyPr/>
                    <a:lstStyle/>
                    <a:p>
                      <a:r>
                        <a:rPr lang="en-US" dirty="0" err="1"/>
                        <a:t>ThreadGroup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mengelompokkan</a:t>
                      </a:r>
                      <a:r>
                        <a:rPr lang="en-US" dirty="0"/>
                        <a:t> Thread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076">
                <a:tc>
                  <a:txBody>
                    <a:bodyPr/>
                    <a:lstStyle/>
                    <a:p>
                      <a:r>
                        <a:rPr lang="en-US" dirty="0" err="1"/>
                        <a:t>Runnable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Thread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effectLst/>
              </a:rPr>
              <a:t>Class </a:t>
            </a:r>
            <a:r>
              <a:rPr lang="en-US" sz="2800" dirty="0" err="1">
                <a:effectLst/>
              </a:rPr>
              <a:t>dan</a:t>
            </a:r>
            <a:r>
              <a:rPr lang="en-US" sz="2800" dirty="0">
                <a:effectLst/>
              </a:rPr>
              <a:t> Interface yang </a:t>
            </a:r>
            <a:r>
              <a:rPr lang="en-US" sz="2800" dirty="0" err="1">
                <a:effectLst/>
              </a:rPr>
              <a:t>berkaitan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Multithreading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598218" cy="4903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6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7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Nama</a:t>
                      </a:r>
                      <a:r>
                        <a:rPr lang="en-US" dirty="0"/>
                        <a:t> method()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Dipanggil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setiap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kali thread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dimulai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34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init()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Gunanya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start()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menempatkan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program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inisialisasi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2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Berisi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badan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Thread.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1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wait()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Menunggu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sampai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thread lain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memanggil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method 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notify()</a:t>
                      </a:r>
                      <a:r>
                        <a:rPr kumimoji="0"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atau</a:t>
                      </a:r>
                      <a:r>
                        <a:rPr kumimoji="0" lang="en-US" sz="1800" i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notifyAll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6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notify()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Mengaktifkan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thread yang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memanggil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method 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wait().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notifyAll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Mengaktifkan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semua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thread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telah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memanggil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method </a:t>
                      </a:r>
                      <a:r>
                        <a:rPr kumimoji="0" lang="en-US" sz="18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wait().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Menghentikan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thread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ditempatkan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akhir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badan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thread.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24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Thread yang </a:t>
                      </a:r>
                      <a:r>
                        <a:rPr lang="en-US" dirty="0" err="1"/>
                        <a:t>sedang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bekerja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menunggu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sampai</a:t>
                      </a:r>
                      <a:r>
                        <a:rPr lang="en-US" baseline="0" dirty="0"/>
                        <a:t> method() yang </a:t>
                      </a:r>
                      <a:r>
                        <a:rPr lang="en-US" baseline="0" dirty="0" err="1"/>
                        <a:t>memanggil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selesai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dieksekusi</a:t>
                      </a:r>
                      <a:r>
                        <a:rPr lang="en-US" baseline="0" dirty="0"/>
                        <a:t>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effectLst/>
              </a:rPr>
              <a:t>Method-method standard yang </a:t>
            </a:r>
            <a:r>
              <a:rPr lang="en-US" sz="2800" dirty="0" err="1">
                <a:effectLst/>
              </a:rPr>
              <a:t>berkaitan</a:t>
            </a:r>
            <a:r>
              <a:rPr lang="en-US" sz="2800" dirty="0">
                <a:effectLst/>
              </a:rPr>
              <a:t> </a:t>
            </a:r>
            <a:r>
              <a:rPr lang="en-US" sz="2800" dirty="0" err="1">
                <a:effectLst/>
              </a:rPr>
              <a:t>dengan</a:t>
            </a:r>
            <a:r>
              <a:rPr lang="en-US" sz="2800" dirty="0">
                <a:effectLst/>
              </a:rPr>
              <a:t> Multithreading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19863</TotalTime>
  <Words>1653</Words>
  <Application>Microsoft Office PowerPoint</Application>
  <PresentationFormat>On-screen Show (4:3)</PresentationFormat>
  <Paragraphs>238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Multithreading</vt:lpstr>
      <vt:lpstr>Deskripsi</vt:lpstr>
      <vt:lpstr>Manfaat</vt:lpstr>
      <vt:lpstr>Membuat Thread dengan extends dari class Thread</vt:lpstr>
      <vt:lpstr>Membuat Thread dengan implements  dari interface Runnable</vt:lpstr>
      <vt:lpstr>Kondisi Thread</vt:lpstr>
      <vt:lpstr>Kondisi Thread</vt:lpstr>
      <vt:lpstr>Class dan Interface yang berkaitan dengan Multithreading</vt:lpstr>
      <vt:lpstr>Method-method standard yang berkaitan dengan Multithreading</vt:lpstr>
      <vt:lpstr>Siklus Hidup Thread</vt:lpstr>
      <vt:lpstr>Siklus Hidup Thread</vt:lpstr>
      <vt:lpstr>Sinkronisasi</vt:lpstr>
      <vt:lpstr>Sinkronisasi</vt:lpstr>
      <vt:lpstr>package java.util.concurent</vt:lpstr>
      <vt:lpstr>package java.util.concurent</vt:lpstr>
      <vt:lpstr>Interface Executor</vt:lpstr>
      <vt:lpstr>Interface Collable</vt:lpstr>
      <vt:lpstr>Interface Collable</vt:lpstr>
      <vt:lpstr>Contoh1 project</vt:lpstr>
      <vt:lpstr>Contoh project</vt:lpstr>
      <vt:lpstr>pThread</vt:lpstr>
      <vt:lpstr>Contoh project</vt:lpstr>
      <vt:lpstr>Contoh project</vt:lpstr>
      <vt:lpstr>Contoh project</vt:lpstr>
      <vt:lpstr>Contoh project</vt:lpstr>
      <vt:lpstr>Contoh project</vt:lpstr>
      <vt:lpstr>Contoh project</vt:lpstr>
      <vt:lpstr>Contoh project</vt:lpstr>
    </vt:vector>
  </TitlesOfParts>
  <Company>Columbia University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Lenovo L340</cp:lastModifiedBy>
  <cp:revision>397</cp:revision>
  <dcterms:created xsi:type="dcterms:W3CDTF">2001-04-26T04:38:43Z</dcterms:created>
  <dcterms:modified xsi:type="dcterms:W3CDTF">2023-04-18T01:44:34Z</dcterms:modified>
</cp:coreProperties>
</file>