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0C39CF-1A06-4780-89CD-83C9DF39C933}">
  <a:tblStyle styleId="{660C39CF-1A06-4780-89CD-83C9DF39C93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6689000-2EDE-4179-851E-D3A05E2096E3}"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50dc9576d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e50dc9576d_0_5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4e3ccf353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4e3ccf353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e3ccf353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e3ccf353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388a0a98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388a0a98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e351ac8d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e351ac8d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e351ac8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e351ac8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4e351ac8d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4e351ac8d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e351ac8d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4e351ac8db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p:nvPr/>
        </p:nvSpPr>
        <p:spPr>
          <a:xfrm>
            <a:off x="0" y="2514600"/>
            <a:ext cx="8686800" cy="20574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52" name="Google Shape;52;p13"/>
          <p:cNvSpPr/>
          <p:nvPr/>
        </p:nvSpPr>
        <p:spPr>
          <a:xfrm>
            <a:off x="2895600" y="4572000"/>
            <a:ext cx="2895600" cy="570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53" name="Google Shape;53;p13"/>
          <p:cNvSpPr/>
          <p:nvPr/>
        </p:nvSpPr>
        <p:spPr>
          <a:xfrm>
            <a:off x="0" y="4572000"/>
            <a:ext cx="2895600" cy="570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54" name="Google Shape;54;p13"/>
          <p:cNvSpPr/>
          <p:nvPr/>
        </p:nvSpPr>
        <p:spPr>
          <a:xfrm>
            <a:off x="5791200" y="4572000"/>
            <a:ext cx="2895600" cy="570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pic>
        <p:nvPicPr>
          <p:cNvPr descr="BITS_university_logo_whitevert.png" id="55" name="Google Shape;55;p13"/>
          <p:cNvPicPr preferRelativeResize="0"/>
          <p:nvPr/>
        </p:nvPicPr>
        <p:blipFill rotWithShape="1">
          <a:blip r:embed="rId3">
            <a:alphaModFix/>
          </a:blip>
          <a:srcRect b="28591" l="0" r="0" t="0"/>
          <a:stretch/>
        </p:blipFill>
        <p:spPr>
          <a:xfrm>
            <a:off x="76200" y="2514600"/>
            <a:ext cx="2057400" cy="1484710"/>
          </a:xfrm>
          <a:prstGeom prst="rect">
            <a:avLst/>
          </a:prstGeom>
          <a:noFill/>
          <a:ln>
            <a:noFill/>
          </a:ln>
        </p:spPr>
      </p:pic>
      <p:sp>
        <p:nvSpPr>
          <p:cNvPr id="56" name="Google Shape;56;p13"/>
          <p:cNvSpPr txBox="1"/>
          <p:nvPr/>
        </p:nvSpPr>
        <p:spPr>
          <a:xfrm>
            <a:off x="-76200" y="3943350"/>
            <a:ext cx="2209800" cy="538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 sz="2900" u="none" cap="none" strike="noStrike">
                <a:solidFill>
                  <a:srgbClr val="FFFFFF"/>
                </a:solidFill>
                <a:latin typeface="Arial"/>
                <a:ea typeface="Arial"/>
                <a:cs typeface="Arial"/>
                <a:sym typeface="Arial"/>
              </a:rPr>
              <a:t>BITS</a:t>
            </a:r>
            <a:r>
              <a:rPr b="0" i="0" lang="en" sz="2900" u="none" cap="none" strike="noStrike">
                <a:solidFill>
                  <a:srgbClr val="FFFFFF"/>
                </a:solidFill>
                <a:latin typeface="Arial"/>
                <a:ea typeface="Arial"/>
                <a:cs typeface="Arial"/>
                <a:sym typeface="Arial"/>
              </a:rPr>
              <a:t> Pilani</a:t>
            </a:r>
            <a:endParaRPr/>
          </a:p>
        </p:txBody>
      </p:sp>
      <p:sp>
        <p:nvSpPr>
          <p:cNvPr id="57" name="Google Shape;57;p13"/>
          <p:cNvSpPr txBox="1"/>
          <p:nvPr/>
        </p:nvSpPr>
        <p:spPr>
          <a:xfrm>
            <a:off x="152400" y="4250531"/>
            <a:ext cx="1905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200" u="none" cap="none" strike="noStrike">
                <a:solidFill>
                  <a:srgbClr val="FFFFFF"/>
                </a:solidFill>
                <a:latin typeface="Arial"/>
                <a:ea typeface="Arial"/>
                <a:cs typeface="Arial"/>
                <a:sym typeface="Arial"/>
              </a:rPr>
              <a:t>Pilani Campus</a:t>
            </a:r>
            <a:endParaRPr/>
          </a:p>
        </p:txBody>
      </p:sp>
      <p:sp>
        <p:nvSpPr>
          <p:cNvPr id="58" name="Google Shape;58;p13"/>
          <p:cNvSpPr txBox="1"/>
          <p:nvPr>
            <p:ph idx="1" type="body"/>
          </p:nvPr>
        </p:nvSpPr>
        <p:spPr>
          <a:xfrm>
            <a:off x="2514600" y="4057650"/>
            <a:ext cx="6019800" cy="400200"/>
          </a:xfrm>
          <a:prstGeom prst="rect">
            <a:avLst/>
          </a:prstGeom>
          <a:noFill/>
          <a:ln>
            <a:noFill/>
          </a:ln>
        </p:spPr>
        <p:txBody>
          <a:bodyPr anchorCtr="0" anchor="b" bIns="45700" lIns="91425" spcFirstLastPara="1" rIns="91425" wrap="square" tIns="45700">
            <a:noAutofit/>
          </a:bodyPr>
          <a:lstStyle>
            <a:lvl1pPr indent="-228600" lvl="0" marL="457200" rtl="0" algn="r">
              <a:lnSpc>
                <a:spcPct val="100000"/>
              </a:lnSpc>
              <a:spcBef>
                <a:spcPts val="0"/>
              </a:spcBef>
              <a:spcAft>
                <a:spcPts val="0"/>
              </a:spcAft>
              <a:buClr>
                <a:schemeClr val="lt1"/>
              </a:buClr>
              <a:buSzPts val="1800"/>
              <a:buNone/>
              <a:defRPr sz="1800">
                <a:solidFill>
                  <a:schemeClr val="lt1"/>
                </a:solidFill>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9" name="Google Shape;59;p13"/>
          <p:cNvSpPr txBox="1"/>
          <p:nvPr>
            <p:ph type="title"/>
          </p:nvPr>
        </p:nvSpPr>
        <p:spPr>
          <a:xfrm>
            <a:off x="2514600" y="2857500"/>
            <a:ext cx="6019800" cy="1143000"/>
          </a:xfrm>
          <a:prstGeom prst="rect">
            <a:avLst/>
          </a:prstGeom>
          <a:noFill/>
          <a:ln>
            <a:noFill/>
          </a:ln>
        </p:spPr>
        <p:txBody>
          <a:bodyPr anchorCtr="0" anchor="ctr" bIns="45700" lIns="91425" spcFirstLastPara="1" rIns="91425" wrap="square" tIns="45700">
            <a:noAutofit/>
          </a:bodyPr>
          <a:lstStyle>
            <a:lvl1pPr lvl="0" rtl="0" algn="l">
              <a:lnSpc>
                <a:spcPct val="90909"/>
              </a:lnSpc>
              <a:spcBef>
                <a:spcPts val="0"/>
              </a:spcBef>
              <a:spcAft>
                <a:spcPts val="0"/>
              </a:spcAft>
              <a:buSzPts val="2800"/>
              <a:buNone/>
              <a:defRPr sz="4400">
                <a:solidFill>
                  <a:schemeClr val="lt1"/>
                </a:solidFill>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0" name="Shape 60"/>
        <p:cNvGrpSpPr/>
        <p:nvPr/>
      </p:nvGrpSpPr>
      <p:grpSpPr>
        <a:xfrm>
          <a:off x="0" y="0"/>
          <a:ext cx="0" cy="0"/>
          <a:chOff x="0" y="0"/>
          <a:chExt cx="0" cy="0"/>
        </a:xfrm>
      </p:grpSpPr>
      <p:sp>
        <p:nvSpPr>
          <p:cNvPr id="61" name="Google Shape;61;p14"/>
          <p:cNvSpPr txBox="1"/>
          <p:nvPr/>
        </p:nvSpPr>
        <p:spPr>
          <a:xfrm>
            <a:off x="251520" y="4947047"/>
            <a:ext cx="88926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fld id="{00000000-1234-1234-1234-123412341234}" type="slidenum">
              <a:rPr b="1" i="0" lang="en" sz="1100" u="none" cap="none" strike="noStrike">
                <a:solidFill>
                  <a:srgbClr val="101141"/>
                </a:solidFill>
                <a:latin typeface="Arial"/>
                <a:ea typeface="Arial"/>
                <a:cs typeface="Arial"/>
                <a:sym typeface="Arial"/>
              </a:rPr>
              <a:t>‹#›</a:t>
            </a:fld>
            <a:r>
              <a:rPr b="1" i="0" lang="en" sz="1100" u="none" cap="none" strike="noStrike">
                <a:solidFill>
                  <a:srgbClr val="101141"/>
                </a:solidFill>
                <a:latin typeface="Arial"/>
                <a:ea typeface="Arial"/>
                <a:cs typeface="Arial"/>
                <a:sym typeface="Arial"/>
              </a:rPr>
              <a:t>							            BITS </a:t>
            </a:r>
            <a:r>
              <a:rPr b="0" i="0" lang="en" sz="1100" u="none" cap="none" strike="noStrike">
                <a:solidFill>
                  <a:srgbClr val="101141"/>
                </a:solidFill>
                <a:latin typeface="Arial"/>
                <a:ea typeface="Arial"/>
                <a:cs typeface="Arial"/>
                <a:sym typeface="Arial"/>
              </a:rPr>
              <a:t>Pilani, Pilani Campus</a:t>
            </a:r>
            <a:endParaRPr/>
          </a:p>
        </p:txBody>
      </p:sp>
      <p:grpSp>
        <p:nvGrpSpPr>
          <p:cNvPr id="62" name="Google Shape;62;p14"/>
          <p:cNvGrpSpPr/>
          <p:nvPr/>
        </p:nvGrpSpPr>
        <p:grpSpPr>
          <a:xfrm>
            <a:off x="2084327" y="4912221"/>
            <a:ext cx="7059348" cy="36858"/>
            <a:chOff x="2083888" y="6550671"/>
            <a:chExt cx="7060054" cy="48600"/>
          </a:xfrm>
        </p:grpSpPr>
        <p:sp>
          <p:nvSpPr>
            <p:cNvPr id="63" name="Google Shape;63;p14"/>
            <p:cNvSpPr/>
            <p:nvPr/>
          </p:nvSpPr>
          <p:spPr>
            <a:xfrm>
              <a:off x="4630418" y="6550671"/>
              <a:ext cx="2328900" cy="486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64" name="Google Shape;64;p14"/>
            <p:cNvSpPr/>
            <p:nvPr/>
          </p:nvSpPr>
          <p:spPr>
            <a:xfrm>
              <a:off x="6908642" y="6550671"/>
              <a:ext cx="2235300" cy="45600"/>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65" name="Google Shape;65;p14"/>
            <p:cNvSpPr/>
            <p:nvPr/>
          </p:nvSpPr>
          <p:spPr>
            <a:xfrm>
              <a:off x="2083888" y="6550671"/>
              <a:ext cx="2581500" cy="486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pic>
        <p:nvPicPr>
          <p:cNvPr descr="Picture 7.png" id="66" name="Google Shape;66;p14"/>
          <p:cNvPicPr preferRelativeResize="0"/>
          <p:nvPr/>
        </p:nvPicPr>
        <p:blipFill rotWithShape="1">
          <a:blip r:embed="rId2">
            <a:alphaModFix/>
          </a:blip>
          <a:srcRect b="5338" l="1922" r="0" t="0"/>
          <a:stretch/>
        </p:blipFill>
        <p:spPr>
          <a:xfrm>
            <a:off x="6629400" y="0"/>
            <a:ext cx="2193925" cy="519112"/>
          </a:xfrm>
          <a:prstGeom prst="rect">
            <a:avLst/>
          </a:prstGeom>
          <a:noFill/>
          <a:ln>
            <a:noFill/>
          </a:ln>
        </p:spPr>
      </p:pic>
      <p:grpSp>
        <p:nvGrpSpPr>
          <p:cNvPr id="67" name="Google Shape;67;p14"/>
          <p:cNvGrpSpPr/>
          <p:nvPr/>
        </p:nvGrpSpPr>
        <p:grpSpPr>
          <a:xfrm>
            <a:off x="2133600" y="4914683"/>
            <a:ext cx="7010438" cy="34437"/>
            <a:chOff x="1905000" y="6553200"/>
            <a:chExt cx="7010438" cy="45600"/>
          </a:xfrm>
        </p:grpSpPr>
        <p:sp>
          <p:nvSpPr>
            <p:cNvPr id="68" name="Google Shape;68;p14"/>
            <p:cNvSpPr/>
            <p:nvPr/>
          </p:nvSpPr>
          <p:spPr>
            <a:xfrm>
              <a:off x="4267200" y="6553200"/>
              <a:ext cx="2328900" cy="456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69" name="Google Shape;69;p14"/>
            <p:cNvSpPr/>
            <p:nvPr/>
          </p:nvSpPr>
          <p:spPr>
            <a:xfrm>
              <a:off x="1905000" y="6553200"/>
              <a:ext cx="2362200" cy="456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70" name="Google Shape;70;p14"/>
            <p:cNvSpPr/>
            <p:nvPr/>
          </p:nvSpPr>
          <p:spPr>
            <a:xfrm>
              <a:off x="6586538" y="6553200"/>
              <a:ext cx="2328900" cy="4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grpSp>
        <p:nvGrpSpPr>
          <p:cNvPr id="71" name="Google Shape;71;p14"/>
          <p:cNvGrpSpPr/>
          <p:nvPr/>
        </p:nvGrpSpPr>
        <p:grpSpPr>
          <a:xfrm>
            <a:off x="0" y="971333"/>
            <a:ext cx="7010438" cy="34437"/>
            <a:chOff x="1905000" y="6553200"/>
            <a:chExt cx="7010438" cy="45600"/>
          </a:xfrm>
        </p:grpSpPr>
        <p:sp>
          <p:nvSpPr>
            <p:cNvPr id="72" name="Google Shape;72;p14"/>
            <p:cNvSpPr/>
            <p:nvPr/>
          </p:nvSpPr>
          <p:spPr>
            <a:xfrm>
              <a:off x="4267200" y="6553200"/>
              <a:ext cx="2328900" cy="456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73" name="Google Shape;73;p14"/>
            <p:cNvSpPr/>
            <p:nvPr/>
          </p:nvSpPr>
          <p:spPr>
            <a:xfrm>
              <a:off x="1905000" y="6553200"/>
              <a:ext cx="2362200" cy="456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74" name="Google Shape;74;p14"/>
            <p:cNvSpPr/>
            <p:nvPr/>
          </p:nvSpPr>
          <p:spPr>
            <a:xfrm>
              <a:off x="6586538" y="6553200"/>
              <a:ext cx="2328900" cy="456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sp>
        <p:nvSpPr>
          <p:cNvPr id="75" name="Google Shape;75;p14"/>
          <p:cNvSpPr txBox="1"/>
          <p:nvPr>
            <p:ph idx="1" type="body"/>
          </p:nvPr>
        </p:nvSpPr>
        <p:spPr>
          <a:xfrm>
            <a:off x="304800" y="1120378"/>
            <a:ext cx="8229600" cy="33945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76" name="Google Shape;76;p14"/>
          <p:cNvSpPr txBox="1"/>
          <p:nvPr>
            <p:ph idx="2" type="body"/>
          </p:nvPr>
        </p:nvSpPr>
        <p:spPr>
          <a:xfrm>
            <a:off x="304800" y="114300"/>
            <a:ext cx="6324600" cy="857400"/>
          </a:xfrm>
          <a:prstGeom prst="rect">
            <a:avLst/>
          </a:prstGeom>
          <a:noFill/>
          <a:ln>
            <a:noFill/>
          </a:ln>
        </p:spPr>
        <p:txBody>
          <a:bodyPr anchorCtr="0" anchor="ctr" bIns="45700" lIns="91425" spcFirstLastPara="1" rIns="91425" wrap="square" tIns="45700">
            <a:normAutofit/>
          </a:bodyPr>
          <a:lstStyle>
            <a:lvl1pPr indent="-228600" lvl="0" marL="457200" rtl="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nvSpPr>
        <p:spPr>
          <a:xfrm>
            <a:off x="2219000" y="2719925"/>
            <a:ext cx="6234300" cy="54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None/>
            </a:pPr>
            <a:r>
              <a:rPr lang="en" sz="2600">
                <a:solidFill>
                  <a:schemeClr val="lt1"/>
                </a:solidFill>
              </a:rPr>
              <a:t>ARTIFICIAL INTELLIGENCE (CS F407)</a:t>
            </a:r>
            <a:endParaRPr sz="2600">
              <a:solidFill>
                <a:schemeClr val="lt1"/>
              </a:solidFill>
            </a:endParaRPr>
          </a:p>
        </p:txBody>
      </p:sp>
      <p:sp>
        <p:nvSpPr>
          <p:cNvPr id="82" name="Google Shape;82;p15"/>
          <p:cNvSpPr txBox="1"/>
          <p:nvPr/>
        </p:nvSpPr>
        <p:spPr>
          <a:xfrm>
            <a:off x="2393300" y="3262625"/>
            <a:ext cx="5885700" cy="11268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lang="en" sz="2400">
                <a:solidFill>
                  <a:schemeClr val="lt1"/>
                </a:solidFill>
              </a:rPr>
              <a:t>One-Class Classification for Credit Card Fraud Detection: A Comparative Analysis of Isolation Forest, LOF, and SVM</a:t>
            </a:r>
            <a:endParaRPr sz="24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idx="1" type="body"/>
          </p:nvPr>
        </p:nvSpPr>
        <p:spPr>
          <a:xfrm>
            <a:off x="251875" y="1439350"/>
            <a:ext cx="5137200" cy="3466500"/>
          </a:xfrm>
          <a:prstGeom prst="rect">
            <a:avLst/>
          </a:prstGeom>
        </p:spPr>
        <p:txBody>
          <a:bodyPr anchorCtr="0" anchor="t" bIns="45700" lIns="91425" spcFirstLastPara="1" rIns="91425" wrap="square" tIns="45700">
            <a:normAutofit/>
          </a:bodyPr>
          <a:lstStyle/>
          <a:p>
            <a:pPr indent="-311150" lvl="0" marL="457200" rtl="0" algn="l">
              <a:spcBef>
                <a:spcPts val="48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We detect rare credit card fraud using three models: custom Isolation Forest, custom LOF, and scikit-learn One-Class SVM.</a:t>
            </a:r>
            <a:endParaRPr sz="1300">
              <a:solidFill>
                <a:schemeClr val="dk1"/>
              </a:solidFill>
              <a:latin typeface="Times New Roman"/>
              <a:ea typeface="Times New Roman"/>
              <a:cs typeface="Times New Roman"/>
              <a:sym typeface="Times New Roman"/>
            </a:endParaRPr>
          </a:p>
          <a:p>
            <a:pPr indent="0" lvl="0" marL="457200" rtl="0" algn="l">
              <a:spcBef>
                <a:spcPts val="48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spcBef>
                <a:spcPts val="48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Fraud is rare and costly; traditional methods fail due to extreme imbalance.</a:t>
            </a:r>
            <a:endParaRPr sz="1300">
              <a:solidFill>
                <a:schemeClr val="dk1"/>
              </a:solidFill>
              <a:latin typeface="Times New Roman"/>
              <a:ea typeface="Times New Roman"/>
              <a:cs typeface="Times New Roman"/>
              <a:sym typeface="Times New Roman"/>
            </a:endParaRPr>
          </a:p>
          <a:p>
            <a:pPr indent="0" lvl="0" marL="0" rtl="0" algn="l">
              <a:spcBef>
                <a:spcPts val="48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spcBef>
                <a:spcPts val="48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We built and compared models on the Kaggle ULB dataset, focusing on precision, recall, and F1-score.</a:t>
            </a:r>
            <a:endParaRPr sz="1300">
              <a:solidFill>
                <a:schemeClr val="dk1"/>
              </a:solidFill>
              <a:latin typeface="Times New Roman"/>
              <a:ea typeface="Times New Roman"/>
              <a:cs typeface="Times New Roman"/>
              <a:sym typeface="Times New Roman"/>
            </a:endParaRPr>
          </a:p>
          <a:p>
            <a:pPr indent="0" lvl="0" marL="0" rtl="0" algn="l">
              <a:spcBef>
                <a:spcPts val="480"/>
              </a:spcBef>
              <a:spcAft>
                <a:spcPts val="0"/>
              </a:spcAft>
              <a:buNone/>
            </a:pPr>
            <a:r>
              <a:t/>
            </a:r>
            <a:endParaRPr sz="1300">
              <a:solidFill>
                <a:schemeClr val="dk1"/>
              </a:solidFill>
              <a:latin typeface="Times New Roman"/>
              <a:ea typeface="Times New Roman"/>
              <a:cs typeface="Times New Roman"/>
              <a:sym typeface="Times New Roman"/>
            </a:endParaRPr>
          </a:p>
        </p:txBody>
      </p:sp>
      <p:sp>
        <p:nvSpPr>
          <p:cNvPr id="88" name="Google Shape;88;p16"/>
          <p:cNvSpPr txBox="1"/>
          <p:nvPr>
            <p:ph idx="2" type="body"/>
          </p:nvPr>
        </p:nvSpPr>
        <p:spPr>
          <a:xfrm>
            <a:off x="449100" y="123925"/>
            <a:ext cx="6324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sz="2700">
                <a:solidFill>
                  <a:srgbClr val="000000"/>
                </a:solidFill>
              </a:rPr>
              <a:t>Abstract</a:t>
            </a:r>
            <a:endParaRPr sz="2700">
              <a:solidFill>
                <a:srgbClr val="000000"/>
              </a:solidFill>
            </a:endParaRPr>
          </a:p>
        </p:txBody>
      </p:sp>
      <p:pic>
        <p:nvPicPr>
          <p:cNvPr id="89" name="Google Shape;89;p16" title="absract slide.png"/>
          <p:cNvPicPr preferRelativeResize="0"/>
          <p:nvPr/>
        </p:nvPicPr>
        <p:blipFill>
          <a:blip r:embed="rId3">
            <a:alphaModFix/>
          </a:blip>
          <a:stretch>
            <a:fillRect/>
          </a:stretch>
        </p:blipFill>
        <p:spPr>
          <a:xfrm>
            <a:off x="5245150" y="1439350"/>
            <a:ext cx="3397202" cy="2264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idx="1" type="body"/>
          </p:nvPr>
        </p:nvSpPr>
        <p:spPr>
          <a:xfrm>
            <a:off x="304800" y="1120378"/>
            <a:ext cx="8229600" cy="3394500"/>
          </a:xfrm>
          <a:prstGeom prst="rect">
            <a:avLst/>
          </a:prstGeom>
        </p:spPr>
        <p:txBody>
          <a:bodyPr anchorCtr="0" anchor="t" bIns="45700" lIns="91425" spcFirstLastPara="1" rIns="91425" wrap="square" tIns="45700">
            <a:normAutofit/>
          </a:bodyPr>
          <a:lstStyle/>
          <a:p>
            <a:pPr indent="0" lvl="0" marL="0" marR="0" rtl="0" algn="l">
              <a:lnSpc>
                <a:spcPct val="115000"/>
              </a:lnSpc>
              <a:spcBef>
                <a:spcPts val="600"/>
              </a:spcBef>
              <a:spcAft>
                <a:spcPts val="0"/>
              </a:spcAft>
              <a:buNone/>
            </a:pPr>
            <a:r>
              <a:rPr lang="en" sz="1200">
                <a:solidFill>
                  <a:schemeClr val="dk1"/>
                </a:solidFill>
                <a:latin typeface="Times New Roman"/>
                <a:ea typeface="Times New Roman"/>
                <a:cs typeface="Times New Roman"/>
                <a:sym typeface="Times New Roman"/>
              </a:rPr>
              <a:t>The </a:t>
            </a:r>
            <a:r>
              <a:rPr b="1" lang="en" sz="1200">
                <a:solidFill>
                  <a:schemeClr val="dk1"/>
                </a:solidFill>
                <a:latin typeface="Times New Roman"/>
                <a:ea typeface="Times New Roman"/>
                <a:cs typeface="Times New Roman"/>
                <a:sym typeface="Times New Roman"/>
              </a:rPr>
              <a:t>ULB Credit Card Fraud</a:t>
            </a:r>
            <a:r>
              <a:rPr lang="en" sz="1200">
                <a:solidFill>
                  <a:schemeClr val="dk1"/>
                </a:solidFill>
                <a:latin typeface="Times New Roman"/>
                <a:ea typeface="Times New Roman"/>
                <a:cs typeface="Times New Roman"/>
                <a:sym typeface="Times New Roman"/>
              </a:rPr>
              <a:t> dataset (Kaggle) comprises </a:t>
            </a:r>
            <a:r>
              <a:rPr b="1" lang="en" sz="1200">
                <a:solidFill>
                  <a:schemeClr val="dk1"/>
                </a:solidFill>
                <a:latin typeface="Times New Roman"/>
                <a:ea typeface="Times New Roman"/>
                <a:cs typeface="Times New Roman"/>
                <a:sym typeface="Times New Roman"/>
              </a:rPr>
              <a:t>284 807</a:t>
            </a:r>
            <a:r>
              <a:rPr lang="en" sz="1200">
                <a:solidFill>
                  <a:schemeClr val="dk1"/>
                </a:solidFill>
                <a:latin typeface="Times New Roman"/>
                <a:ea typeface="Times New Roman"/>
                <a:cs typeface="Times New Roman"/>
                <a:sym typeface="Times New Roman"/>
              </a:rPr>
              <a:t> anonymized transactions, of which </a:t>
            </a:r>
            <a:r>
              <a:rPr b="1" lang="en" sz="1200">
                <a:solidFill>
                  <a:schemeClr val="dk1"/>
                </a:solidFill>
                <a:latin typeface="Times New Roman"/>
                <a:ea typeface="Times New Roman"/>
                <a:cs typeface="Times New Roman"/>
                <a:sym typeface="Times New Roman"/>
              </a:rPr>
              <a:t>492</a:t>
            </a:r>
            <a:r>
              <a:rPr lang="en" sz="1200">
                <a:solidFill>
                  <a:schemeClr val="dk1"/>
                </a:solidFill>
                <a:latin typeface="Times New Roman"/>
                <a:ea typeface="Times New Roman"/>
                <a:cs typeface="Times New Roman"/>
                <a:sym typeface="Times New Roman"/>
              </a:rPr>
              <a:t> are fraudulent (≈ .172% fraud rate).</a:t>
            </a:r>
            <a:endParaRPr sz="13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95" name="Google Shape;95;p17"/>
          <p:cNvSpPr txBox="1"/>
          <p:nvPr>
            <p:ph idx="2" type="body"/>
          </p:nvPr>
        </p:nvSpPr>
        <p:spPr>
          <a:xfrm>
            <a:off x="349050" y="339950"/>
            <a:ext cx="6324600" cy="857400"/>
          </a:xfrm>
          <a:prstGeom prst="rect">
            <a:avLst/>
          </a:prstGeom>
        </p:spPr>
        <p:txBody>
          <a:bodyPr anchorCtr="0" anchor="ctr" bIns="45700" lIns="91425" spcFirstLastPara="1" rIns="91425" wrap="square" tIns="45700">
            <a:noAutofit/>
          </a:bodyPr>
          <a:lstStyle/>
          <a:p>
            <a:pPr indent="0" lvl="0" marL="0" rtl="0" algn="l">
              <a:lnSpc>
                <a:spcPct val="95000"/>
              </a:lnSpc>
              <a:spcBef>
                <a:spcPts val="1800"/>
              </a:spcBef>
              <a:spcAft>
                <a:spcPts val="0"/>
              </a:spcAft>
              <a:buClr>
                <a:schemeClr val="dk1"/>
              </a:buClr>
              <a:buSzPts val="935"/>
              <a:buFont typeface="Arial"/>
              <a:buNone/>
            </a:pPr>
            <a:r>
              <a:rPr lang="en" sz="2700">
                <a:solidFill>
                  <a:srgbClr val="000000"/>
                </a:solidFill>
              </a:rPr>
              <a:t>Dataset</a:t>
            </a:r>
            <a:endParaRPr sz="2700">
              <a:solidFill>
                <a:srgbClr val="000000"/>
              </a:solidFill>
            </a:endParaRPr>
          </a:p>
          <a:p>
            <a:pPr indent="0" lvl="0" marL="0" rtl="0" algn="l">
              <a:lnSpc>
                <a:spcPct val="80000"/>
              </a:lnSpc>
              <a:spcBef>
                <a:spcPts val="400"/>
              </a:spcBef>
              <a:spcAft>
                <a:spcPts val="0"/>
              </a:spcAft>
              <a:buSzPts val="935"/>
              <a:buNone/>
            </a:pPr>
            <a:r>
              <a:t/>
            </a:r>
            <a:endParaRPr sz="3060"/>
          </a:p>
        </p:txBody>
      </p:sp>
      <p:graphicFrame>
        <p:nvGraphicFramePr>
          <p:cNvPr id="96" name="Google Shape;96;p17"/>
          <p:cNvGraphicFramePr/>
          <p:nvPr/>
        </p:nvGraphicFramePr>
        <p:xfrm>
          <a:off x="685800" y="1555654"/>
          <a:ext cx="3000000" cy="3000000"/>
        </p:xfrm>
        <a:graphic>
          <a:graphicData uri="http://schemas.openxmlformats.org/drawingml/2006/table">
            <a:tbl>
              <a:tblPr>
                <a:noFill/>
                <a:tableStyleId>{660C39CF-1A06-4780-89CD-83C9DF39C933}</a:tableStyleId>
              </a:tblPr>
              <a:tblGrid>
                <a:gridCol w="1613800"/>
                <a:gridCol w="6158600"/>
              </a:tblGrid>
              <a:tr h="367425">
                <a:tc>
                  <a:txBody>
                    <a:bodyPr/>
                    <a:lstStyle/>
                    <a:p>
                      <a:pPr indent="0" lvl="0" marL="19050" rtl="0" algn="ctr">
                        <a:lnSpc>
                          <a:spcPct val="129500"/>
                        </a:lnSpc>
                        <a:spcBef>
                          <a:spcPts val="1200"/>
                        </a:spcBef>
                        <a:spcAft>
                          <a:spcPts val="1200"/>
                        </a:spcAft>
                        <a:buNone/>
                      </a:pPr>
                      <a:r>
                        <a:rPr b="1" lang="en" sz="900">
                          <a:latin typeface="Times New Roman"/>
                          <a:ea typeface="Times New Roman"/>
                          <a:cs typeface="Times New Roman"/>
                          <a:sym typeface="Times New Roman"/>
                        </a:rPr>
                        <a:t>Feature Type</a:t>
                      </a:r>
                      <a:endParaRPr b="1" sz="9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19050" rtl="0" algn="ctr">
                        <a:lnSpc>
                          <a:spcPct val="129500"/>
                        </a:lnSpc>
                        <a:spcBef>
                          <a:spcPts val="1200"/>
                        </a:spcBef>
                        <a:spcAft>
                          <a:spcPts val="1200"/>
                        </a:spcAft>
                        <a:buNone/>
                      </a:pPr>
                      <a:r>
                        <a:rPr b="1" lang="en" sz="900">
                          <a:latin typeface="Times New Roman"/>
                          <a:ea typeface="Times New Roman"/>
                          <a:cs typeface="Times New Roman"/>
                          <a:sym typeface="Times New Roman"/>
                        </a:rPr>
                        <a:t>Description</a:t>
                      </a:r>
                      <a:endParaRPr b="1" sz="900">
                        <a:latin typeface="Times New Roman"/>
                        <a:ea typeface="Times New Roman"/>
                        <a:cs typeface="Times New Roman"/>
                        <a:sym typeface="Times New Roman"/>
                      </a:endParaRPr>
                    </a:p>
                  </a:txBody>
                  <a:tcPr marT="18275" marB="18275" marR="18275" marL="182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41075">
                <a:tc>
                  <a:txBody>
                    <a:bodyPr/>
                    <a:lstStyle/>
                    <a:p>
                      <a:pPr indent="0" lvl="0" marL="19050" rtl="0" algn="l">
                        <a:lnSpc>
                          <a:spcPct val="129500"/>
                        </a:lnSpc>
                        <a:spcBef>
                          <a:spcPts val="1200"/>
                        </a:spcBef>
                        <a:spcAft>
                          <a:spcPts val="1200"/>
                        </a:spcAft>
                        <a:buNone/>
                      </a:pPr>
                      <a:r>
                        <a:rPr b="1" lang="en" sz="900">
                          <a:latin typeface="Times New Roman"/>
                          <a:ea typeface="Times New Roman"/>
                          <a:cs typeface="Times New Roman"/>
                          <a:sym typeface="Times New Roman"/>
                        </a:rPr>
                        <a:t>PCA Components</a:t>
                      </a:r>
                      <a:endParaRPr b="1" sz="9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76250" rtl="0" algn="l">
                        <a:lnSpc>
                          <a:spcPct val="129500"/>
                        </a:lnSpc>
                        <a:spcBef>
                          <a:spcPts val="1200"/>
                        </a:spcBef>
                        <a:spcAft>
                          <a:spcPts val="1200"/>
                        </a:spcAft>
                        <a:buNone/>
                      </a:pPr>
                      <a:r>
                        <a:rPr b="1" lang="en" sz="900">
                          <a:latin typeface="Times New Roman"/>
                          <a:ea typeface="Times New Roman"/>
                          <a:cs typeface="Times New Roman"/>
                          <a:sym typeface="Times New Roman"/>
                        </a:rPr>
                        <a:t>V1–V28</a:t>
                      </a:r>
                      <a:r>
                        <a:rPr lang="en" sz="900">
                          <a:latin typeface="Times New Roman"/>
                          <a:ea typeface="Times New Roman"/>
                          <a:cs typeface="Times New Roman"/>
                          <a:sym typeface="Times New Roman"/>
                        </a:rPr>
                        <a:t>: Confidential principal components derived from original transaction attributes</a:t>
                      </a:r>
                      <a:endParaRPr sz="9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629225">
                <a:tc>
                  <a:txBody>
                    <a:bodyPr/>
                    <a:lstStyle/>
                    <a:p>
                      <a:pPr indent="0" lvl="0" marL="19050" rtl="0" algn="l">
                        <a:lnSpc>
                          <a:spcPct val="129500"/>
                        </a:lnSpc>
                        <a:spcBef>
                          <a:spcPts val="1200"/>
                        </a:spcBef>
                        <a:spcAft>
                          <a:spcPts val="1200"/>
                        </a:spcAft>
                        <a:buNone/>
                      </a:pPr>
                      <a:r>
                        <a:rPr b="1" lang="en" sz="900">
                          <a:latin typeface="Times New Roman"/>
                          <a:ea typeface="Times New Roman"/>
                          <a:cs typeface="Times New Roman"/>
                          <a:sym typeface="Times New Roman"/>
                        </a:rPr>
                        <a:t>Temporal Features</a:t>
                      </a:r>
                      <a:endParaRPr b="1" sz="9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76250" rtl="0" algn="l">
                        <a:lnSpc>
                          <a:spcPct val="129500"/>
                        </a:lnSpc>
                        <a:spcBef>
                          <a:spcPts val="1200"/>
                        </a:spcBef>
                        <a:spcAft>
                          <a:spcPts val="0"/>
                        </a:spcAft>
                        <a:buNone/>
                      </a:pPr>
                      <a:r>
                        <a:rPr b="1" lang="en" sz="900">
                          <a:latin typeface="Times New Roman"/>
                          <a:ea typeface="Times New Roman"/>
                          <a:cs typeface="Times New Roman"/>
                          <a:sym typeface="Times New Roman"/>
                        </a:rPr>
                        <a:t>Time</a:t>
                      </a:r>
                      <a:r>
                        <a:rPr lang="en" sz="900">
                          <a:latin typeface="Times New Roman"/>
                          <a:ea typeface="Times New Roman"/>
                          <a:cs typeface="Times New Roman"/>
                          <a:sym typeface="Times New Roman"/>
                        </a:rPr>
                        <a:t>: Seconds elapsed since the first recorded transaction</a:t>
                      </a:r>
                      <a:endParaRPr sz="900">
                        <a:latin typeface="Times New Roman"/>
                        <a:ea typeface="Times New Roman"/>
                        <a:cs typeface="Times New Roman"/>
                        <a:sym typeface="Times New Roman"/>
                      </a:endParaRPr>
                    </a:p>
                    <a:p>
                      <a:pPr indent="0" lvl="0" marL="476250" rtl="0" algn="l">
                        <a:lnSpc>
                          <a:spcPct val="129500"/>
                        </a:lnSpc>
                        <a:spcBef>
                          <a:spcPts val="1200"/>
                        </a:spcBef>
                        <a:spcAft>
                          <a:spcPts val="1200"/>
                        </a:spcAft>
                        <a:buNone/>
                      </a:pPr>
                      <a:r>
                        <a:rPr b="1" lang="en" sz="900">
                          <a:latin typeface="Times New Roman"/>
                          <a:ea typeface="Times New Roman"/>
                          <a:cs typeface="Times New Roman"/>
                          <a:sym typeface="Times New Roman"/>
                        </a:rPr>
                        <a:t>TxnFreq_1h</a:t>
                      </a:r>
                      <a:r>
                        <a:rPr lang="en" sz="900">
                          <a:latin typeface="Times New Roman"/>
                          <a:ea typeface="Times New Roman"/>
                          <a:cs typeface="Times New Roman"/>
                          <a:sym typeface="Times New Roman"/>
                        </a:rPr>
                        <a:t>: Number of transactions by the same card in the past hour</a:t>
                      </a:r>
                      <a:endParaRPr sz="900">
                        <a:latin typeface="Times New Roman"/>
                        <a:ea typeface="Times New Roman"/>
                        <a:cs typeface="Times New Roman"/>
                        <a:sym typeface="Times New Roman"/>
                      </a:endParaRPr>
                    </a:p>
                  </a:txBody>
                  <a:tcPr marT="18275" marB="18275" marR="18275" marL="182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91925">
                <a:tc>
                  <a:txBody>
                    <a:bodyPr/>
                    <a:lstStyle/>
                    <a:p>
                      <a:pPr indent="0" lvl="0" marL="19050" rtl="0" algn="l">
                        <a:lnSpc>
                          <a:spcPct val="129500"/>
                        </a:lnSpc>
                        <a:spcBef>
                          <a:spcPts val="1200"/>
                        </a:spcBef>
                        <a:spcAft>
                          <a:spcPts val="1200"/>
                        </a:spcAft>
                        <a:buNone/>
                      </a:pPr>
                      <a:r>
                        <a:rPr b="1" lang="en" sz="900">
                          <a:latin typeface="Times New Roman"/>
                          <a:ea typeface="Times New Roman"/>
                          <a:cs typeface="Times New Roman"/>
                          <a:sym typeface="Times New Roman"/>
                        </a:rPr>
                        <a:t>Monetary Feature</a:t>
                      </a:r>
                      <a:endParaRPr b="1" sz="9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76250" rtl="0" algn="l">
                        <a:lnSpc>
                          <a:spcPct val="129500"/>
                        </a:lnSpc>
                        <a:spcBef>
                          <a:spcPts val="1200"/>
                        </a:spcBef>
                        <a:spcAft>
                          <a:spcPts val="1200"/>
                        </a:spcAft>
                        <a:buNone/>
                      </a:pPr>
                      <a:r>
                        <a:rPr b="1" lang="en" sz="900">
                          <a:latin typeface="Times New Roman"/>
                          <a:ea typeface="Times New Roman"/>
                          <a:cs typeface="Times New Roman"/>
                          <a:sym typeface="Times New Roman"/>
                        </a:rPr>
                        <a:t>Amount</a:t>
                      </a:r>
                      <a:r>
                        <a:rPr lang="en" sz="900">
                          <a:latin typeface="Times New Roman"/>
                          <a:ea typeface="Times New Roman"/>
                          <a:cs typeface="Times New Roman"/>
                          <a:sym typeface="Times New Roman"/>
                        </a:rPr>
                        <a:t>: Transaction amount (standardized)</a:t>
                      </a:r>
                      <a:endParaRPr sz="9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612775">
                <a:tc>
                  <a:txBody>
                    <a:bodyPr/>
                    <a:lstStyle/>
                    <a:p>
                      <a:pPr indent="0" lvl="0" marL="19050" rtl="0" algn="l">
                        <a:lnSpc>
                          <a:spcPct val="129500"/>
                        </a:lnSpc>
                        <a:spcBef>
                          <a:spcPts val="1200"/>
                        </a:spcBef>
                        <a:spcAft>
                          <a:spcPts val="1200"/>
                        </a:spcAft>
                        <a:buNone/>
                      </a:pPr>
                      <a:r>
                        <a:rPr b="1" lang="en" sz="900">
                          <a:latin typeface="Times New Roman"/>
                          <a:ea typeface="Times New Roman"/>
                          <a:cs typeface="Times New Roman"/>
                          <a:sym typeface="Times New Roman"/>
                        </a:rPr>
                        <a:t>Class Distribution</a:t>
                      </a:r>
                      <a:endParaRPr b="1" sz="9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476250" rtl="0" algn="l">
                        <a:lnSpc>
                          <a:spcPct val="129500"/>
                        </a:lnSpc>
                        <a:spcBef>
                          <a:spcPts val="1200"/>
                        </a:spcBef>
                        <a:spcAft>
                          <a:spcPts val="1200"/>
                        </a:spcAft>
                        <a:buNone/>
                      </a:pPr>
                      <a:r>
                        <a:rPr lang="en" sz="900">
                          <a:latin typeface="Times New Roman"/>
                          <a:ea typeface="Times New Roman"/>
                          <a:cs typeface="Times New Roman"/>
                          <a:sym typeface="Times New Roman"/>
                        </a:rPr>
                        <a:t>0.172% fraud / 99.828% legitimate</a:t>
                      </a:r>
                      <a:endParaRPr sz="9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 type="body"/>
          </p:nvPr>
        </p:nvSpPr>
        <p:spPr>
          <a:xfrm>
            <a:off x="135475" y="1041400"/>
            <a:ext cx="4436400" cy="19194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Isolation forest is a collection of randomly generated trees. Not only does it have a very simple architecture, but it also proves to have an edge over the other algorithms when it comes to computational efficiency. It does not utilize distance or density based methods, eliminating major computational costs. It has a linear time complexity along with a low memory requirement.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This algorithm is implemented for the task anomaly detection. In a dataset dominated by one major class, anomalies can be easily detected via this algorithm.</a:t>
            </a:r>
            <a:endParaRPr sz="1200">
              <a:solidFill>
                <a:schemeClr val="dk1"/>
              </a:solidFill>
              <a:latin typeface="Times New Roman"/>
              <a:ea typeface="Times New Roman"/>
              <a:cs typeface="Times New Roman"/>
              <a:sym typeface="Times New Roman"/>
            </a:endParaRPr>
          </a:p>
        </p:txBody>
      </p:sp>
      <p:sp>
        <p:nvSpPr>
          <p:cNvPr id="102" name="Google Shape;102;p18"/>
          <p:cNvSpPr txBox="1"/>
          <p:nvPr>
            <p:ph idx="2" type="body"/>
          </p:nvPr>
        </p:nvSpPr>
        <p:spPr>
          <a:xfrm>
            <a:off x="304800" y="114300"/>
            <a:ext cx="6324600" cy="8574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lang="en" sz="2700">
                <a:solidFill>
                  <a:srgbClr val="000000"/>
                </a:solidFill>
              </a:rPr>
              <a:t>Model 1: Isolation Forest</a:t>
            </a:r>
            <a:endParaRPr sz="2900">
              <a:solidFill>
                <a:srgbClr val="000000"/>
              </a:solidFill>
            </a:endParaRPr>
          </a:p>
        </p:txBody>
      </p:sp>
      <p:sp>
        <p:nvSpPr>
          <p:cNvPr id="103" name="Google Shape;103;p18"/>
          <p:cNvSpPr txBox="1"/>
          <p:nvPr/>
        </p:nvSpPr>
        <p:spPr>
          <a:xfrm>
            <a:off x="853675" y="2960800"/>
            <a:ext cx="30000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Parameters: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Number of Trees=100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Total Height=30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Threshold=28.78</a:t>
            </a:r>
            <a:endParaRPr sz="1200">
              <a:solidFill>
                <a:schemeClr val="dk1"/>
              </a:solidFill>
              <a:latin typeface="Times New Roman"/>
              <a:ea typeface="Times New Roman"/>
              <a:cs typeface="Times New Roman"/>
              <a:sym typeface="Times New Roman"/>
            </a:endParaRPr>
          </a:p>
        </p:txBody>
      </p:sp>
      <p:pic>
        <p:nvPicPr>
          <p:cNvPr id="104" name="Google Shape;104;p18" title="Screenshot 2025-04-22 at 8.25.33 PM.png"/>
          <p:cNvPicPr preferRelativeResize="0"/>
          <p:nvPr/>
        </p:nvPicPr>
        <p:blipFill>
          <a:blip r:embed="rId3">
            <a:alphaModFix/>
          </a:blip>
          <a:stretch>
            <a:fillRect/>
          </a:stretch>
        </p:blipFill>
        <p:spPr>
          <a:xfrm>
            <a:off x="4688500" y="1133050"/>
            <a:ext cx="4267325" cy="3510527"/>
          </a:xfrm>
          <a:prstGeom prst="rect">
            <a:avLst/>
          </a:prstGeom>
          <a:noFill/>
          <a:ln>
            <a:noFill/>
          </a:ln>
        </p:spPr>
      </p:pic>
      <p:pic>
        <p:nvPicPr>
          <p:cNvPr id="105" name="Google Shape;105;p18" title="Screenshot 2025-04-22 at 8.25.58 PM.png"/>
          <p:cNvPicPr preferRelativeResize="0"/>
          <p:nvPr/>
        </p:nvPicPr>
        <p:blipFill>
          <a:blip r:embed="rId4">
            <a:alphaModFix/>
          </a:blip>
          <a:stretch>
            <a:fillRect/>
          </a:stretch>
        </p:blipFill>
        <p:spPr>
          <a:xfrm>
            <a:off x="2120000" y="4122500"/>
            <a:ext cx="2108825" cy="645550"/>
          </a:xfrm>
          <a:prstGeom prst="rect">
            <a:avLst/>
          </a:prstGeom>
          <a:noFill/>
          <a:ln>
            <a:noFill/>
          </a:ln>
        </p:spPr>
      </p:pic>
      <p:sp>
        <p:nvSpPr>
          <p:cNvPr id="106" name="Google Shape;106;p18"/>
          <p:cNvSpPr txBox="1"/>
          <p:nvPr/>
        </p:nvSpPr>
        <p:spPr>
          <a:xfrm>
            <a:off x="1306400" y="4260613"/>
            <a:ext cx="813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Metrics:</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1" type="body"/>
          </p:nvPr>
        </p:nvSpPr>
        <p:spPr>
          <a:xfrm>
            <a:off x="135475" y="1041400"/>
            <a:ext cx="4436400" cy="1919400"/>
          </a:xfrm>
          <a:prstGeom prst="rect">
            <a:avLst/>
          </a:prstGeom>
        </p:spPr>
        <p:txBody>
          <a:bodyPr anchorCtr="0" anchor="t" bIns="45700" lIns="91425" spcFirstLastPara="1" rIns="91425" wrap="square" tIns="45700">
            <a:normAutofit fontScale="92500" lnSpcReduction="10000"/>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Local Outlier Factor is a KNN based algorithm useful for classifying outliers in data. It is useful for Anomaly Detection. It is a density based outlier function, which classifies anomalies based on a score obtained known as LOF, to classify whether a function is an anomaly or a normal point.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91666"/>
              <a:buFont typeface="Arial"/>
              <a:buNone/>
            </a:pPr>
            <a:r>
              <a:rPr lang="en" sz="1200">
                <a:solidFill>
                  <a:schemeClr val="dk1"/>
                </a:solidFill>
                <a:latin typeface="Times New Roman"/>
                <a:ea typeface="Times New Roman"/>
                <a:cs typeface="Times New Roman"/>
                <a:sym typeface="Times New Roman"/>
              </a:rPr>
              <a:t>The model was tested on the same data as Isolation Forest. Although this algorithm is not susceptible to local density, it performs poorly on models with many features. It also takes on simple approaches to find anomalies, hence it is not a powerful model on data with high features.</a:t>
            </a:r>
            <a:endParaRPr sz="1200">
              <a:solidFill>
                <a:schemeClr val="dk1"/>
              </a:solidFill>
              <a:latin typeface="Times New Roman"/>
              <a:ea typeface="Times New Roman"/>
              <a:cs typeface="Times New Roman"/>
              <a:sym typeface="Times New Roman"/>
            </a:endParaRPr>
          </a:p>
        </p:txBody>
      </p:sp>
      <p:sp>
        <p:nvSpPr>
          <p:cNvPr id="112" name="Google Shape;112;p19"/>
          <p:cNvSpPr txBox="1"/>
          <p:nvPr>
            <p:ph idx="2" type="body"/>
          </p:nvPr>
        </p:nvSpPr>
        <p:spPr>
          <a:xfrm>
            <a:off x="63300" y="132175"/>
            <a:ext cx="6797700" cy="857400"/>
          </a:xfrm>
          <a:prstGeom prst="rect">
            <a:avLst/>
          </a:prstGeom>
        </p:spPr>
        <p:txBody>
          <a:bodyPr anchorCtr="0" anchor="ctr" bIns="45700" lIns="91425" spcFirstLastPara="1" rIns="91425" wrap="square" tIns="45700">
            <a:normAutofit fontScale="92500"/>
          </a:bodyPr>
          <a:lstStyle/>
          <a:p>
            <a:pPr indent="0" lvl="0" marL="0" rtl="0" algn="l">
              <a:lnSpc>
                <a:spcPct val="115000"/>
              </a:lnSpc>
              <a:spcBef>
                <a:spcPts val="0"/>
              </a:spcBef>
              <a:spcAft>
                <a:spcPts val="0"/>
              </a:spcAft>
              <a:buNone/>
            </a:pPr>
            <a:r>
              <a:rPr lang="en" sz="2700">
                <a:solidFill>
                  <a:srgbClr val="000000"/>
                </a:solidFill>
              </a:rPr>
              <a:t>Model 2: </a:t>
            </a:r>
            <a:r>
              <a:rPr lang="en" sz="2700">
                <a:solidFill>
                  <a:schemeClr val="dk1"/>
                </a:solidFill>
              </a:rPr>
              <a:t>Custom Local Outlier Factor (LOF)</a:t>
            </a:r>
            <a:endParaRPr sz="2700">
              <a:solidFill>
                <a:srgbClr val="000000"/>
              </a:solidFill>
            </a:endParaRPr>
          </a:p>
        </p:txBody>
      </p:sp>
      <p:sp>
        <p:nvSpPr>
          <p:cNvPr id="113" name="Google Shape;113;p19"/>
          <p:cNvSpPr txBox="1"/>
          <p:nvPr/>
        </p:nvSpPr>
        <p:spPr>
          <a:xfrm>
            <a:off x="853675" y="2960800"/>
            <a:ext cx="3000000" cy="9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chemeClr val="dk1"/>
                </a:solidFill>
                <a:latin typeface="Times New Roman"/>
                <a:ea typeface="Times New Roman"/>
                <a:cs typeface="Times New Roman"/>
                <a:sym typeface="Times New Roman"/>
              </a:rPr>
              <a:t>Parameters: </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K=100 (number of neighbors)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Threshold=1.022706367005985</a:t>
            </a:r>
            <a:endParaRPr b="1" sz="1200">
              <a:solidFill>
                <a:schemeClr val="dk1"/>
              </a:solidFill>
              <a:latin typeface="Times New Roman"/>
              <a:ea typeface="Times New Roman"/>
              <a:cs typeface="Times New Roman"/>
              <a:sym typeface="Times New Roman"/>
            </a:endParaRPr>
          </a:p>
        </p:txBody>
      </p:sp>
      <p:sp>
        <p:nvSpPr>
          <p:cNvPr id="114" name="Google Shape;114;p19"/>
          <p:cNvSpPr txBox="1"/>
          <p:nvPr/>
        </p:nvSpPr>
        <p:spPr>
          <a:xfrm>
            <a:off x="1306400" y="4260613"/>
            <a:ext cx="813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Metrics:</a:t>
            </a:r>
            <a:endParaRPr sz="1200">
              <a:solidFill>
                <a:schemeClr val="dk1"/>
              </a:solidFill>
              <a:latin typeface="Times New Roman"/>
              <a:ea typeface="Times New Roman"/>
              <a:cs typeface="Times New Roman"/>
              <a:sym typeface="Times New Roman"/>
            </a:endParaRPr>
          </a:p>
        </p:txBody>
      </p:sp>
      <p:pic>
        <p:nvPicPr>
          <p:cNvPr id="115" name="Google Shape;115;p19" title="Screenshot 2025-04-22 at 8.31.33 PM.png"/>
          <p:cNvPicPr preferRelativeResize="0"/>
          <p:nvPr/>
        </p:nvPicPr>
        <p:blipFill>
          <a:blip r:embed="rId3">
            <a:alphaModFix/>
          </a:blip>
          <a:stretch>
            <a:fillRect/>
          </a:stretch>
        </p:blipFill>
        <p:spPr>
          <a:xfrm>
            <a:off x="4724275" y="1141975"/>
            <a:ext cx="4267325" cy="3536882"/>
          </a:xfrm>
          <a:prstGeom prst="rect">
            <a:avLst/>
          </a:prstGeom>
          <a:noFill/>
          <a:ln>
            <a:noFill/>
          </a:ln>
        </p:spPr>
      </p:pic>
      <p:pic>
        <p:nvPicPr>
          <p:cNvPr id="116" name="Google Shape;116;p19" title="Screenshot 2025-04-22 at 8.31.52 PM.png"/>
          <p:cNvPicPr preferRelativeResize="0"/>
          <p:nvPr/>
        </p:nvPicPr>
        <p:blipFill>
          <a:blip r:embed="rId4">
            <a:alphaModFix/>
          </a:blip>
          <a:stretch>
            <a:fillRect/>
          </a:stretch>
        </p:blipFill>
        <p:spPr>
          <a:xfrm>
            <a:off x="2078199" y="4083238"/>
            <a:ext cx="2263838" cy="7240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1" type="body"/>
          </p:nvPr>
        </p:nvSpPr>
        <p:spPr>
          <a:xfrm>
            <a:off x="135475" y="1041400"/>
            <a:ext cx="3889800" cy="1919400"/>
          </a:xfrm>
          <a:prstGeom prst="rect">
            <a:avLst/>
          </a:prstGeom>
        </p:spPr>
        <p:txBody>
          <a:bodyPr anchorCtr="0" anchor="t" bIns="45700" lIns="91425" spcFirstLastPara="1" rIns="91425" wrap="square" tIns="45700">
            <a:normAutofit fontScale="92500" lnSpcReduction="20000"/>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The idea of a Support Vector Machine (One class) is that, lower the value of dot product of w and xi, the higher the chance of xi being anomalous, where w represents weights of the model whereas xi is the input. One Class SVM assumes the origin to be the negative classification and aims to maximize the distance between the Class data and origin.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200"/>
              </a:spcAft>
              <a:buClr>
                <a:schemeClr val="dk1"/>
              </a:buClr>
              <a:buSzPct val="91666"/>
              <a:buFont typeface="Arial"/>
              <a:buNone/>
            </a:pPr>
            <a:r>
              <a:rPr lang="en" sz="1200">
                <a:solidFill>
                  <a:schemeClr val="dk1"/>
                </a:solidFill>
                <a:latin typeface="Times New Roman"/>
                <a:ea typeface="Times New Roman"/>
                <a:cs typeface="Times New Roman"/>
                <a:sym typeface="Times New Roman"/>
              </a:rPr>
              <a:t>To help the model perform even better, we can introduce non linearity via kernels. These facilitate in handling non linearity without being in a higher space, as the kernel computes the dot product directly.</a:t>
            </a:r>
            <a:endParaRPr sz="1200">
              <a:solidFill>
                <a:schemeClr val="dk1"/>
              </a:solidFill>
              <a:latin typeface="Times New Roman"/>
              <a:ea typeface="Times New Roman"/>
              <a:cs typeface="Times New Roman"/>
              <a:sym typeface="Times New Roman"/>
            </a:endParaRPr>
          </a:p>
        </p:txBody>
      </p:sp>
      <p:sp>
        <p:nvSpPr>
          <p:cNvPr id="122" name="Google Shape;122;p20"/>
          <p:cNvSpPr txBox="1"/>
          <p:nvPr>
            <p:ph idx="2" type="body"/>
          </p:nvPr>
        </p:nvSpPr>
        <p:spPr>
          <a:xfrm>
            <a:off x="304800" y="114300"/>
            <a:ext cx="5956800" cy="857400"/>
          </a:xfrm>
          <a:prstGeom prst="rect">
            <a:avLst/>
          </a:prstGeom>
        </p:spPr>
        <p:txBody>
          <a:bodyPr anchorCtr="0" anchor="ctr" bIns="45700" lIns="91425" spcFirstLastPara="1" rIns="91425" wrap="square" tIns="45700">
            <a:normAutofit fontScale="92500"/>
          </a:bodyPr>
          <a:lstStyle/>
          <a:p>
            <a:pPr indent="0" lvl="0" marL="0" rtl="0" algn="l">
              <a:lnSpc>
                <a:spcPct val="115000"/>
              </a:lnSpc>
              <a:spcBef>
                <a:spcPts val="0"/>
              </a:spcBef>
              <a:spcAft>
                <a:spcPts val="0"/>
              </a:spcAft>
              <a:buNone/>
            </a:pPr>
            <a:r>
              <a:rPr lang="en" sz="2700">
                <a:solidFill>
                  <a:srgbClr val="000000"/>
                </a:solidFill>
              </a:rPr>
              <a:t>Model 3: </a:t>
            </a:r>
            <a:r>
              <a:rPr lang="en" sz="2700">
                <a:solidFill>
                  <a:schemeClr val="dk1"/>
                </a:solidFill>
              </a:rPr>
              <a:t>One-Class SVM (Scikit-learn)</a:t>
            </a:r>
            <a:endParaRPr sz="2700">
              <a:solidFill>
                <a:srgbClr val="000000"/>
              </a:solidFill>
            </a:endParaRPr>
          </a:p>
        </p:txBody>
      </p:sp>
      <p:sp>
        <p:nvSpPr>
          <p:cNvPr id="123" name="Google Shape;123;p20"/>
          <p:cNvSpPr txBox="1"/>
          <p:nvPr/>
        </p:nvSpPr>
        <p:spPr>
          <a:xfrm>
            <a:off x="853675" y="2960800"/>
            <a:ext cx="30000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Parameters: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kernel='rbf'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nu=0.002</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gamma='scale'</a:t>
            </a:r>
            <a:endParaRPr b="1" sz="1200">
              <a:solidFill>
                <a:schemeClr val="dk1"/>
              </a:solidFill>
              <a:latin typeface="Times New Roman"/>
              <a:ea typeface="Times New Roman"/>
              <a:cs typeface="Times New Roman"/>
              <a:sym typeface="Times New Roman"/>
            </a:endParaRPr>
          </a:p>
        </p:txBody>
      </p:sp>
      <p:sp>
        <p:nvSpPr>
          <p:cNvPr id="124" name="Google Shape;124;p20"/>
          <p:cNvSpPr txBox="1"/>
          <p:nvPr/>
        </p:nvSpPr>
        <p:spPr>
          <a:xfrm>
            <a:off x="725850" y="4133038"/>
            <a:ext cx="813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Metrics:</a:t>
            </a:r>
            <a:endParaRPr sz="1200">
              <a:solidFill>
                <a:schemeClr val="dk1"/>
              </a:solidFill>
              <a:latin typeface="Times New Roman"/>
              <a:ea typeface="Times New Roman"/>
              <a:cs typeface="Times New Roman"/>
              <a:sym typeface="Times New Roman"/>
            </a:endParaRPr>
          </a:p>
        </p:txBody>
      </p:sp>
      <p:pic>
        <p:nvPicPr>
          <p:cNvPr id="125" name="Google Shape;125;p20" title="Screenshot 2025-04-22 at 8.35.41 PM.png"/>
          <p:cNvPicPr preferRelativeResize="0"/>
          <p:nvPr/>
        </p:nvPicPr>
        <p:blipFill>
          <a:blip r:embed="rId3">
            <a:alphaModFix/>
          </a:blip>
          <a:stretch>
            <a:fillRect/>
          </a:stretch>
        </p:blipFill>
        <p:spPr>
          <a:xfrm>
            <a:off x="3853675" y="1732653"/>
            <a:ext cx="3122426" cy="2867472"/>
          </a:xfrm>
          <a:prstGeom prst="rect">
            <a:avLst/>
          </a:prstGeom>
          <a:noFill/>
          <a:ln>
            <a:noFill/>
          </a:ln>
        </p:spPr>
      </p:pic>
      <p:pic>
        <p:nvPicPr>
          <p:cNvPr id="126" name="Google Shape;126;p20" title="Screenshot 2025-04-22 at 8.36.08 PM.png"/>
          <p:cNvPicPr preferRelativeResize="0"/>
          <p:nvPr/>
        </p:nvPicPr>
        <p:blipFill>
          <a:blip r:embed="rId4">
            <a:alphaModFix/>
          </a:blip>
          <a:stretch>
            <a:fillRect/>
          </a:stretch>
        </p:blipFill>
        <p:spPr>
          <a:xfrm>
            <a:off x="6976111" y="2864598"/>
            <a:ext cx="2058301" cy="1919400"/>
          </a:xfrm>
          <a:prstGeom prst="rect">
            <a:avLst/>
          </a:prstGeom>
          <a:noFill/>
          <a:ln>
            <a:noFill/>
          </a:ln>
        </p:spPr>
      </p:pic>
      <p:pic>
        <p:nvPicPr>
          <p:cNvPr id="127" name="Google Shape;127;p20" title="Screenshot 2025-04-22 at 8.36.55 PM.png"/>
          <p:cNvPicPr preferRelativeResize="0"/>
          <p:nvPr/>
        </p:nvPicPr>
        <p:blipFill>
          <a:blip r:embed="rId5">
            <a:alphaModFix/>
          </a:blip>
          <a:stretch>
            <a:fillRect/>
          </a:stretch>
        </p:blipFill>
        <p:spPr>
          <a:xfrm>
            <a:off x="1432625" y="4035275"/>
            <a:ext cx="1903467" cy="564850"/>
          </a:xfrm>
          <a:prstGeom prst="rect">
            <a:avLst/>
          </a:prstGeom>
          <a:noFill/>
          <a:ln>
            <a:noFill/>
          </a:ln>
        </p:spPr>
      </p:pic>
      <p:pic>
        <p:nvPicPr>
          <p:cNvPr id="128" name="Google Shape;128;p20" title="Screenshot 2025-04-22 at 8.37.25 PM.png"/>
          <p:cNvPicPr preferRelativeResize="0"/>
          <p:nvPr/>
        </p:nvPicPr>
        <p:blipFill>
          <a:blip r:embed="rId6">
            <a:alphaModFix/>
          </a:blip>
          <a:stretch>
            <a:fillRect/>
          </a:stretch>
        </p:blipFill>
        <p:spPr>
          <a:xfrm>
            <a:off x="6753325" y="1363453"/>
            <a:ext cx="2390678" cy="85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2" type="body"/>
          </p:nvPr>
        </p:nvSpPr>
        <p:spPr>
          <a:xfrm>
            <a:off x="304800" y="114300"/>
            <a:ext cx="6324600" cy="857400"/>
          </a:xfrm>
          <a:prstGeom prst="rect">
            <a:avLst/>
          </a:prstGeom>
        </p:spPr>
        <p:txBody>
          <a:bodyPr anchorCtr="0" anchor="ctr" bIns="45700" lIns="91425" spcFirstLastPara="1" rIns="91425" wrap="square" tIns="45700">
            <a:normAutofit/>
          </a:bodyPr>
          <a:lstStyle/>
          <a:p>
            <a:pPr indent="0" lvl="0" marL="0" rtl="0" algn="l">
              <a:lnSpc>
                <a:spcPct val="107916"/>
              </a:lnSpc>
              <a:spcBef>
                <a:spcPts val="1800"/>
              </a:spcBef>
              <a:spcAft>
                <a:spcPts val="300"/>
              </a:spcAft>
              <a:buClr>
                <a:schemeClr val="dk1"/>
              </a:buClr>
              <a:buSzPts val="1100"/>
              <a:buFont typeface="Arial"/>
              <a:buNone/>
            </a:pPr>
            <a:r>
              <a:rPr lang="en" sz="3000">
                <a:solidFill>
                  <a:schemeClr val="dk1"/>
                </a:solidFill>
              </a:rPr>
              <a:t>Model Performance Comparison:</a:t>
            </a:r>
            <a:endParaRPr sz="3000">
              <a:solidFill>
                <a:srgbClr val="000000"/>
              </a:solidFill>
            </a:endParaRPr>
          </a:p>
        </p:txBody>
      </p:sp>
      <p:graphicFrame>
        <p:nvGraphicFramePr>
          <p:cNvPr id="134" name="Google Shape;134;p21"/>
          <p:cNvGraphicFramePr/>
          <p:nvPr/>
        </p:nvGraphicFramePr>
        <p:xfrm>
          <a:off x="1100138" y="2782275"/>
          <a:ext cx="3000000" cy="3000000"/>
        </p:xfrm>
        <a:graphic>
          <a:graphicData uri="http://schemas.openxmlformats.org/drawingml/2006/table">
            <a:tbl>
              <a:tblPr>
                <a:noFill/>
                <a:tableStyleId>{36689000-2EDE-4179-851E-D3A05E2096E3}</a:tableStyleId>
              </a:tblPr>
              <a:tblGrid>
                <a:gridCol w="1323975"/>
                <a:gridCol w="828675"/>
                <a:gridCol w="742950"/>
                <a:gridCol w="962025"/>
                <a:gridCol w="1571625"/>
                <a:gridCol w="1514475"/>
              </a:tblGrid>
              <a:tr h="302625">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Model</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Precision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Recall</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F1-Score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Strengths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Limitations</a:t>
                      </a:r>
                      <a:endParaRPr sz="1200">
                        <a:latin typeface="Times New Roman"/>
                        <a:ea typeface="Times New Roman"/>
                        <a:cs typeface="Times New Roman"/>
                        <a:sym typeface="Times New Roman"/>
                      </a:endParaRPr>
                    </a:p>
                  </a:txBody>
                  <a:tcPr marT="63500" marB="63500" marR="63500" marL="63500"/>
                </a:tc>
              </a:tr>
              <a:tr h="4804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Isolation Forest(Custom)</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0.87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0.95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0.91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Scalable, robust, interpretable</a:t>
                      </a:r>
                      <a:endParaRPr sz="1200">
                        <a:latin typeface="Times New Roman"/>
                        <a:ea typeface="Times New Roman"/>
                        <a:cs typeface="Times New Roman"/>
                        <a:sym typeface="Times New Roman"/>
                      </a:endParaRPr>
                    </a:p>
                  </a:txBody>
                  <a:tcPr marT="63500" marB="63500" marR="63500" marL="63500">
                    <a:lnB cap="flat" cmpd="sng" w="76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No tuning, fixed params</a:t>
                      </a:r>
                      <a:endParaRPr sz="1200">
                        <a:latin typeface="Times New Roman"/>
                        <a:ea typeface="Times New Roman"/>
                        <a:cs typeface="Times New Roman"/>
                        <a:sym typeface="Times New Roman"/>
                      </a:endParaRPr>
                    </a:p>
                  </a:txBody>
                  <a:tcPr marT="63500" marB="63500" marR="63500" marL="63500"/>
                </a:tc>
              </a:tr>
              <a:tr h="7612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LOF(Custom)</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0.79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0.48</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0.59</a:t>
                      </a:r>
                      <a:endParaRPr sz="1200">
                        <a:latin typeface="Times New Roman"/>
                        <a:ea typeface="Times New Roman"/>
                        <a:cs typeface="Times New Roman"/>
                        <a:sym typeface="Times New Roman"/>
                      </a:endParaRPr>
                    </a:p>
                  </a:txBody>
                  <a:tcPr marT="63500" marB="63500" marR="63500" marL="63500">
                    <a:lnR cap="flat" cmpd="sng" w="7625">
                      <a:solidFill>
                        <a:srgbClr val="000000"/>
                      </a:solidFill>
                      <a:prstDash val="solid"/>
                      <a:round/>
                      <a:headEnd len="sm" w="sm" type="none"/>
                      <a:tailEnd len="sm" w="sm" type="none"/>
                    </a:lnR>
                  </a:tcPr>
                </a:tc>
                <a:tc>
                  <a:txBody>
                    <a:bodyPr/>
                    <a:lstStyle/>
                    <a:p>
                      <a:pPr indent="0" lvl="0" marL="0" rtl="0" algn="ctr">
                        <a:spcBef>
                          <a:spcPts val="1100"/>
                        </a:spcBef>
                        <a:spcAft>
                          <a:spcPts val="1100"/>
                        </a:spcAft>
                        <a:buNone/>
                      </a:pPr>
                      <a:r>
                        <a:rPr lang="en" sz="1200">
                          <a:latin typeface="Times New Roman"/>
                          <a:ea typeface="Times New Roman"/>
                          <a:cs typeface="Times New Roman"/>
                          <a:sym typeface="Times New Roman"/>
                        </a:rPr>
                        <a:t>Local anomaly detection</a:t>
                      </a:r>
                      <a:endParaRPr sz="1200">
                        <a:latin typeface="Times New Roman"/>
                        <a:ea typeface="Times New Roman"/>
                        <a:cs typeface="Times New Roman"/>
                        <a:sym typeface="Times New Roman"/>
                      </a:endParaRPr>
                    </a:p>
                  </a:txBody>
                  <a:tcPr marT="63500" marB="63500" marR="76200" marL="76200"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O(n²) complexity, subset only</a:t>
                      </a:r>
                      <a:endParaRPr sz="1200">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tcPr>
                </a:tc>
              </a:tr>
              <a:tr h="480450">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One-Class-SVM</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 sz="1200">
                          <a:latin typeface="Times New Roman"/>
                          <a:ea typeface="Times New Roman"/>
                          <a:cs typeface="Times New Roman"/>
                          <a:sym typeface="Times New Roman"/>
                        </a:rPr>
                        <a:t>(sklearn)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0.99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0.79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0.88</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High precision, robust to noise</a:t>
                      </a:r>
                      <a:endParaRPr sz="1200">
                        <a:latin typeface="Times New Roman"/>
                        <a:ea typeface="Times New Roman"/>
                        <a:cs typeface="Times New Roman"/>
                        <a:sym typeface="Times New Roman"/>
                      </a:endParaRPr>
                    </a:p>
                  </a:txBody>
                  <a:tcPr marT="63500" marB="63500" marR="63500" marL="63500">
                    <a:lnT cap="flat" cmpd="sng" w="7625">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Lower recall, slower</a:t>
                      </a:r>
                      <a:endParaRPr sz="1200">
                        <a:latin typeface="Times New Roman"/>
                        <a:ea typeface="Times New Roman"/>
                        <a:cs typeface="Times New Roman"/>
                        <a:sym typeface="Times New Roman"/>
                      </a:endParaRPr>
                    </a:p>
                  </a:txBody>
                  <a:tcPr marT="63500" marB="63500" marR="63500" marL="63500"/>
                </a:tc>
              </a:tr>
            </a:tbl>
          </a:graphicData>
        </a:graphic>
      </p:graphicFrame>
      <p:sp>
        <p:nvSpPr>
          <p:cNvPr id="135" name="Google Shape;135;p21"/>
          <p:cNvSpPr txBox="1"/>
          <p:nvPr/>
        </p:nvSpPr>
        <p:spPr>
          <a:xfrm>
            <a:off x="252800" y="1030388"/>
            <a:ext cx="8540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Among the three models, the Custom Isolation Forest offers the best overall performance with a strong balance of precision (0.87), recall (0.95), and F1-score (0.91), making it a scalable and robust choice for real-world fraud detection where missing anomalies is costly. While the One-Class SVM excels in precision (0.99) and handles noise well, it compromises on recall and is relatively slower, making it suitable for scenarios prioritizing low false positives. The Custom LOF, despite being useful for local anomaly detection, underperforms with the lowest recall (0.48) and struggles with scalability, limiting its effectiveness on large, high-dimensional datasets.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nvSpPr>
        <p:spPr>
          <a:xfrm>
            <a:off x="3243125" y="3101625"/>
            <a:ext cx="3966900" cy="11529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lang="en" sz="5000">
                <a:solidFill>
                  <a:schemeClr val="lt1"/>
                </a:solidFill>
              </a:rPr>
              <a:t>THANK YOU</a:t>
            </a:r>
            <a:endParaRPr sz="5000">
              <a:solidFill>
                <a:schemeClr val="lt1"/>
              </a:solidFill>
            </a:endParaRPr>
          </a:p>
          <a:p>
            <a:pPr indent="0" lvl="0" marL="0" rtl="0" algn="l">
              <a:lnSpc>
                <a:spcPct val="85000"/>
              </a:lnSpc>
              <a:spcBef>
                <a:spcPts val="0"/>
              </a:spcBef>
              <a:spcAft>
                <a:spcPts val="0"/>
              </a:spcAft>
              <a:buNone/>
            </a:pPr>
            <a:r>
              <a:t/>
            </a:r>
            <a:endParaRPr sz="24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