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2192000" cy="6858000"/>
  <p:notesSz cx="6858000" cy="9144000"/>
  <p:defaultTex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8DB6"/>
    <a:srgbClr val="4A86EF"/>
    <a:srgbClr val="3967B9"/>
    <a:srgbClr val="345D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779"/>
    <p:restoredTop sz="94719"/>
  </p:normalViewPr>
  <p:slideViewPr>
    <p:cSldViewPr snapToGrid="0" snapToObjects="1">
      <p:cViewPr varScale="1">
        <p:scale>
          <a:sx n="152" d="100"/>
          <a:sy n="152" d="100"/>
        </p:scale>
        <p:origin x="108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rPr lang="zh-CN" altLang="en-US"/>
              <a:t>2022/8/14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rPr/>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lvl="0"/>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lvl="0" algn="ctr">
              <a:defRPr sz="6000"/>
            </a:lvl1pPr>
          </a:lstStyle>
          <a:p>
            <a:r>
              <a:rPr lang="zh-CN"/>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t>单击此处编辑母版副标题样式</a:t>
            </a:r>
          </a:p>
        </p:txBody>
      </p:sp>
      <p:sp>
        <p:nvSpPr>
          <p:cNvPr id="4" name="日期占位符 3"/>
          <p:cNvSpPr>
            <a:spLocks noGrp="1"/>
          </p:cNvSpPr>
          <p:nvPr>
            <p:ph type="dt" idx="10"/>
          </p:nvPr>
        </p:nvSpPr>
        <p:spPr/>
        <p:txBody>
          <a:bodyPr/>
          <a:lstStyle/>
          <a:p>
            <a:fld id="{AF787FCA-1D1D-482D-90FE-6E237D5ED421}" type="datetimeFigureOut">
              <a:rPr lang="zh-CN" altLang="en-US"/>
              <a:t>2022/8/14</a:t>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4D2CD208-A1A4-4DDD-BF12-9718282993C6}" type="slidenum">
              <a:rPr lang="en-US" altLang="zh-CN"/>
              <a:t>‹#›</a:t>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竖排文字占位符 2"/>
          <p:cNvSpPr>
            <a:spLocks noGrp="1"/>
          </p:cNvSpPr>
          <p:nvPr>
            <p:ph type="body" idx="1" hasCustomPrompt="1"/>
          </p:nvPr>
        </p:nvSpPr>
        <p:spPr/>
        <p:txBody>
          <a:bodyPr vert="eaVert"/>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idx="10"/>
          </p:nvPr>
        </p:nvSpPr>
        <p:spPr/>
        <p:txBody>
          <a:bodyPr/>
          <a:lstStyle/>
          <a:p>
            <a:fld id="{E95A4DD2-2BEF-4E05-95A9-D1EBEFA4350C}" type="datetimeFigureOut">
              <a:rPr lang="zh-CN" altLang="en-US"/>
              <a:t>2022/8/14</a:t>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C568CF6A-68BE-4533-9978-509489BBCBDD}" type="slidenum">
              <a:rPr lang="en-US" altLang="zh-CN"/>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竖排标题 1"/>
          <p:cNvSpPr>
            <a:spLocks noGrp="1"/>
          </p:cNvSpPr>
          <p:nvPr>
            <p:ph type="title"/>
          </p:nvPr>
        </p:nvSpPr>
        <p:spPr>
          <a:xfrm>
            <a:off x="8724900" y="365125"/>
            <a:ext cx="2628900" cy="5811838"/>
          </a:xfrm>
        </p:spPr>
        <p:txBody>
          <a:bodyPr vert="eaVert"/>
          <a:lstStyle/>
          <a:p>
            <a:r>
              <a:rPr lang="zh-CN"/>
              <a:t>单击此处编辑母版标题样式</a:t>
            </a:r>
          </a:p>
        </p:txBody>
      </p:sp>
      <p:sp>
        <p:nvSpPr>
          <p:cNvPr id="3" name="竖排文字占位符 2"/>
          <p:cNvSpPr>
            <a:spLocks noGrp="1"/>
          </p:cNvSpPr>
          <p:nvPr>
            <p:ph type="body" idx="1" hasCustomPrompt="1"/>
          </p:nvPr>
        </p:nvSpPr>
        <p:spPr>
          <a:xfrm>
            <a:off x="838200" y="365125"/>
            <a:ext cx="7734300" cy="5811838"/>
          </a:xfrm>
        </p:spPr>
        <p:txBody>
          <a:bodyPr vert="eaVert"/>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idx="10"/>
          </p:nvPr>
        </p:nvSpPr>
        <p:spPr/>
        <p:txBody>
          <a:bodyPr/>
          <a:lstStyle/>
          <a:p>
            <a:fld id="{0C92AF44-8333-462B-8D87-BE2C3E4576AF}" type="datetimeFigureOut">
              <a:rPr lang="zh-CN" altLang="en-US"/>
              <a:t>2022/8/14</a:t>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26AF9356-AF30-4CF7-B7E4-F6ACC83C22DE}" type="slidenum">
              <a:rPr lang="en-US" altLang="zh-CN"/>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hasCustomPrompt="1"/>
          </p:nvPr>
        </p:nvSpPr>
        <p:spPr/>
        <p:txBody>
          <a:bodyPr/>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idx="10"/>
          </p:nvPr>
        </p:nvSpPr>
        <p:spPr/>
        <p:txBody>
          <a:bodyPr/>
          <a:lstStyle/>
          <a:p>
            <a:fld id="{BFF44DD3-CD8D-4DAD-A72A-E1951181D168}" type="datetimeFigureOut">
              <a:rPr lang="zh-CN" altLang="en-US"/>
              <a:t>2022/8/14</a:t>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0E56F96D-78C3-4C17-B998-A5229D8E9539}" type="slidenum">
              <a:rPr lang="en-US" altLang="zh-CN"/>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lvl="0">
              <a:defRPr sz="6000"/>
            </a:lvl1pPr>
          </a:lstStyle>
          <a:p>
            <a:r>
              <a:rPr lang="zh-CN"/>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t>编辑母版文本样式</a:t>
            </a:r>
          </a:p>
        </p:txBody>
      </p:sp>
      <p:sp>
        <p:nvSpPr>
          <p:cNvPr id="4" name="日期占位符 3"/>
          <p:cNvSpPr>
            <a:spLocks noGrp="1"/>
          </p:cNvSpPr>
          <p:nvPr>
            <p:ph type="dt" idx="10"/>
          </p:nvPr>
        </p:nvSpPr>
        <p:spPr/>
        <p:txBody>
          <a:bodyPr/>
          <a:lstStyle/>
          <a:p>
            <a:fld id="{0D80AB40-F335-48BB-B64B-E31A56B4D470}" type="datetimeFigureOut">
              <a:rPr lang="zh-CN" altLang="en-US"/>
              <a:t>2022/8/14</a:t>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5A3FB9AF-9366-4844-9C5D-D4CFD7B22978}" type="slidenum">
              <a:rPr lang="en-US" altLang="zh-CN"/>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hasCustomPrompt="1"/>
          </p:nvPr>
        </p:nvSpPr>
        <p:spPr>
          <a:xfrm>
            <a:off x="838200" y="1825625"/>
            <a:ext cx="5181600" cy="4351338"/>
          </a:xfrm>
        </p:spPr>
        <p:txBody>
          <a:bodyPr/>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
        <p:nvSpPr>
          <p:cNvPr id="4" name="内容占位符 3"/>
          <p:cNvSpPr>
            <a:spLocks noGrp="1"/>
          </p:cNvSpPr>
          <p:nvPr>
            <p:ph idx="2" hasCustomPrompt="1"/>
          </p:nvPr>
        </p:nvSpPr>
        <p:spPr>
          <a:xfrm>
            <a:off x="6172200" y="1825625"/>
            <a:ext cx="5181600" cy="4351338"/>
          </a:xfrm>
        </p:spPr>
        <p:txBody>
          <a:bodyPr/>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
        <p:nvSpPr>
          <p:cNvPr id="5" name="日期占位符 4"/>
          <p:cNvSpPr>
            <a:spLocks noGrp="1"/>
          </p:cNvSpPr>
          <p:nvPr>
            <p:ph type="dt" idx="10"/>
          </p:nvPr>
        </p:nvSpPr>
        <p:spPr/>
        <p:txBody>
          <a:bodyPr/>
          <a:lstStyle/>
          <a:p>
            <a:fld id="{9E0BE4DA-4FEA-4741-A7B7-E863F34454C0}" type="datetimeFigureOut">
              <a:rPr lang="zh-CN" altLang="en-US"/>
              <a:t>2022/8/14</a:t>
            </a:fld>
            <a:endParaRPr lang="zh-CN"/>
          </a:p>
        </p:txBody>
      </p:sp>
      <p:sp>
        <p:nvSpPr>
          <p:cNvPr id="6" name="页脚占位符 5"/>
          <p:cNvSpPr>
            <a:spLocks noGrp="1"/>
          </p:cNvSpPr>
          <p:nvPr>
            <p:ph type="ftr" idx="11"/>
          </p:nvPr>
        </p:nvSpPr>
        <p:spPr/>
        <p:txBody>
          <a:bodyPr/>
          <a:lstStyle/>
          <a:p>
            <a:endParaRPr lang="zh-CN"/>
          </a:p>
        </p:txBody>
      </p:sp>
      <p:sp>
        <p:nvSpPr>
          <p:cNvPr id="7" name="灯片编号占位符 6"/>
          <p:cNvSpPr>
            <a:spLocks noGrp="1"/>
          </p:cNvSpPr>
          <p:nvPr>
            <p:ph type="sldNum" idx="12"/>
          </p:nvPr>
        </p:nvSpPr>
        <p:spPr/>
        <p:txBody>
          <a:bodyPr/>
          <a:lstStyle/>
          <a:p>
            <a:fld id="{FDA776CD-D414-49C1-ACD7-E8E9823F6FC0}" type="slidenum">
              <a:rPr lang="en-US" altLang="zh-CN"/>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编辑母版文本样式</a:t>
            </a:r>
          </a:p>
        </p:txBody>
      </p:sp>
      <p:sp>
        <p:nvSpPr>
          <p:cNvPr id="4" name="内容占位符 3"/>
          <p:cNvSpPr>
            <a:spLocks noGrp="1"/>
          </p:cNvSpPr>
          <p:nvPr>
            <p:ph idx="2" hasCustomPrompt="1"/>
          </p:nvPr>
        </p:nvSpPr>
        <p:spPr>
          <a:xfrm>
            <a:off x="839788" y="2505075"/>
            <a:ext cx="5157787" cy="3684588"/>
          </a:xfrm>
        </p:spPr>
        <p:txBody>
          <a:bodyPr/>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
        <p:nvSpPr>
          <p:cNvPr id="5" name="文本占位符 4"/>
          <p:cNvSpPr>
            <a:spLocks noGrp="1"/>
          </p:cNvSpPr>
          <p:nvPr>
            <p:ph type="body" idx="3" hasCustomPrompt="1"/>
          </p:nvPr>
        </p:nvSpPr>
        <p:spPr>
          <a:xfrm>
            <a:off x="6172200" y="1681163"/>
            <a:ext cx="5183188"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编辑母版文本样式</a:t>
            </a:r>
          </a:p>
        </p:txBody>
      </p:sp>
      <p:sp>
        <p:nvSpPr>
          <p:cNvPr id="6" name="内容占位符 5"/>
          <p:cNvSpPr>
            <a:spLocks noGrp="1"/>
          </p:cNvSpPr>
          <p:nvPr>
            <p:ph idx="4" hasCustomPrompt="1"/>
          </p:nvPr>
        </p:nvSpPr>
        <p:spPr>
          <a:xfrm>
            <a:off x="6172200" y="2505075"/>
            <a:ext cx="5183188" cy="3684588"/>
          </a:xfrm>
        </p:spPr>
        <p:txBody>
          <a:bodyPr/>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
        <p:nvSpPr>
          <p:cNvPr id="7" name="日期占位符 6"/>
          <p:cNvSpPr>
            <a:spLocks noGrp="1"/>
          </p:cNvSpPr>
          <p:nvPr>
            <p:ph type="dt" idx="10"/>
          </p:nvPr>
        </p:nvSpPr>
        <p:spPr/>
        <p:txBody>
          <a:bodyPr/>
          <a:lstStyle/>
          <a:p>
            <a:fld id="{9CC1D8F9-72EF-4A2C-854A-A0E6619FCE0E}" type="datetimeFigureOut">
              <a:rPr lang="zh-CN" altLang="en-US"/>
              <a:t>2022/8/14</a:t>
            </a:fld>
            <a:endParaRPr lang="zh-CN"/>
          </a:p>
        </p:txBody>
      </p:sp>
      <p:sp>
        <p:nvSpPr>
          <p:cNvPr id="8" name="页脚占位符 7"/>
          <p:cNvSpPr>
            <a:spLocks noGrp="1"/>
          </p:cNvSpPr>
          <p:nvPr>
            <p:ph type="ftr" idx="11"/>
          </p:nvPr>
        </p:nvSpPr>
        <p:spPr/>
        <p:txBody>
          <a:bodyPr/>
          <a:lstStyle/>
          <a:p>
            <a:endParaRPr lang="zh-CN"/>
          </a:p>
        </p:txBody>
      </p:sp>
      <p:sp>
        <p:nvSpPr>
          <p:cNvPr id="9" name="灯片编号占位符 8"/>
          <p:cNvSpPr>
            <a:spLocks noGrp="1"/>
          </p:cNvSpPr>
          <p:nvPr>
            <p:ph type="sldNum" idx="12"/>
          </p:nvPr>
        </p:nvSpPr>
        <p:spPr/>
        <p:txBody>
          <a:bodyPr/>
          <a:lstStyle/>
          <a:p>
            <a:fld id="{F61FD496-04CC-4054-A940-CEFE7298E024}" type="slidenum">
              <a:rPr lang="en-US" altLang="zh-CN"/>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日期占位符 2"/>
          <p:cNvSpPr>
            <a:spLocks noGrp="1"/>
          </p:cNvSpPr>
          <p:nvPr>
            <p:ph type="dt" idx="10"/>
          </p:nvPr>
        </p:nvSpPr>
        <p:spPr/>
        <p:txBody>
          <a:bodyPr/>
          <a:lstStyle/>
          <a:p>
            <a:fld id="{AED1117E-7689-44F6-99EC-84DF2D9FC0B1}" type="datetimeFigureOut">
              <a:rPr lang="zh-CN" altLang="en-US"/>
              <a:t>2022/8/14</a:t>
            </a:fld>
            <a:endParaRPr lang="zh-CN"/>
          </a:p>
        </p:txBody>
      </p:sp>
      <p:sp>
        <p:nvSpPr>
          <p:cNvPr id="4" name="页脚占位符 3"/>
          <p:cNvSpPr>
            <a:spLocks noGrp="1"/>
          </p:cNvSpPr>
          <p:nvPr>
            <p:ph type="ftr" idx="11"/>
          </p:nvPr>
        </p:nvSpPr>
        <p:spPr/>
        <p:txBody>
          <a:bodyPr/>
          <a:lstStyle/>
          <a:p>
            <a:endParaRPr lang="zh-CN"/>
          </a:p>
        </p:txBody>
      </p:sp>
      <p:sp>
        <p:nvSpPr>
          <p:cNvPr id="5" name="灯片编号占位符 4"/>
          <p:cNvSpPr>
            <a:spLocks noGrp="1"/>
          </p:cNvSpPr>
          <p:nvPr>
            <p:ph type="sldNum" idx="12"/>
          </p:nvPr>
        </p:nvSpPr>
        <p:spPr/>
        <p:txBody>
          <a:bodyPr/>
          <a:lstStyle/>
          <a:p>
            <a:fld id="{9388EBC7-C362-47A8-9494-67E2DE458200}" type="slidenum">
              <a:rPr lang="en-US" altLang="zh-CN"/>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lstStyle/>
          <a:p>
            <a:fld id="{26032A58-A101-4432-8296-A75074F29EF1}" type="datetimeFigureOut">
              <a:rPr lang="zh-CN" altLang="en-US"/>
              <a:t>2022/8/14</a:t>
            </a:fld>
            <a:endParaRPr lang="zh-CN"/>
          </a:p>
        </p:txBody>
      </p:sp>
      <p:sp>
        <p:nvSpPr>
          <p:cNvPr id="3" name="页脚占位符 2"/>
          <p:cNvSpPr>
            <a:spLocks noGrp="1"/>
          </p:cNvSpPr>
          <p:nvPr>
            <p:ph type="ftr" idx="11"/>
          </p:nvPr>
        </p:nvSpPr>
        <p:spPr/>
        <p:txBody>
          <a:bodyPr/>
          <a:lstStyle/>
          <a:p>
            <a:endParaRPr lang="zh-CN"/>
          </a:p>
        </p:txBody>
      </p:sp>
      <p:sp>
        <p:nvSpPr>
          <p:cNvPr id="4" name="灯片编号占位符 3"/>
          <p:cNvSpPr>
            <a:spLocks noGrp="1"/>
          </p:cNvSpPr>
          <p:nvPr>
            <p:ph type="sldNum" idx="12"/>
          </p:nvPr>
        </p:nvSpPr>
        <p:spPr/>
        <p:txBody>
          <a:bodyPr/>
          <a:lstStyle/>
          <a:p>
            <a:fld id="{4731412A-4B8C-4E1F-B0CF-85EF2D6E9F6D}" type="slidenum">
              <a:rPr lang="en-US" altLang="zh-CN"/>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vl="0">
              <a:defRPr sz="3200"/>
            </a:lvl1pPr>
          </a:lstStyle>
          <a:p>
            <a:r>
              <a:rPr lang="zh-CN"/>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
        <p:nvSpPr>
          <p:cNvPr id="4" name="文本占位符 3"/>
          <p:cNvSpPr>
            <a:spLocks noGrp="1"/>
          </p:cNvSpPr>
          <p:nvPr>
            <p:ph type="body" idx="2" hasCustomPrompt="1"/>
          </p:nvPr>
        </p:nvSpPr>
        <p:spPr>
          <a:xfrm>
            <a:off x="839788" y="2057400"/>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编辑母版文本样式</a:t>
            </a:r>
          </a:p>
        </p:txBody>
      </p:sp>
      <p:sp>
        <p:nvSpPr>
          <p:cNvPr id="5" name="日期占位符 4"/>
          <p:cNvSpPr>
            <a:spLocks noGrp="1"/>
          </p:cNvSpPr>
          <p:nvPr>
            <p:ph type="dt" idx="10"/>
          </p:nvPr>
        </p:nvSpPr>
        <p:spPr/>
        <p:txBody>
          <a:bodyPr/>
          <a:lstStyle/>
          <a:p>
            <a:fld id="{D33324AD-E434-40EC-98B2-C7D3D756D270}" type="datetimeFigureOut">
              <a:rPr lang="zh-CN" altLang="en-US"/>
              <a:t>2022/8/14</a:t>
            </a:fld>
            <a:endParaRPr lang="zh-CN"/>
          </a:p>
        </p:txBody>
      </p:sp>
      <p:sp>
        <p:nvSpPr>
          <p:cNvPr id="6" name="页脚占位符 5"/>
          <p:cNvSpPr>
            <a:spLocks noGrp="1"/>
          </p:cNvSpPr>
          <p:nvPr>
            <p:ph type="ftr" idx="11"/>
          </p:nvPr>
        </p:nvSpPr>
        <p:spPr/>
        <p:txBody>
          <a:bodyPr/>
          <a:lstStyle/>
          <a:p>
            <a:endParaRPr lang="zh-CN"/>
          </a:p>
        </p:txBody>
      </p:sp>
      <p:sp>
        <p:nvSpPr>
          <p:cNvPr id="7" name="灯片编号占位符 6"/>
          <p:cNvSpPr>
            <a:spLocks noGrp="1"/>
          </p:cNvSpPr>
          <p:nvPr>
            <p:ph type="sldNum" idx="12"/>
          </p:nvPr>
        </p:nvSpPr>
        <p:spPr/>
        <p:txBody>
          <a:bodyPr/>
          <a:lstStyle/>
          <a:p>
            <a:fld id="{35CA359B-9E87-4E4C-99F5-E123511DCECC}" type="slidenum">
              <a:rPr lang="en-US" altLang="zh-CN"/>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vl="0">
              <a:defRPr sz="3200"/>
            </a:lvl1pPr>
          </a:lstStyle>
          <a:p>
            <a:r>
              <a:rPr lang="zh-CN"/>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p>
        </p:txBody>
      </p:sp>
      <p:sp>
        <p:nvSpPr>
          <p:cNvPr id="4" name="文本占位符 3"/>
          <p:cNvSpPr>
            <a:spLocks noGrp="1"/>
          </p:cNvSpPr>
          <p:nvPr>
            <p:ph type="body" idx="2" hasCustomPrompt="1"/>
          </p:nvPr>
        </p:nvSpPr>
        <p:spPr>
          <a:xfrm>
            <a:off x="839788" y="2057400"/>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编辑母版文本样式</a:t>
            </a:r>
          </a:p>
        </p:txBody>
      </p:sp>
      <p:sp>
        <p:nvSpPr>
          <p:cNvPr id="5" name="日期占位符 4"/>
          <p:cNvSpPr>
            <a:spLocks noGrp="1"/>
          </p:cNvSpPr>
          <p:nvPr>
            <p:ph type="dt" idx="10"/>
          </p:nvPr>
        </p:nvSpPr>
        <p:spPr/>
        <p:txBody>
          <a:bodyPr/>
          <a:lstStyle/>
          <a:p>
            <a:fld id="{8B09881F-82F8-4260-9E36-98422A7211A2}" type="datetimeFigureOut">
              <a:rPr lang="zh-CN" altLang="en-US"/>
              <a:t>2022/8/14</a:t>
            </a:fld>
            <a:endParaRPr lang="zh-CN"/>
          </a:p>
        </p:txBody>
      </p:sp>
      <p:sp>
        <p:nvSpPr>
          <p:cNvPr id="6" name="页脚占位符 5"/>
          <p:cNvSpPr>
            <a:spLocks noGrp="1"/>
          </p:cNvSpPr>
          <p:nvPr>
            <p:ph type="ftr" idx="11"/>
          </p:nvPr>
        </p:nvSpPr>
        <p:spPr/>
        <p:txBody>
          <a:bodyPr/>
          <a:lstStyle/>
          <a:p>
            <a:endParaRPr lang="zh-CN"/>
          </a:p>
        </p:txBody>
      </p:sp>
      <p:sp>
        <p:nvSpPr>
          <p:cNvPr id="7" name="灯片编号占位符 6"/>
          <p:cNvSpPr>
            <a:spLocks noGrp="1"/>
          </p:cNvSpPr>
          <p:nvPr>
            <p:ph type="sldNum" idx="12"/>
          </p:nvPr>
        </p:nvSpPr>
        <p:spPr/>
        <p:txBody>
          <a:bodyPr/>
          <a:lstStyle/>
          <a:p>
            <a:fld id="{B09DEC37-41E7-4A4C-B7D0-5A7016EF873B}" type="slidenum">
              <a:rPr lang="en-US" altLang="zh-CN"/>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3469EC83-4253-4EDE-B936-F2337F7D704C}" type="datetimeFigureOut">
              <a:rPr lang="zh-CN" altLang="en-US"/>
              <a:t>2022/8/14</a:t>
            </a:fld>
            <a:endParaRPr lang="zh-CN"/>
          </a:p>
        </p:txBody>
      </p:sp>
      <p:sp>
        <p:nvSpPr>
          <p:cNvPr id="5" name="页脚占位符 4"/>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p>
        </p:txBody>
      </p:sp>
      <p:sp>
        <p:nvSpPr>
          <p:cNvPr id="6" name="灯片编号占位符 5"/>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96E81036-7BF5-46E2-811C-3F59B4FFA52B}" type="slidenum">
              <a:rPr lang="en-US" altLang="zh-CN"/>
              <a:t>‹#›</a:t>
            </a:fld>
            <a:endParaRPr 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l" defTabSz="914400">
        <a:lnSpc>
          <a:spcPct val="90000"/>
        </a:lnSpc>
        <a:spcBef>
          <a:spcPct val="0"/>
        </a:spcBef>
        <a:buNone/>
        <a:defRPr sz="4400" kern="1200">
          <a:solidFill>
            <a:schemeClr val="tx1"/>
          </a:solidFill>
          <a:latin typeface="等线 Light"/>
          <a:ea typeface="等线 Light"/>
        </a:defRPr>
      </a:lvl1pPr>
    </p:titleStyle>
    <p:bodyStyle>
      <a:lvl1pPr marL="228600" lvl="0" indent="-228600" algn="l" defTabSz="914400">
        <a:lnSpc>
          <a:spcPct val="90000"/>
        </a:lnSpc>
        <a:spcBef>
          <a:spcPts val="1000"/>
        </a:spcBef>
        <a:buFont typeface="Arial" panose="020B0604020202020204" pitchFamily="34" charset="0"/>
        <a:buChar char="•"/>
        <a:defRPr sz="2800" kern="1200">
          <a:solidFill>
            <a:schemeClr val="tx1"/>
          </a:solidFill>
          <a:latin typeface="等线"/>
          <a:ea typeface="等线"/>
        </a:defRPr>
      </a:lvl1pPr>
      <a:lvl2pPr marL="685800" lvl="1" indent="-228600" algn="l" defTabSz="914400">
        <a:lnSpc>
          <a:spcPct val="90000"/>
        </a:lnSpc>
        <a:spcBef>
          <a:spcPts val="500"/>
        </a:spcBef>
        <a:buFont typeface="Arial" panose="020B0604020202020204" pitchFamily="34" charset="0"/>
        <a:buChar char="•"/>
        <a:defRPr sz="2400" kern="1200">
          <a:solidFill>
            <a:schemeClr val="tx1"/>
          </a:solidFill>
          <a:latin typeface="等线"/>
          <a:ea typeface="等线"/>
        </a:defRPr>
      </a:lvl2pPr>
      <a:lvl3pPr marL="1143000" lvl="2" indent="-228600" algn="l" defTabSz="914400">
        <a:lnSpc>
          <a:spcPct val="90000"/>
        </a:lnSpc>
        <a:spcBef>
          <a:spcPts val="500"/>
        </a:spcBef>
        <a:buFont typeface="Arial" panose="020B0604020202020204" pitchFamily="34" charset="0"/>
        <a:buChar char="•"/>
        <a:defRPr sz="2000" kern="1200">
          <a:solidFill>
            <a:schemeClr val="tx1"/>
          </a:solidFill>
          <a:latin typeface="等线"/>
          <a:ea typeface="等线"/>
        </a:defRPr>
      </a:lvl3pPr>
      <a:lvl4pPr marL="1600200" lvl="3" indent="-228600" algn="l" defTabSz="914400">
        <a:lnSpc>
          <a:spcPct val="90000"/>
        </a:lnSpc>
        <a:spcBef>
          <a:spcPts val="500"/>
        </a:spcBef>
        <a:buFont typeface="Arial" panose="020B0604020202020204" pitchFamily="34" charset="0"/>
        <a:buChar char="•"/>
        <a:defRPr sz="1800" kern="1200">
          <a:solidFill>
            <a:schemeClr val="tx1"/>
          </a:solidFill>
          <a:latin typeface="等线"/>
          <a:ea typeface="等线"/>
        </a:defRPr>
      </a:lvl4pPr>
      <a:lvl5pPr marL="2057400" lvl="4" indent="-228600" algn="l" defTabSz="914400">
        <a:lnSpc>
          <a:spcPct val="90000"/>
        </a:lnSpc>
        <a:spcBef>
          <a:spcPts val="500"/>
        </a:spcBef>
        <a:buFont typeface="Arial" panose="020B0604020202020204" pitchFamily="34" charset="0"/>
        <a:buChar char="•"/>
        <a:defRPr sz="1800" kern="1200">
          <a:solidFill>
            <a:schemeClr val="tx1"/>
          </a:solidFill>
          <a:latin typeface="等线"/>
          <a:ea typeface="等线"/>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等线"/>
          <a:ea typeface="等线"/>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等线"/>
          <a:ea typeface="等线"/>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等线"/>
          <a:ea typeface="等线"/>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等线"/>
          <a:ea typeface="等线"/>
        </a:defRPr>
      </a:lvl9pPr>
    </p:bodyStyle>
    <p:other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tif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tiff"/><Relationship Id="rId11" Type="http://schemas.openxmlformats.org/officeDocument/2006/relationships/image" Target="../media/image9.png"/><Relationship Id="rId5" Type="http://schemas.openxmlformats.org/officeDocument/2006/relationships/image" Target="../media/image3.tiff"/><Relationship Id="rId10" Type="http://schemas.openxmlformats.org/officeDocument/2006/relationships/image" Target="../media/image8.png"/><Relationship Id="rId4" Type="http://schemas.openxmlformats.org/officeDocument/2006/relationships/image" Target="../media/image2.tif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4733"/>
            <a:ext cx="12192000" cy="984886"/>
          </a:xfrm>
          <a:solidFill>
            <a:srgbClr val="C00000"/>
          </a:solidFill>
          <a:ln>
            <a:noFill/>
          </a:ln>
        </p:spPr>
        <p:txBody>
          <a:bodyPr vert="horz" lIns="91440" tIns="45720" rIns="91440" bIns="45720" anchor="b">
            <a:normAutofit fontScale="90000"/>
          </a:bodyPr>
          <a:lstStyle/>
          <a:p>
            <a:pPr lvl="0">
              <a:spcBef>
                <a:spcPts val="0"/>
              </a:spcBef>
            </a:pPr>
            <a:br>
              <a:rPr lang="en-US" dirty="0"/>
            </a:br>
            <a:r>
              <a:rPr lang="en-US" sz="1200" dirty="0">
                <a:solidFill>
                  <a:srgbClr val="FFFFFF"/>
                </a:solidFill>
                <a:latin typeface="Times New Roman" panose="02020603050405020304"/>
                <a:ea typeface="等线 Light"/>
              </a:rPr>
              <a:t>Group Member: Ling Liu(572192783@qq.com) , </a:t>
            </a:r>
            <a:r>
              <a:rPr lang="en-US" sz="1200" dirty="0" err="1">
                <a:solidFill>
                  <a:srgbClr val="FFFFFF"/>
                </a:solidFill>
                <a:latin typeface="Times New Roman" panose="02020603050405020304"/>
                <a:ea typeface="等线 Light"/>
              </a:rPr>
              <a:t>Jinwen</a:t>
            </a:r>
            <a:r>
              <a:rPr lang="en-US" sz="1200" dirty="0">
                <a:solidFill>
                  <a:srgbClr val="FFFFFF"/>
                </a:solidFill>
                <a:latin typeface="Times New Roman" panose="02020603050405020304"/>
                <a:ea typeface="等线 Light"/>
              </a:rPr>
              <a:t> Xu(ahxujinwen@163.com)</a:t>
            </a:r>
            <a:br>
              <a:rPr lang="en-US" dirty="0"/>
            </a:br>
            <a:r>
              <a:rPr lang="en-US" sz="1200" dirty="0">
                <a:solidFill>
                  <a:srgbClr val="FFFFFF"/>
                </a:solidFill>
                <a:latin typeface="Times New Roman" panose="02020603050405020304"/>
                <a:ea typeface="等线 Light"/>
              </a:rPr>
              <a:t>Professor: Majed Al-</a:t>
            </a:r>
            <a:r>
              <a:rPr lang="en-US" sz="1200" dirty="0" err="1">
                <a:solidFill>
                  <a:srgbClr val="FFFFFF"/>
                </a:solidFill>
                <a:latin typeface="Times New Roman" panose="02020603050405020304"/>
                <a:ea typeface="等线 Light"/>
              </a:rPr>
              <a:t>Ghandour</a:t>
            </a:r>
            <a:r>
              <a:rPr lang="en-US" sz="1200" dirty="0">
                <a:solidFill>
                  <a:srgbClr val="FFFFFF"/>
                </a:solidFill>
                <a:latin typeface="Times New Roman" panose="02020603050405020304"/>
                <a:ea typeface="等线 Light"/>
              </a:rPr>
              <a:t>(</a:t>
            </a:r>
            <a:r>
              <a:rPr lang="en-US" sz="1200" dirty="0" err="1">
                <a:solidFill>
                  <a:srgbClr val="FFFFFF"/>
                </a:solidFill>
                <a:latin typeface="Times New Roman" panose="02020603050405020304"/>
                <a:ea typeface="等线 Light"/>
              </a:rPr>
              <a:t>mnalgha@ncsu.edu</a:t>
            </a:r>
            <a:r>
              <a:rPr lang="en-US" sz="1200" dirty="0">
                <a:solidFill>
                  <a:srgbClr val="FFFFFF"/>
                </a:solidFill>
                <a:latin typeface="Times New Roman" panose="02020603050405020304"/>
                <a:ea typeface="等线 Light"/>
              </a:rPr>
              <a:t>)</a:t>
            </a:r>
            <a:endParaRPr lang="zh-CN" sz="2000" dirty="0">
              <a:solidFill>
                <a:srgbClr val="FFFFFF"/>
              </a:solidFill>
              <a:latin typeface="Times New Roman" panose="02020603050405020304"/>
            </a:endParaRPr>
          </a:p>
        </p:txBody>
      </p:sp>
      <p:sp>
        <p:nvSpPr>
          <p:cNvPr id="5" name="文本框 4"/>
          <p:cNvSpPr txBox="1"/>
          <p:nvPr/>
        </p:nvSpPr>
        <p:spPr>
          <a:xfrm>
            <a:off x="28875" y="1386896"/>
            <a:ext cx="3160490" cy="1384995"/>
          </a:xfrm>
          <a:prstGeom prst="rect">
            <a:avLst/>
          </a:prstGeom>
          <a:solidFill>
            <a:schemeClr val="lt1"/>
          </a:solidFill>
          <a:ln w="12700" cap="flat" cmpd="sng">
            <a:solidFill>
              <a:schemeClr val="bg2">
                <a:lumMod val="75000"/>
              </a:schemeClr>
            </a:solidFill>
            <a:prstDash val="dash"/>
            <a:miter/>
          </a:ln>
        </p:spPr>
        <p:txBody>
          <a:bodyPr wrap="square">
            <a:spAutoFit/>
          </a:bodyPr>
          <a:lstStyle/>
          <a:p>
            <a:pPr lvl="0"/>
            <a:r>
              <a:rPr lang="en-US" altLang="zh-CN" sz="1200" dirty="0">
                <a:solidFill>
                  <a:srgbClr val="000000"/>
                </a:solidFill>
                <a:latin typeface="Times New Roman" panose="02020603050405020304" pitchFamily="18" charset="0"/>
                <a:cs typeface="Times New Roman" panose="02020603050405020304" pitchFamily="18" charset="0"/>
              </a:rPr>
              <a:t>In order to predict detection of solar panels and analyze the socioeconomic correlates of their deployment. A big </a:t>
            </a:r>
            <a:r>
              <a:rPr lang="en-US" altLang="zh-CN" sz="1200" i="1" dirty="0">
                <a:solidFill>
                  <a:srgbClr val="000000"/>
                </a:solidFill>
                <a:latin typeface="Times New Roman Italic" panose="02020603050405020304" charset="0"/>
                <a:cs typeface="Times New Roman Italic" panose="02020603050405020304" charset="0"/>
              </a:rPr>
              <a:t>satellite imagery dataset</a:t>
            </a:r>
            <a:r>
              <a:rPr lang="en-US" altLang="zh-CN" sz="1200" dirty="0">
                <a:solidFill>
                  <a:srgbClr val="000000"/>
                </a:solidFill>
                <a:latin typeface="Times New Roman" panose="02020603050405020304" pitchFamily="18" charset="0"/>
                <a:cs typeface="Times New Roman" panose="02020603050405020304" pitchFamily="18" charset="0"/>
              </a:rPr>
              <a:t> of California’s four cities will be utilized to train some classic </a:t>
            </a:r>
            <a:r>
              <a:rPr lang="en-US" altLang="zh-CN" sz="1200" i="1" dirty="0">
                <a:solidFill>
                  <a:srgbClr val="000000"/>
                </a:solidFill>
                <a:latin typeface="Times New Roman Italic" panose="02020603050405020304" charset="0"/>
                <a:cs typeface="Times New Roman Italic" panose="02020603050405020304" charset="0"/>
              </a:rPr>
              <a:t>semantic segmentation models</a:t>
            </a:r>
            <a:r>
              <a:rPr lang="en-US" altLang="zh-CN" sz="1200" dirty="0">
                <a:solidFill>
                  <a:srgbClr val="000000"/>
                </a:solidFill>
                <a:latin typeface="Times New Roman" panose="02020603050405020304" pitchFamily="18" charset="0"/>
                <a:cs typeface="Times New Roman" panose="02020603050405020304" pitchFamily="18" charset="0"/>
              </a:rPr>
              <a:t>. We make a comparison of these models solar panel prediction accuracy and propose our conclusion.</a:t>
            </a:r>
          </a:p>
        </p:txBody>
      </p:sp>
      <p:pic>
        <p:nvPicPr>
          <p:cNvPr id="11" name="图片 10"/>
          <p:cNvPicPr>
            <a:picLocks noChangeAspect="1"/>
          </p:cNvPicPr>
          <p:nvPr/>
        </p:nvPicPr>
        <p:blipFill>
          <a:blip r:embed="rId3"/>
          <a:stretch>
            <a:fillRect/>
          </a:stretch>
        </p:blipFill>
        <p:spPr>
          <a:xfrm>
            <a:off x="121920" y="89954"/>
            <a:ext cx="1589597" cy="755512"/>
          </a:xfrm>
          <a:prstGeom prst="rect">
            <a:avLst/>
          </a:prstGeom>
        </p:spPr>
      </p:pic>
      <p:sp>
        <p:nvSpPr>
          <p:cNvPr id="14" name="文本框 13"/>
          <p:cNvSpPr txBox="1"/>
          <p:nvPr/>
        </p:nvSpPr>
        <p:spPr>
          <a:xfrm>
            <a:off x="28875" y="1008089"/>
            <a:ext cx="3160490" cy="307777"/>
          </a:xfrm>
          <a:prstGeom prst="rect">
            <a:avLst/>
          </a:prstGeom>
          <a:solidFill>
            <a:schemeClr val="accent1">
              <a:lumMod val="50000"/>
            </a:schemeClr>
          </a:solidFill>
          <a:ln>
            <a:noFill/>
          </a:ln>
        </p:spPr>
        <p:txBody>
          <a:bodyPr wrap="square">
            <a:spAutoFit/>
          </a:bodyPr>
          <a:lstStyle/>
          <a:p>
            <a:r>
              <a:rPr lang="en-US" sz="1400" b="1" dirty="0">
                <a:solidFill>
                  <a:schemeClr val="bg1"/>
                </a:solidFill>
              </a:rPr>
              <a:t>Abstract</a:t>
            </a:r>
            <a:endParaRPr lang="zh-CN" sz="1400" b="1" dirty="0">
              <a:solidFill>
                <a:schemeClr val="bg1"/>
              </a:solidFill>
            </a:endParaRPr>
          </a:p>
        </p:txBody>
      </p:sp>
      <p:sp>
        <p:nvSpPr>
          <p:cNvPr id="22" name="文本框 21"/>
          <p:cNvSpPr txBox="1"/>
          <p:nvPr/>
        </p:nvSpPr>
        <p:spPr>
          <a:xfrm>
            <a:off x="28875" y="2809761"/>
            <a:ext cx="3160490" cy="307777"/>
          </a:xfrm>
          <a:prstGeom prst="rect">
            <a:avLst/>
          </a:prstGeom>
          <a:solidFill>
            <a:schemeClr val="accent1">
              <a:lumMod val="75000"/>
            </a:schemeClr>
          </a:solidFill>
          <a:ln>
            <a:noFill/>
          </a:ln>
        </p:spPr>
        <p:txBody>
          <a:bodyPr wrap="square">
            <a:spAutoFit/>
          </a:bodyPr>
          <a:lstStyle>
            <a:lvl1pPr>
              <a:defRPr sz="1400" b="1">
                <a:solidFill>
                  <a:schemeClr val="bg1"/>
                </a:solidFill>
              </a:defRPr>
            </a:lvl1pPr>
          </a:lstStyle>
          <a:p>
            <a:r>
              <a:rPr lang="en-US"/>
              <a:t>Introduction</a:t>
            </a:r>
            <a:endParaRPr lang="zh-CN" altLang="en-US"/>
          </a:p>
        </p:txBody>
      </p:sp>
      <p:sp>
        <p:nvSpPr>
          <p:cNvPr id="24" name="文本框 23"/>
          <p:cNvSpPr txBox="1"/>
          <p:nvPr/>
        </p:nvSpPr>
        <p:spPr>
          <a:xfrm>
            <a:off x="28875" y="3165032"/>
            <a:ext cx="3160490" cy="3600986"/>
          </a:xfrm>
          <a:prstGeom prst="rect">
            <a:avLst/>
          </a:prstGeom>
          <a:solidFill>
            <a:schemeClr val="lt1"/>
          </a:solidFill>
          <a:ln w="12700" cap="flat" cmpd="sng">
            <a:solidFill>
              <a:schemeClr val="bg2">
                <a:lumMod val="75000"/>
              </a:schemeClr>
            </a:solidFill>
            <a:prstDash val="dash"/>
            <a:miter/>
          </a:ln>
        </p:spPr>
        <p:txBody>
          <a:bodyPr wrap="square">
            <a:spAutoFit/>
          </a:bodyPr>
          <a:lstStyle/>
          <a:p>
            <a:r>
              <a:rPr lang="en-US" altLang="zh-CN" sz="1200" dirty="0">
                <a:solidFill>
                  <a:srgbClr val="000000"/>
                </a:solidFill>
                <a:latin typeface="Times New Roman" panose="02020603050405020304" pitchFamily="18" charset="0"/>
                <a:cs typeface="Times New Roman" panose="02020603050405020304" pitchFamily="18" charset="0"/>
              </a:rPr>
              <a:t>Nowadays, renewable energy is closely contact with the human living environment. </a:t>
            </a:r>
            <a:r>
              <a:rPr lang="en-US" altLang="zh-CN" sz="12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Solar energy is an important member of that. One classic way to measure the use of solar energy is to detect the installation of solar panels on top of houses or other buildings. With the help of deep learning, we can effectively analyze the images under the satellite, detect the number and location of solar panels in the area. </a:t>
            </a:r>
            <a:r>
              <a:rPr lang="en-US" altLang="zh-CN" sz="1200" dirty="0">
                <a:solidFill>
                  <a:srgbClr val="000000"/>
                </a:solidFill>
                <a:latin typeface="Times New Roman" panose="02020603050405020304" pitchFamily="18" charset="0"/>
                <a:cs typeface="Times New Roman" panose="02020603050405020304" pitchFamily="18" charset="0"/>
              </a:rPr>
              <a:t>The </a:t>
            </a:r>
            <a:r>
              <a:rPr lang="en-US" altLang="zh-CN" sz="1200" i="1" dirty="0">
                <a:solidFill>
                  <a:srgbClr val="000000"/>
                </a:solidFill>
                <a:latin typeface="Times New Roman" panose="02020603050405020304" pitchFamily="18" charset="0"/>
                <a:cs typeface="Times New Roman" panose="02020603050405020304" pitchFamily="18" charset="0"/>
              </a:rPr>
              <a:t>randomly cropped </a:t>
            </a:r>
            <a:r>
              <a:rPr lang="en-US" altLang="zh-CN" sz="1200" dirty="0">
                <a:solidFill>
                  <a:srgbClr val="000000"/>
                </a:solidFill>
                <a:latin typeface="Times New Roman" panose="02020603050405020304" pitchFamily="18" charset="0"/>
                <a:cs typeface="Times New Roman" panose="02020603050405020304" pitchFamily="18" charset="0"/>
              </a:rPr>
              <a:t>examples of satellite images and their label</a:t>
            </a:r>
            <a:r>
              <a:rPr lang="en-US" altLang="zh-CN" sz="12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sym typeface="+mn-ea"/>
              </a:rPr>
              <a:t>[1]</a:t>
            </a:r>
            <a:r>
              <a:rPr lang="en-US" altLang="zh-CN" sz="1200" dirty="0">
                <a:solidFill>
                  <a:srgbClr val="000000"/>
                </a:solidFill>
                <a:latin typeface="Times New Roman" panose="02020603050405020304" pitchFamily="18" charset="0"/>
                <a:cs typeface="Times New Roman" panose="02020603050405020304" pitchFamily="18" charset="0"/>
              </a:rPr>
              <a:t> (white is </a:t>
            </a:r>
            <a:r>
              <a:rPr lang="en-US" altLang="zh-CN" sz="1200" i="1" dirty="0">
                <a:solidFill>
                  <a:srgbClr val="000000"/>
                </a:solidFill>
                <a:latin typeface="Times New Roman" panose="02020603050405020304" pitchFamily="18" charset="0"/>
                <a:cs typeface="Times New Roman" panose="02020603050405020304" pitchFamily="18" charset="0"/>
              </a:rPr>
              <a:t>solar panel </a:t>
            </a:r>
            <a:r>
              <a:rPr lang="en-US" altLang="zh-CN" sz="1200" dirty="0">
                <a:solidFill>
                  <a:srgbClr val="000000"/>
                </a:solidFill>
                <a:latin typeface="Times New Roman" panose="02020603050405020304" pitchFamily="18" charset="0"/>
                <a:cs typeface="Times New Roman" panose="02020603050405020304" pitchFamily="18" charset="0"/>
              </a:rPr>
              <a:t>and black is </a:t>
            </a:r>
            <a:r>
              <a:rPr lang="en-US" altLang="zh-CN" sz="1200" i="1" dirty="0">
                <a:solidFill>
                  <a:srgbClr val="000000"/>
                </a:solidFill>
                <a:latin typeface="Times New Roman" panose="02020603050405020304" pitchFamily="18" charset="0"/>
                <a:cs typeface="Times New Roman" panose="02020603050405020304" pitchFamily="18" charset="0"/>
              </a:rPr>
              <a:t>background</a:t>
            </a:r>
            <a:r>
              <a:rPr lang="en-US" altLang="zh-CN" sz="1200" dirty="0">
                <a:solidFill>
                  <a:srgbClr val="000000"/>
                </a:solidFill>
                <a:latin typeface="Times New Roman" panose="02020603050405020304" pitchFamily="18" charset="0"/>
                <a:cs typeface="Times New Roman" panose="02020603050405020304" pitchFamily="18" charset="0"/>
              </a:rPr>
              <a:t>) are as follows</a:t>
            </a:r>
            <a:r>
              <a:rPr lang="zh-CN" altLang="zh-CN" sz="1200" dirty="0">
                <a:solidFill>
                  <a:srgbClr val="000000"/>
                </a:solidFill>
                <a:latin typeface="Times New Roman" panose="02020603050405020304" pitchFamily="18" charset="0"/>
                <a:cs typeface="Times New Roman" panose="02020603050405020304" pitchFamily="18" charset="0"/>
              </a:rPr>
              <a:t>：</a:t>
            </a:r>
            <a:endParaRPr lang="en-US" altLang="zh-CN" sz="1200" dirty="0">
              <a:solidFill>
                <a:srgbClr val="000000"/>
              </a:solidFill>
              <a:latin typeface="Times New Roman" panose="02020603050405020304" pitchFamily="18" charset="0"/>
              <a:cs typeface="Times New Roman" panose="02020603050405020304" pitchFamily="18" charset="0"/>
            </a:endParaRPr>
          </a:p>
          <a:p>
            <a:endParaRPr lang="zh-CN" altLang="zh-CN" sz="1200" dirty="0">
              <a:solidFill>
                <a:srgbClr val="000000"/>
              </a:solidFill>
              <a:latin typeface="Times New Roman" panose="02020603050405020304" pitchFamily="18" charset="0"/>
              <a:cs typeface="Times New Roman" panose="02020603050405020304" pitchFamily="18" charset="0"/>
            </a:endParaRPr>
          </a:p>
          <a:p>
            <a:endParaRPr lang="zh-CN" altLang="zh-CN" sz="1200" dirty="0">
              <a:solidFill>
                <a:srgbClr val="000000"/>
              </a:solidFill>
              <a:latin typeface="Times New Roman" panose="02020603050405020304" pitchFamily="18" charset="0"/>
              <a:cs typeface="Times New Roman" panose="02020603050405020304" pitchFamily="18" charset="0"/>
            </a:endParaRPr>
          </a:p>
          <a:p>
            <a:pPr lvl="0"/>
            <a:endParaRPr lang="zh-CN" altLang="zh-CN" sz="1200" dirty="0">
              <a:solidFill>
                <a:srgbClr val="000000"/>
              </a:solidFill>
              <a:latin typeface="Times New Roman" panose="02020603050405020304"/>
            </a:endParaRPr>
          </a:p>
          <a:p>
            <a:pPr lvl="0"/>
            <a:endParaRPr lang="en-US" altLang="zh-CN" sz="1200" dirty="0">
              <a:solidFill>
                <a:srgbClr val="000000"/>
              </a:solidFill>
              <a:latin typeface="Times New Roman" panose="02020603050405020304"/>
            </a:endParaRPr>
          </a:p>
          <a:p>
            <a:pPr lvl="0"/>
            <a:endParaRPr lang="zh-CN" altLang="zh-CN" sz="1200" dirty="0">
              <a:solidFill>
                <a:srgbClr val="000000"/>
              </a:solidFill>
              <a:latin typeface="Times New Roman" panose="02020603050405020304"/>
            </a:endParaRPr>
          </a:p>
          <a:p>
            <a:pPr lvl="0"/>
            <a:endParaRPr lang="zh-CN" altLang="zh-CN" sz="1200" dirty="0">
              <a:solidFill>
                <a:srgbClr val="000000"/>
              </a:solidFill>
              <a:latin typeface="Times New Roman" panose="02020603050405020304"/>
            </a:endParaRPr>
          </a:p>
          <a:p>
            <a:pPr lvl="0"/>
            <a:endParaRPr lang="zh-CN" altLang="zh-CN" sz="1200" dirty="0">
              <a:solidFill>
                <a:srgbClr val="000000"/>
              </a:solidFill>
              <a:latin typeface="Times New Roman" panose="02020603050405020304"/>
            </a:endParaRPr>
          </a:p>
        </p:txBody>
      </p:sp>
      <p:sp>
        <p:nvSpPr>
          <p:cNvPr id="25" name="文本框 24"/>
          <p:cNvSpPr txBox="1"/>
          <p:nvPr/>
        </p:nvSpPr>
        <p:spPr>
          <a:xfrm>
            <a:off x="3239701" y="1012891"/>
            <a:ext cx="2441413" cy="316190"/>
          </a:xfrm>
          <a:prstGeom prst="rect">
            <a:avLst/>
          </a:prstGeom>
          <a:solidFill>
            <a:schemeClr val="accent1">
              <a:lumMod val="75000"/>
            </a:schemeClr>
          </a:solidFill>
          <a:ln>
            <a:noFill/>
          </a:ln>
        </p:spPr>
        <p:txBody>
          <a:bodyPr wrap="square">
            <a:spAutoFit/>
          </a:bodyPr>
          <a:lstStyle>
            <a:lvl1pPr>
              <a:defRPr sz="1400" b="1">
                <a:solidFill>
                  <a:schemeClr val="bg1"/>
                </a:solidFill>
              </a:defRPr>
            </a:lvl1pPr>
          </a:lstStyle>
          <a:p>
            <a:r>
              <a:rPr lang="en-US"/>
              <a:t>Methodology</a:t>
            </a:r>
          </a:p>
        </p:txBody>
      </p:sp>
      <p:sp>
        <p:nvSpPr>
          <p:cNvPr id="27" name="文本框 26"/>
          <p:cNvSpPr txBox="1"/>
          <p:nvPr/>
        </p:nvSpPr>
        <p:spPr>
          <a:xfrm>
            <a:off x="5741093" y="1028641"/>
            <a:ext cx="3431878" cy="307777"/>
          </a:xfrm>
          <a:prstGeom prst="rect">
            <a:avLst/>
          </a:prstGeom>
          <a:solidFill>
            <a:schemeClr val="accent5">
              <a:lumMod val="75000"/>
            </a:schemeClr>
          </a:solidFill>
          <a:ln>
            <a:noFill/>
          </a:ln>
        </p:spPr>
        <p:txBody>
          <a:bodyPr wrap="square">
            <a:spAutoFit/>
          </a:bodyPr>
          <a:lstStyle>
            <a:lvl1pPr>
              <a:defRPr sz="1400" b="1">
                <a:solidFill>
                  <a:schemeClr val="bg1"/>
                </a:solidFill>
              </a:defRPr>
            </a:lvl1pPr>
          </a:lstStyle>
          <a:p>
            <a:r>
              <a:rPr lang="en-US" dirty="0"/>
              <a:t>Results</a:t>
            </a:r>
            <a:endParaRPr lang="zh-CN" altLang="en-US" dirty="0"/>
          </a:p>
        </p:txBody>
      </p:sp>
      <p:sp>
        <p:nvSpPr>
          <p:cNvPr id="32" name="文本框 31"/>
          <p:cNvSpPr txBox="1"/>
          <p:nvPr/>
        </p:nvSpPr>
        <p:spPr>
          <a:xfrm>
            <a:off x="9216170" y="1029176"/>
            <a:ext cx="2946953" cy="306705"/>
          </a:xfrm>
          <a:prstGeom prst="rect">
            <a:avLst/>
          </a:prstGeom>
          <a:solidFill>
            <a:schemeClr val="accent5">
              <a:lumMod val="75000"/>
            </a:schemeClr>
          </a:solidFill>
          <a:ln>
            <a:noFill/>
          </a:ln>
        </p:spPr>
        <p:txBody>
          <a:bodyPr wrap="square">
            <a:spAutoFit/>
          </a:bodyPr>
          <a:lstStyle>
            <a:lvl1pPr>
              <a:defRPr sz="1400" b="1">
                <a:solidFill>
                  <a:schemeClr val="bg1"/>
                </a:solidFill>
              </a:defRPr>
            </a:lvl1pPr>
          </a:lstStyle>
          <a:p>
            <a:r>
              <a:rPr lang="en-US"/>
              <a:t>Conclusion</a:t>
            </a:r>
            <a:endParaRPr lang="en-US" dirty="0"/>
          </a:p>
        </p:txBody>
      </p:sp>
      <p:sp>
        <p:nvSpPr>
          <p:cNvPr id="34" name="文本框 33"/>
          <p:cNvSpPr txBox="1"/>
          <p:nvPr/>
        </p:nvSpPr>
        <p:spPr>
          <a:xfrm>
            <a:off x="9210021" y="5192420"/>
            <a:ext cx="2946953" cy="306705"/>
          </a:xfrm>
          <a:prstGeom prst="rect">
            <a:avLst/>
          </a:prstGeom>
          <a:solidFill>
            <a:schemeClr val="accent5">
              <a:lumMod val="60000"/>
              <a:lumOff val="40000"/>
            </a:schemeClr>
          </a:solidFill>
          <a:ln>
            <a:noFill/>
          </a:ln>
        </p:spPr>
        <p:txBody>
          <a:bodyPr wrap="square">
            <a:spAutoFit/>
          </a:bodyPr>
          <a:lstStyle>
            <a:lvl1pPr>
              <a:defRPr sz="1400" b="1">
                <a:solidFill>
                  <a:schemeClr val="bg1"/>
                </a:solidFill>
              </a:defRPr>
            </a:lvl1pPr>
          </a:lstStyle>
          <a:p>
            <a:r>
              <a:rPr lang="en-US"/>
              <a:t>Reference</a:t>
            </a:r>
            <a:endParaRPr lang="en-US" dirty="0"/>
          </a:p>
        </p:txBody>
      </p:sp>
      <p:sp>
        <p:nvSpPr>
          <p:cNvPr id="35" name="文本框 34"/>
          <p:cNvSpPr txBox="1"/>
          <p:nvPr/>
        </p:nvSpPr>
        <p:spPr>
          <a:xfrm>
            <a:off x="9210022" y="5593389"/>
            <a:ext cx="2946952" cy="1172629"/>
          </a:xfrm>
          <a:prstGeom prst="rect">
            <a:avLst/>
          </a:prstGeom>
          <a:solidFill>
            <a:schemeClr val="lt1"/>
          </a:solidFill>
          <a:ln w="12700" cap="flat" cmpd="sng">
            <a:solidFill>
              <a:schemeClr val="bg2">
                <a:lumMod val="75000"/>
              </a:schemeClr>
            </a:solidFill>
            <a:prstDash val="dash"/>
            <a:miter/>
          </a:ln>
        </p:spPr>
        <p:txBody>
          <a:bodyPr wrap="square">
            <a:spAutoFit/>
          </a:bodyPr>
          <a:lstStyle>
            <a:lvl1pPr>
              <a:defRPr sz="1200" b="1">
                <a:solidFill>
                  <a:srgbClr val="000000"/>
                </a:solidFill>
                <a:latin typeface="Times New Roman" panose="02020603050405020304"/>
              </a:defRPr>
            </a:lvl1pPr>
          </a:lstStyle>
          <a:p>
            <a:r>
              <a:rPr lang="en" altLang="zh-CN" sz="1170" b="0" dirty="0">
                <a:latin typeface="Times New Roman" panose="02020603050405020304" pitchFamily="18" charset="0"/>
                <a:cs typeface="Times New Roman" panose="02020603050405020304" pitchFamily="18" charset="0"/>
              </a:rPr>
              <a:t>[1]Bradbury K(2018)Distributed Solar Photovoltaic Array Location and Extent Data Set for Remote Sensing Object Identification </a:t>
            </a:r>
          </a:p>
          <a:p>
            <a:r>
              <a:rPr lang="en" altLang="zh-CN" sz="1170" b="0" dirty="0">
                <a:latin typeface="Times New Roman" panose="02020603050405020304" pitchFamily="18" charset="0"/>
                <a:cs typeface="Times New Roman" panose="02020603050405020304" pitchFamily="18" charset="0"/>
              </a:rPr>
              <a:t>[2]</a:t>
            </a:r>
            <a:r>
              <a:rPr lang="en" altLang="zh-CN" sz="1170" b="0" dirty="0" err="1">
                <a:latin typeface="Times New Roman" panose="02020603050405020304" pitchFamily="18" charset="0"/>
                <a:cs typeface="Times New Roman" panose="02020603050405020304" pitchFamily="18" charset="0"/>
              </a:rPr>
              <a:t>Ronneberger</a:t>
            </a:r>
            <a:r>
              <a:rPr lang="en" altLang="zh-CN" sz="1170" b="0" dirty="0">
                <a:latin typeface="Times New Roman" panose="02020603050405020304" pitchFamily="18" charset="0"/>
                <a:cs typeface="Times New Roman" panose="02020603050405020304" pitchFamily="18" charset="0"/>
              </a:rPr>
              <a:t> O, Fischer P, </a:t>
            </a:r>
            <a:r>
              <a:rPr lang="en" altLang="zh-CN" sz="1170" b="0" dirty="0" err="1">
                <a:latin typeface="Times New Roman" panose="02020603050405020304" pitchFamily="18" charset="0"/>
                <a:cs typeface="Times New Roman" panose="02020603050405020304" pitchFamily="18" charset="0"/>
              </a:rPr>
              <a:t>Brox</a:t>
            </a:r>
            <a:r>
              <a:rPr lang="en" altLang="zh-CN" sz="1170" b="0" dirty="0">
                <a:latin typeface="Times New Roman" panose="02020603050405020304" pitchFamily="18" charset="0"/>
                <a:cs typeface="Times New Roman" panose="02020603050405020304" pitchFamily="18" charset="0"/>
              </a:rPr>
              <a:t> T. U-net: Convolutional networks for biomedical image segmentation, Springer, Cham, 2015</a:t>
            </a:r>
          </a:p>
        </p:txBody>
      </p:sp>
      <p:sp>
        <p:nvSpPr>
          <p:cNvPr id="36" name="文本框 35"/>
          <p:cNvSpPr txBox="1"/>
          <p:nvPr/>
        </p:nvSpPr>
        <p:spPr>
          <a:xfrm>
            <a:off x="2646582" y="76706"/>
            <a:ext cx="7263318" cy="461665"/>
          </a:xfrm>
          <a:prstGeom prst="rect">
            <a:avLst/>
          </a:prstGeom>
          <a:ln w="12700">
            <a:prstDash val="solid"/>
          </a:ln>
        </p:spPr>
        <p:txBody>
          <a:bodyPr wrap="square">
            <a:spAutoFit/>
          </a:bodyPr>
          <a:lstStyle/>
          <a:p>
            <a:pPr lvl="0">
              <a:spcBef>
                <a:spcPts val="0"/>
              </a:spcBef>
            </a:pPr>
            <a:r>
              <a:rPr lang="en-US" sz="2400" dirty="0">
                <a:solidFill>
                  <a:srgbClr val="FFFFFF"/>
                </a:solidFill>
                <a:latin typeface="Times New Roman" panose="02020603050405020304"/>
                <a:ea typeface="等线 Light"/>
              </a:rPr>
              <a:t>Solar Panel Detection From the Air: Big Satellite Imagery</a:t>
            </a:r>
          </a:p>
        </p:txBody>
      </p:sp>
      <p:sp>
        <p:nvSpPr>
          <p:cNvPr id="31" name="文本框 30">
            <a:extLst>
              <a:ext uri="{FF2B5EF4-FFF2-40B4-BE49-F238E27FC236}">
                <a16:creationId xmlns:a16="http://schemas.microsoft.com/office/drawing/2014/main" id="{4C8F49EC-E1F5-0412-1934-E58A3CD13BAC}"/>
              </a:ext>
            </a:extLst>
          </p:cNvPr>
          <p:cNvSpPr txBox="1"/>
          <p:nvPr/>
        </p:nvSpPr>
        <p:spPr>
          <a:xfrm>
            <a:off x="3239700" y="1329081"/>
            <a:ext cx="2441413" cy="5769272"/>
          </a:xfrm>
          <a:prstGeom prst="rect">
            <a:avLst/>
          </a:prstGeom>
          <a:noFill/>
        </p:spPr>
        <p:txBody>
          <a:bodyPr wrap="square">
            <a:spAutoFit/>
          </a:bodyPr>
          <a:lstStyle/>
          <a:p>
            <a:r>
              <a:rPr lang="en-US" altLang="zh-CN" sz="1190" b="1" dirty="0">
                <a:solidFill>
                  <a:schemeClr val="dk1"/>
                </a:solidFill>
                <a:latin typeface="Times New Roman Bold" panose="02020603050405020304" charset="0"/>
                <a:cs typeface="Times New Roman Bold" panose="02020603050405020304" charset="0"/>
              </a:rPr>
              <a:t>Image segmentation </a:t>
            </a:r>
            <a:r>
              <a:rPr lang="en-US" altLang="zh-CN" sz="1190" dirty="0">
                <a:solidFill>
                  <a:schemeClr val="dk1"/>
                </a:solidFill>
                <a:latin typeface="Times New Roman" panose="02020603050405020304"/>
              </a:rPr>
              <a:t>is a computer vision task which labels each pixel of an image with a corresponding class of what is being represented. In our study, three semantic segmentation models are used in the study and methods, using python libraries, are as follows:</a:t>
            </a:r>
          </a:p>
          <a:p>
            <a:pPr lvl="0"/>
            <a:r>
              <a:rPr lang="en-US" altLang="zh-CN" sz="1190" b="1" dirty="0">
                <a:solidFill>
                  <a:srgbClr val="000000"/>
                </a:solidFill>
                <a:latin typeface="Times New Roman" panose="02020603050405020304"/>
              </a:rPr>
              <a:t>1. Data Processing</a:t>
            </a:r>
          </a:p>
          <a:p>
            <a:pPr lvl="0"/>
            <a:r>
              <a:rPr lang="en-US" altLang="zh-CN" sz="1190" dirty="0">
                <a:solidFill>
                  <a:srgbClr val="000000"/>
                </a:solidFill>
                <a:latin typeface="Times New Roman" panose="02020603050405020304"/>
              </a:rPr>
              <a:t>According to data augmentation, we randomly crop the original satellite images and obtain </a:t>
            </a:r>
            <a:r>
              <a:rPr lang="en-US" altLang="zh-CN" sz="1190" b="1" i="1" dirty="0">
                <a:solidFill>
                  <a:srgbClr val="000000"/>
                </a:solidFill>
                <a:latin typeface="Times New Roman" panose="02020603050405020304"/>
              </a:rPr>
              <a:t>10134 </a:t>
            </a:r>
            <a:r>
              <a:rPr lang="en-US" altLang="zh-CN" sz="1190" dirty="0">
                <a:solidFill>
                  <a:srgbClr val="000000"/>
                </a:solidFill>
                <a:latin typeface="Times New Roman" panose="02020603050405020304"/>
              </a:rPr>
              <a:t>pictures of size 512*512. The data ensemble is randomly divided into 9:1, namely training set and test set which are</a:t>
            </a:r>
            <a:r>
              <a:rPr lang="zh-CN" altLang="en-US" sz="1190" dirty="0">
                <a:solidFill>
                  <a:srgbClr val="000000"/>
                </a:solidFill>
                <a:latin typeface="Times New Roman" panose="02020603050405020304"/>
              </a:rPr>
              <a:t> </a:t>
            </a:r>
            <a:r>
              <a:rPr lang="en-US" altLang="zh-CN" sz="1190" dirty="0">
                <a:solidFill>
                  <a:srgbClr val="000000"/>
                </a:solidFill>
                <a:latin typeface="Times New Roman" panose="02020603050405020304"/>
              </a:rPr>
              <a:t>for later model training.</a:t>
            </a:r>
          </a:p>
          <a:p>
            <a:r>
              <a:rPr lang="en-US" altLang="zh-CN" sz="1190" b="1" dirty="0">
                <a:solidFill>
                  <a:srgbClr val="000000"/>
                </a:solidFill>
                <a:latin typeface="Times New Roman" panose="02020603050405020304"/>
              </a:rPr>
              <a:t>2. Semantic Segmentation Models</a:t>
            </a:r>
          </a:p>
          <a:p>
            <a:r>
              <a:rPr lang="en-US" altLang="zh-CN" sz="1190" dirty="0">
                <a:solidFill>
                  <a:srgbClr val="000000"/>
                </a:solidFill>
                <a:latin typeface="Times New Roman" panose="02020603050405020304"/>
              </a:rPr>
              <a:t>Below are the 3 image segmentation models and their configuration. All use the pretrained models of VOC and adaptive learning rate schedulers.</a:t>
            </a:r>
          </a:p>
          <a:p>
            <a:r>
              <a:rPr lang="en-US" altLang="zh-CN" sz="1190" b="1" dirty="0">
                <a:solidFill>
                  <a:srgbClr val="000000"/>
                </a:solidFill>
                <a:latin typeface="Times New Roman" panose="02020603050405020304"/>
              </a:rPr>
              <a:t>2.1 </a:t>
            </a:r>
            <a:r>
              <a:rPr lang="en-US" altLang="zh-CN" sz="1190" b="1" dirty="0" err="1">
                <a:solidFill>
                  <a:srgbClr val="000000"/>
                </a:solidFill>
                <a:latin typeface="Times New Roman" panose="02020603050405020304"/>
              </a:rPr>
              <a:t>Unet</a:t>
            </a:r>
            <a:r>
              <a:rPr lang="en-US" altLang="zh-CN" sz="1190" b="1" dirty="0">
                <a:solidFill>
                  <a:srgbClr val="000000"/>
                </a:solidFill>
                <a:latin typeface="Times New Roman" panose="02020603050405020304"/>
              </a:rPr>
              <a:t> [2] </a:t>
            </a:r>
          </a:p>
          <a:p>
            <a:pPr marL="171450" indent="-171450">
              <a:buFont typeface="Arial" panose="020B0604020202020204" pitchFamily="34" charset="0"/>
              <a:buChar char="•"/>
            </a:pPr>
            <a:r>
              <a:rPr lang="en-US" altLang="zh-CN" sz="1190" dirty="0">
                <a:solidFill>
                  <a:srgbClr val="000000"/>
                </a:solidFill>
                <a:latin typeface="Times New Roman" panose="02020603050405020304"/>
              </a:rPr>
              <a:t>Backbone: VGG</a:t>
            </a:r>
          </a:p>
          <a:p>
            <a:pPr marL="171450" indent="-171450">
              <a:buFont typeface="Arial" panose="020B0604020202020204" pitchFamily="34" charset="0"/>
              <a:buChar char="•"/>
            </a:pPr>
            <a:r>
              <a:rPr lang="en-US" altLang="zh-CN" sz="1190" dirty="0">
                <a:solidFill>
                  <a:srgbClr val="000000"/>
                </a:solidFill>
                <a:latin typeface="Times New Roman" panose="02020603050405020304"/>
              </a:rPr>
              <a:t>Optimizer: Adam</a:t>
            </a:r>
          </a:p>
          <a:p>
            <a:r>
              <a:rPr lang="en-US" altLang="zh-CN" sz="1190" b="1" dirty="0">
                <a:solidFill>
                  <a:srgbClr val="000000"/>
                </a:solidFill>
                <a:latin typeface="Times New Roman" panose="02020603050405020304"/>
              </a:rPr>
              <a:t>2.2 </a:t>
            </a:r>
            <a:r>
              <a:rPr lang="en-US" altLang="zh-CN" sz="1190" b="1" dirty="0" err="1">
                <a:solidFill>
                  <a:srgbClr val="000000"/>
                </a:solidFill>
                <a:latin typeface="Times New Roman" panose="02020603050405020304"/>
              </a:rPr>
              <a:t>Pspnet</a:t>
            </a:r>
            <a:endParaRPr lang="en-US" altLang="zh-CN" sz="1190" dirty="0">
              <a:solidFill>
                <a:srgbClr val="000000"/>
              </a:solidFill>
              <a:latin typeface="Times New Roman" panose="02020603050405020304"/>
            </a:endParaRPr>
          </a:p>
          <a:p>
            <a:pPr marL="171450" indent="-171450">
              <a:buFont typeface="Arial" panose="020B0604020202020204" pitchFamily="34" charset="0"/>
              <a:buChar char="•"/>
            </a:pPr>
            <a:r>
              <a:rPr lang="en-US" altLang="zh-CN" sz="1190" dirty="0">
                <a:solidFill>
                  <a:srgbClr val="000000"/>
                </a:solidFill>
                <a:latin typeface="Times New Roman" panose="02020603050405020304"/>
              </a:rPr>
              <a:t>Backbone: Resnet50</a:t>
            </a:r>
          </a:p>
          <a:p>
            <a:pPr marL="171450" indent="-171450">
              <a:buFont typeface="Arial" panose="020B0604020202020204" pitchFamily="34" charset="0"/>
              <a:buChar char="•"/>
            </a:pPr>
            <a:r>
              <a:rPr lang="en-US" altLang="zh-CN" sz="1190" dirty="0">
                <a:solidFill>
                  <a:srgbClr val="000000"/>
                </a:solidFill>
                <a:latin typeface="Times New Roman" panose="02020603050405020304"/>
              </a:rPr>
              <a:t>Optimizer: SGD</a:t>
            </a:r>
          </a:p>
          <a:p>
            <a:r>
              <a:rPr lang="en-US" altLang="zh-CN" sz="1190" b="1" dirty="0">
                <a:solidFill>
                  <a:srgbClr val="000000"/>
                </a:solidFill>
                <a:latin typeface="Times New Roman" panose="02020603050405020304"/>
              </a:rPr>
              <a:t>2.3 Deeplabv3</a:t>
            </a:r>
          </a:p>
          <a:p>
            <a:pPr marL="171450" lvl="0" indent="-171450">
              <a:buFont typeface="Arial" panose="020B0604020202020204" pitchFamily="34" charset="0"/>
              <a:buChar char="•"/>
            </a:pPr>
            <a:r>
              <a:rPr lang="en-US" altLang="zh-CN" sz="1190" dirty="0">
                <a:solidFill>
                  <a:srgbClr val="000000"/>
                </a:solidFill>
                <a:latin typeface="Times New Roman" panose="02020603050405020304"/>
              </a:rPr>
              <a:t>Backbone: </a:t>
            </a:r>
            <a:r>
              <a:rPr lang="en-US" altLang="zh-CN" sz="1190" dirty="0" err="1">
                <a:solidFill>
                  <a:srgbClr val="000000"/>
                </a:solidFill>
                <a:latin typeface="Times New Roman" panose="02020603050405020304"/>
              </a:rPr>
              <a:t>Xception</a:t>
            </a:r>
            <a:endParaRPr lang="en-US" altLang="zh-CN" sz="1190" dirty="0">
              <a:solidFill>
                <a:srgbClr val="000000"/>
              </a:solidFill>
              <a:latin typeface="Times New Roman" panose="02020603050405020304"/>
            </a:endParaRPr>
          </a:p>
          <a:p>
            <a:pPr marL="171450" lvl="0" indent="-171450">
              <a:buFont typeface="Arial" panose="020B0604020202020204" pitchFamily="34" charset="0"/>
              <a:buChar char="•"/>
            </a:pPr>
            <a:r>
              <a:rPr lang="en-US" altLang="zh-CN" sz="1190" dirty="0">
                <a:solidFill>
                  <a:srgbClr val="000000"/>
                </a:solidFill>
                <a:latin typeface="Times New Roman" panose="02020603050405020304"/>
              </a:rPr>
              <a:t>Optimizer: SGD</a:t>
            </a:r>
          </a:p>
        </p:txBody>
      </p:sp>
      <p:grpSp>
        <p:nvGrpSpPr>
          <p:cNvPr id="16" name="组合 15">
            <a:extLst>
              <a:ext uri="{FF2B5EF4-FFF2-40B4-BE49-F238E27FC236}">
                <a16:creationId xmlns:a16="http://schemas.microsoft.com/office/drawing/2014/main" id="{77027C25-AAA3-12EC-10D4-7CFDB58CA3FD}"/>
              </a:ext>
            </a:extLst>
          </p:cNvPr>
          <p:cNvGrpSpPr/>
          <p:nvPr/>
        </p:nvGrpSpPr>
        <p:grpSpPr>
          <a:xfrm>
            <a:off x="274415" y="5493568"/>
            <a:ext cx="2669410" cy="1135239"/>
            <a:chOff x="131481" y="5684253"/>
            <a:chExt cx="2701280" cy="1512285"/>
          </a:xfrm>
        </p:grpSpPr>
        <p:pic>
          <p:nvPicPr>
            <p:cNvPr id="6" name="图片 5" descr="10sfg540970_17_18">
              <a:extLst>
                <a:ext uri="{FF2B5EF4-FFF2-40B4-BE49-F238E27FC236}">
                  <a16:creationId xmlns:a16="http://schemas.microsoft.com/office/drawing/2014/main" id="{92E2EA04-80C5-1A77-9CA2-48E507C22823}"/>
                </a:ext>
              </a:extLst>
            </p:cNvPr>
            <p:cNvPicPr/>
            <p:nvPr/>
          </p:nvPicPr>
          <p:blipFill>
            <a:blip r:embed="rId4"/>
            <a:stretch>
              <a:fillRect/>
            </a:stretch>
          </p:blipFill>
          <p:spPr>
            <a:xfrm>
              <a:off x="131481" y="5684253"/>
              <a:ext cx="1351280" cy="756000"/>
            </a:xfrm>
            <a:prstGeom prst="rect">
              <a:avLst/>
            </a:prstGeom>
          </p:spPr>
        </p:pic>
        <p:pic>
          <p:nvPicPr>
            <p:cNvPr id="7" name="图片 6" descr="10sfg540970_17_18">
              <a:extLst>
                <a:ext uri="{FF2B5EF4-FFF2-40B4-BE49-F238E27FC236}">
                  <a16:creationId xmlns:a16="http://schemas.microsoft.com/office/drawing/2014/main" id="{78650A9E-039E-88C5-4A11-2E49F6496863}"/>
                </a:ext>
              </a:extLst>
            </p:cNvPr>
            <p:cNvPicPr/>
            <p:nvPr/>
          </p:nvPicPr>
          <p:blipFill>
            <a:blip r:embed="rId5"/>
            <a:stretch>
              <a:fillRect/>
            </a:stretch>
          </p:blipFill>
          <p:spPr>
            <a:xfrm>
              <a:off x="1482761" y="5684253"/>
              <a:ext cx="1350000" cy="756000"/>
            </a:xfrm>
            <a:prstGeom prst="rect">
              <a:avLst/>
            </a:prstGeom>
          </p:spPr>
        </p:pic>
        <p:pic>
          <p:nvPicPr>
            <p:cNvPr id="8" name="图片 7" descr="10sfg735685_0_3">
              <a:extLst>
                <a:ext uri="{FF2B5EF4-FFF2-40B4-BE49-F238E27FC236}">
                  <a16:creationId xmlns:a16="http://schemas.microsoft.com/office/drawing/2014/main" id="{5A94EA08-17D9-755E-65F6-FFDC47044FF6}"/>
                </a:ext>
              </a:extLst>
            </p:cNvPr>
            <p:cNvPicPr/>
            <p:nvPr/>
          </p:nvPicPr>
          <p:blipFill>
            <a:blip r:embed="rId6"/>
            <a:stretch>
              <a:fillRect/>
            </a:stretch>
          </p:blipFill>
          <p:spPr>
            <a:xfrm>
              <a:off x="131481" y="6440538"/>
              <a:ext cx="1351915" cy="756000"/>
            </a:xfrm>
            <a:prstGeom prst="rect">
              <a:avLst/>
            </a:prstGeom>
          </p:spPr>
        </p:pic>
        <p:pic>
          <p:nvPicPr>
            <p:cNvPr id="10" name="图片 9" descr="10sfg735685_0_3">
              <a:extLst>
                <a:ext uri="{FF2B5EF4-FFF2-40B4-BE49-F238E27FC236}">
                  <a16:creationId xmlns:a16="http://schemas.microsoft.com/office/drawing/2014/main" id="{621187F4-EE12-0F55-1AAF-FA56327F862A}"/>
                </a:ext>
              </a:extLst>
            </p:cNvPr>
            <p:cNvPicPr/>
            <p:nvPr/>
          </p:nvPicPr>
          <p:blipFill>
            <a:blip r:embed="rId7"/>
            <a:stretch>
              <a:fillRect/>
            </a:stretch>
          </p:blipFill>
          <p:spPr>
            <a:xfrm>
              <a:off x="1482761" y="6440538"/>
              <a:ext cx="1350000" cy="756000"/>
            </a:xfrm>
            <a:prstGeom prst="rect">
              <a:avLst/>
            </a:prstGeom>
          </p:spPr>
        </p:pic>
      </p:grpSp>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C58E46BA-D508-970D-7C27-8B2CCCF63A61}"/>
                  </a:ext>
                </a:extLst>
              </p:cNvPr>
              <p:cNvSpPr txBox="1"/>
              <p:nvPr/>
            </p:nvSpPr>
            <p:spPr>
              <a:xfrm>
                <a:off x="5741092" y="1336418"/>
                <a:ext cx="3431879" cy="4478149"/>
              </a:xfrm>
              <a:prstGeom prst="rect">
                <a:avLst/>
              </a:prstGeom>
              <a:noFill/>
            </p:spPr>
            <p:txBody>
              <a:bodyPr wrap="square">
                <a:spAutoFit/>
              </a:bodyPr>
              <a:lstStyle/>
              <a:p>
                <a:r>
                  <a:rPr lang="en-US" altLang="zh-CN" sz="1200" b="1" dirty="0">
                    <a:solidFill>
                      <a:schemeClr val="dk1"/>
                    </a:solidFill>
                    <a:latin typeface="Times New Roman" panose="02020603050405020304"/>
                  </a:rPr>
                  <a:t>3.</a:t>
                </a:r>
                <a:r>
                  <a:rPr lang="zh-CN" altLang="en-US" sz="1200" b="1" dirty="0">
                    <a:solidFill>
                      <a:schemeClr val="dk1"/>
                    </a:solidFill>
                    <a:latin typeface="Times New Roman" panose="02020603050405020304"/>
                  </a:rPr>
                  <a:t> </a:t>
                </a:r>
                <a:r>
                  <a:rPr lang="en-US" altLang="zh-CN" sz="1200" b="1" dirty="0">
                    <a:solidFill>
                      <a:schemeClr val="dk1"/>
                    </a:solidFill>
                    <a:latin typeface="Times New Roman" panose="02020603050405020304"/>
                  </a:rPr>
                  <a:t>Training process</a:t>
                </a:r>
              </a:p>
              <a:p>
                <a:r>
                  <a:rPr lang="en-US" altLang="zh-CN" sz="1200" dirty="0">
                    <a:solidFill>
                      <a:schemeClr val="dk1"/>
                    </a:solidFill>
                    <a:latin typeface="Times New Roman" panose="02020603050405020304"/>
                  </a:rPr>
                  <a:t>According to the figures below, the </a:t>
                </a:r>
                <a:r>
                  <a:rPr lang="en-US" altLang="zh-CN" sz="1200" i="1" dirty="0">
                    <a:solidFill>
                      <a:schemeClr val="dk1"/>
                    </a:solidFill>
                    <a:latin typeface="Times New Roman" panose="02020603050405020304"/>
                  </a:rPr>
                  <a:t>loss value </a:t>
                </a:r>
                <a:r>
                  <a:rPr lang="en-US" altLang="zh-CN" sz="1200" dirty="0">
                    <a:solidFill>
                      <a:schemeClr val="dk1"/>
                    </a:solidFill>
                    <a:latin typeface="Times New Roman" panose="02020603050405020304"/>
                  </a:rPr>
                  <a:t>is basically stable, indicating that the parameters may not be updated and model training is over.</a:t>
                </a:r>
              </a:p>
              <a:p>
                <a:endParaRPr lang="en-US" altLang="zh-CN" sz="1200" b="1" dirty="0">
                  <a:solidFill>
                    <a:schemeClr val="dk1"/>
                  </a:solidFill>
                  <a:latin typeface="Times New Roman" panose="02020603050405020304"/>
                </a:endParaRPr>
              </a:p>
              <a:p>
                <a:endParaRPr lang="en-US" altLang="zh-CN" sz="1200" b="1" dirty="0">
                  <a:solidFill>
                    <a:schemeClr val="dk1"/>
                  </a:solidFill>
                  <a:latin typeface="Times New Roman" panose="02020603050405020304"/>
                </a:endParaRPr>
              </a:p>
              <a:p>
                <a:endParaRPr lang="en-US" altLang="zh-CN" sz="1200" b="1" dirty="0">
                  <a:solidFill>
                    <a:schemeClr val="dk1"/>
                  </a:solidFill>
                  <a:latin typeface="Times New Roman" panose="02020603050405020304"/>
                </a:endParaRPr>
              </a:p>
              <a:p>
                <a:endParaRPr lang="en-US" altLang="zh-CN" sz="1200" b="1" dirty="0">
                  <a:solidFill>
                    <a:schemeClr val="dk1"/>
                  </a:solidFill>
                  <a:latin typeface="Times New Roman" panose="02020603050405020304"/>
                </a:endParaRPr>
              </a:p>
              <a:p>
                <a:endParaRPr lang="en-US" altLang="zh-CN" sz="1200" b="1" dirty="0">
                  <a:solidFill>
                    <a:schemeClr val="dk1"/>
                  </a:solidFill>
                  <a:latin typeface="Times New Roman" panose="02020603050405020304"/>
                </a:endParaRPr>
              </a:p>
              <a:p>
                <a:r>
                  <a:rPr lang="en-US" altLang="zh-CN" sz="1200" b="1" dirty="0">
                    <a:solidFill>
                      <a:schemeClr val="dk1"/>
                    </a:solidFill>
                    <a:latin typeface="Times New Roman" panose="02020603050405020304"/>
                  </a:rPr>
                  <a:t>4.</a:t>
                </a:r>
                <a:r>
                  <a:rPr lang="zh-CN" altLang="en-US" sz="1200" b="1" dirty="0">
                    <a:solidFill>
                      <a:schemeClr val="dk1"/>
                    </a:solidFill>
                    <a:latin typeface="Times New Roman" panose="02020603050405020304"/>
                  </a:rPr>
                  <a:t> </a:t>
                </a:r>
                <a:r>
                  <a:rPr lang="en-US" altLang="zh-CN" sz="1200" b="1" dirty="0">
                    <a:solidFill>
                      <a:schemeClr val="dk1"/>
                    </a:solidFill>
                    <a:latin typeface="Times New Roman" panose="02020603050405020304"/>
                  </a:rPr>
                  <a:t>Results Analysis</a:t>
                </a:r>
              </a:p>
              <a:p>
                <a:r>
                  <a:rPr lang="en-US" altLang="zh-CN" sz="1200" i="1" dirty="0">
                    <a:solidFill>
                      <a:schemeClr val="dk1"/>
                    </a:solidFill>
                    <a:latin typeface="Times New Roman" panose="02020603050405020304"/>
                  </a:rPr>
                  <a:t>Notations</a:t>
                </a:r>
                <a:r>
                  <a:rPr lang="en-US" altLang="zh-CN" sz="1200" dirty="0">
                    <a:solidFill>
                      <a:schemeClr val="dk1"/>
                    </a:solidFill>
                    <a:latin typeface="Times New Roman" panose="02020603050405020304"/>
                  </a:rPr>
                  <a:t>: </a:t>
                </a:r>
                <a:r>
                  <a:rPr lang="en-US" altLang="zh-CN" sz="1200" i="1" dirty="0">
                    <a:solidFill>
                      <a:schemeClr val="dk1"/>
                    </a:solidFill>
                    <a:latin typeface="Times New Roman" panose="02020603050405020304"/>
                  </a:rPr>
                  <a:t>FN</a:t>
                </a:r>
                <a:r>
                  <a:rPr lang="en-US" altLang="zh-CN" sz="1200" dirty="0">
                    <a:solidFill>
                      <a:schemeClr val="dk1"/>
                    </a:solidFill>
                    <a:latin typeface="Times New Roman" panose="02020603050405020304"/>
                  </a:rPr>
                  <a:t> means false negative, </a:t>
                </a:r>
                <a:r>
                  <a:rPr lang="en-US" altLang="zh-CN" sz="1200" i="1" dirty="0">
                    <a:solidFill>
                      <a:schemeClr val="dk1"/>
                    </a:solidFill>
                    <a:latin typeface="Times New Roman" panose="02020603050405020304"/>
                  </a:rPr>
                  <a:t>FP</a:t>
                </a:r>
                <a:r>
                  <a:rPr lang="zh-CN" altLang="en-US" sz="1200" dirty="0">
                    <a:solidFill>
                      <a:schemeClr val="dk1"/>
                    </a:solidFill>
                    <a:latin typeface="Times New Roman" panose="02020603050405020304"/>
                  </a:rPr>
                  <a:t> </a:t>
                </a:r>
                <a:r>
                  <a:rPr lang="en-US" altLang="zh-CN" sz="1200" dirty="0">
                    <a:solidFill>
                      <a:schemeClr val="dk1"/>
                    </a:solidFill>
                    <a:latin typeface="Times New Roman" panose="02020603050405020304"/>
                  </a:rPr>
                  <a:t>means false positive, </a:t>
                </a:r>
                <a:r>
                  <a:rPr lang="en-US" altLang="zh-CN" sz="1200" i="1" dirty="0">
                    <a:solidFill>
                      <a:schemeClr val="dk1"/>
                    </a:solidFill>
                    <a:latin typeface="Times New Roman" panose="02020603050405020304"/>
                  </a:rPr>
                  <a:t>TN</a:t>
                </a:r>
                <a:r>
                  <a:rPr lang="en-US" altLang="zh-CN" sz="1200" dirty="0">
                    <a:solidFill>
                      <a:schemeClr val="dk1"/>
                    </a:solidFill>
                    <a:latin typeface="Times New Roman" panose="02020603050405020304"/>
                  </a:rPr>
                  <a:t> means true positive, </a:t>
                </a:r>
                <a:r>
                  <a:rPr lang="en-US" altLang="zh-CN" sz="1200" i="1" dirty="0">
                    <a:solidFill>
                      <a:schemeClr val="dk1"/>
                    </a:solidFill>
                    <a:latin typeface="Times New Roman" panose="02020603050405020304"/>
                  </a:rPr>
                  <a:t>TP</a:t>
                </a:r>
                <a:r>
                  <a:rPr lang="zh-CN" altLang="en-US" sz="1200" i="1" dirty="0">
                    <a:solidFill>
                      <a:schemeClr val="dk1"/>
                    </a:solidFill>
                    <a:latin typeface="Times New Roman" panose="02020603050405020304"/>
                  </a:rPr>
                  <a:t> </a:t>
                </a:r>
                <a:r>
                  <a:rPr lang="en-US" altLang="zh-CN" sz="1200" dirty="0">
                    <a:solidFill>
                      <a:schemeClr val="dk1"/>
                    </a:solidFill>
                    <a:latin typeface="Times New Roman" panose="02020603050405020304"/>
                  </a:rPr>
                  <a:t>means true positive, k is the number of class. </a:t>
                </a:r>
                <a:endParaRPr lang="en-US" altLang="zh-CN" sz="900" dirty="0">
                  <a:solidFill>
                    <a:schemeClr val="dk1"/>
                  </a:solidFill>
                  <a:latin typeface="Times New Roman" panose="02020603050405020304"/>
                </a:endParaRPr>
              </a:p>
              <a:p>
                <a:pPr marL="171450" indent="-171450">
                  <a:buFont typeface="Arial" panose="020B0604020202020204" pitchFamily="34" charset="0"/>
                  <a:buChar char="•"/>
                </a:pPr>
                <a:r>
                  <a:rPr lang="en-US" altLang="zh-CN" sz="900" b="1" dirty="0" err="1">
                    <a:solidFill>
                      <a:schemeClr val="dk1"/>
                    </a:solidFill>
                    <a:latin typeface="Times New Roman" panose="02020603050405020304"/>
                  </a:rPr>
                  <a:t>MIoU</a:t>
                </a:r>
                <a:r>
                  <a:rPr lang="en-US" altLang="zh-CN" sz="900" b="1" dirty="0">
                    <a:solidFill>
                      <a:schemeClr val="dk1"/>
                    </a:solidFill>
                    <a:latin typeface="Times New Roman" panose="02020603050405020304"/>
                  </a:rPr>
                  <a:t> </a:t>
                </a:r>
                <a:r>
                  <a:rPr lang="en-US" altLang="zh-CN" sz="900" dirty="0">
                    <a:solidFill>
                      <a:schemeClr val="dk1"/>
                    </a:solidFill>
                    <a:latin typeface="Times New Roman" panose="02020603050405020304"/>
                  </a:rPr>
                  <a:t>(</a:t>
                </a:r>
                <a14:m>
                  <m:oMath xmlns:m="http://schemas.openxmlformats.org/officeDocument/2006/math">
                    <m:r>
                      <a:rPr lang="en-US" altLang="zh-CN" sz="900" b="1" i="1" smtClean="0">
                        <a:solidFill>
                          <a:schemeClr val="dk1"/>
                        </a:solidFill>
                        <a:latin typeface="Cambria Math" panose="02040503050406030204" pitchFamily="18" charset="0"/>
                        <a:ea typeface="Cambria Math" panose="02040503050406030204" pitchFamily="18" charset="0"/>
                      </a:rPr>
                      <m:t>↑</m:t>
                    </m:r>
                    <m:r>
                      <a:rPr lang="en-US" altLang="zh-CN" sz="900" b="1" i="0" smtClean="0">
                        <a:solidFill>
                          <a:schemeClr val="dk1"/>
                        </a:solidFill>
                        <a:latin typeface="Cambria Math" panose="02040503050406030204" pitchFamily="18" charset="0"/>
                        <a:ea typeface="Cambria Math" panose="02040503050406030204" pitchFamily="18" charset="0"/>
                      </a:rPr>
                      <m:t>)</m:t>
                    </m:r>
                  </m:oMath>
                </a14:m>
                <a:endParaRPr lang="en-US" altLang="zh-CN" sz="900" b="1" dirty="0">
                  <a:solidFill>
                    <a:schemeClr val="dk1"/>
                  </a:solidFill>
                  <a:latin typeface="Times New Roman" panose="02020603050405020304"/>
                </a:endParaRPr>
              </a:p>
              <a:p>
                <a:pPr/>
                <a14:m>
                  <m:oMathPara xmlns:m="http://schemas.openxmlformats.org/officeDocument/2006/math">
                    <m:oMathParaPr>
                      <m:jc m:val="centerGroup"/>
                    </m:oMathParaPr>
                    <m:oMath xmlns:m="http://schemas.openxmlformats.org/officeDocument/2006/math">
                      <m:r>
                        <a:rPr lang="en-US" altLang="zh-CN" sz="900" b="0" i="1" smtClean="0">
                          <a:solidFill>
                            <a:schemeClr val="dk1"/>
                          </a:solidFill>
                          <a:latin typeface="Cambria Math" panose="02040503050406030204" pitchFamily="18" charset="0"/>
                        </a:rPr>
                        <m:t>𝑀𝐼𝑜𝑈</m:t>
                      </m:r>
                      <m:r>
                        <a:rPr lang="en-US" altLang="zh-CN" sz="900" b="0" i="1" smtClean="0">
                          <a:solidFill>
                            <a:schemeClr val="dk1"/>
                          </a:solidFill>
                          <a:latin typeface="Cambria Math" panose="02040503050406030204" pitchFamily="18" charset="0"/>
                        </a:rPr>
                        <m:t>= </m:t>
                      </m:r>
                      <m:f>
                        <m:fPr>
                          <m:ctrlPr>
                            <a:rPr lang="en-US" altLang="zh-CN" sz="900" i="1" smtClean="0">
                              <a:solidFill>
                                <a:schemeClr val="dk1"/>
                              </a:solidFill>
                              <a:latin typeface="Cambria Math" panose="02040503050406030204" pitchFamily="18" charset="0"/>
                            </a:rPr>
                          </m:ctrlPr>
                        </m:fPr>
                        <m:num>
                          <m:r>
                            <a:rPr lang="en-US" altLang="zh-CN" sz="900" b="0" i="1" smtClean="0">
                              <a:solidFill>
                                <a:schemeClr val="dk1"/>
                              </a:solidFill>
                              <a:latin typeface="Cambria Math" panose="02040503050406030204" pitchFamily="18" charset="0"/>
                            </a:rPr>
                            <m:t>1</m:t>
                          </m:r>
                        </m:num>
                        <m:den>
                          <m:r>
                            <a:rPr lang="en-US" altLang="zh-CN" sz="900" b="0" i="1" smtClean="0">
                              <a:solidFill>
                                <a:schemeClr val="dk1"/>
                              </a:solidFill>
                              <a:latin typeface="Cambria Math" panose="02040503050406030204" pitchFamily="18" charset="0"/>
                            </a:rPr>
                            <m:t>𝑘</m:t>
                          </m:r>
                          <m:r>
                            <a:rPr lang="en-US" altLang="zh-CN" sz="900" b="0" i="1" smtClean="0">
                              <a:solidFill>
                                <a:schemeClr val="dk1"/>
                              </a:solidFill>
                              <a:latin typeface="Cambria Math" panose="02040503050406030204" pitchFamily="18" charset="0"/>
                            </a:rPr>
                            <m:t>+1</m:t>
                          </m:r>
                        </m:den>
                      </m:f>
                      <m:nary>
                        <m:naryPr>
                          <m:chr m:val="∑"/>
                          <m:ctrlPr>
                            <a:rPr lang="en-US" altLang="zh-CN" sz="900" i="1" smtClean="0">
                              <a:solidFill>
                                <a:schemeClr val="dk1"/>
                              </a:solidFill>
                              <a:latin typeface="Cambria Math" panose="02040503050406030204" pitchFamily="18" charset="0"/>
                            </a:rPr>
                          </m:ctrlPr>
                        </m:naryPr>
                        <m:sub>
                          <m:r>
                            <m:rPr>
                              <m:brk m:alnAt="23"/>
                            </m:rPr>
                            <a:rPr lang="en-US" altLang="zh-CN" sz="900" b="0" i="1" smtClean="0">
                              <a:solidFill>
                                <a:schemeClr val="dk1"/>
                              </a:solidFill>
                              <a:latin typeface="Cambria Math" panose="02040503050406030204" pitchFamily="18" charset="0"/>
                            </a:rPr>
                            <m:t>𝑖</m:t>
                          </m:r>
                          <m:r>
                            <a:rPr lang="en-US" altLang="zh-CN" sz="900" b="0" i="1" smtClean="0">
                              <a:solidFill>
                                <a:schemeClr val="dk1"/>
                              </a:solidFill>
                              <a:latin typeface="Cambria Math" panose="02040503050406030204" pitchFamily="18" charset="0"/>
                            </a:rPr>
                            <m:t>=0</m:t>
                          </m:r>
                        </m:sub>
                        <m:sup>
                          <m:r>
                            <a:rPr lang="en-US" altLang="zh-CN" sz="900" b="0" i="1" smtClean="0">
                              <a:solidFill>
                                <a:schemeClr val="dk1"/>
                              </a:solidFill>
                              <a:latin typeface="Cambria Math" panose="02040503050406030204" pitchFamily="18" charset="0"/>
                            </a:rPr>
                            <m:t>𝑘</m:t>
                          </m:r>
                        </m:sup>
                        <m:e>
                          <m:f>
                            <m:fPr>
                              <m:ctrlPr>
                                <a:rPr lang="en-US" altLang="zh-CN" sz="900" i="1" smtClean="0">
                                  <a:solidFill>
                                    <a:schemeClr val="dk1"/>
                                  </a:solidFill>
                                  <a:latin typeface="Cambria Math" panose="02040503050406030204" pitchFamily="18" charset="0"/>
                                </a:rPr>
                              </m:ctrlPr>
                            </m:fPr>
                            <m:num>
                              <m:r>
                                <a:rPr lang="en-US" altLang="zh-CN" sz="900" b="0" i="1" smtClean="0">
                                  <a:solidFill>
                                    <a:schemeClr val="dk1"/>
                                  </a:solidFill>
                                  <a:latin typeface="Cambria Math" panose="02040503050406030204" pitchFamily="18" charset="0"/>
                                </a:rPr>
                                <m:t>𝑇𝑃</m:t>
                              </m:r>
                            </m:num>
                            <m:den>
                              <m:r>
                                <a:rPr lang="en-US" altLang="zh-CN" sz="900" b="0" i="1" smtClean="0">
                                  <a:solidFill>
                                    <a:schemeClr val="dk1"/>
                                  </a:solidFill>
                                  <a:latin typeface="Cambria Math" panose="02040503050406030204" pitchFamily="18" charset="0"/>
                                </a:rPr>
                                <m:t>𝐹𝑁</m:t>
                              </m:r>
                              <m:r>
                                <a:rPr lang="en-US" altLang="zh-CN" sz="900" b="0" i="1" smtClean="0">
                                  <a:solidFill>
                                    <a:schemeClr val="dk1"/>
                                  </a:solidFill>
                                  <a:latin typeface="Cambria Math" panose="02040503050406030204" pitchFamily="18" charset="0"/>
                                </a:rPr>
                                <m:t>+</m:t>
                              </m:r>
                              <m:r>
                                <a:rPr lang="en-US" altLang="zh-CN" sz="900" b="0" i="1" smtClean="0">
                                  <a:solidFill>
                                    <a:schemeClr val="dk1"/>
                                  </a:solidFill>
                                  <a:latin typeface="Cambria Math" panose="02040503050406030204" pitchFamily="18" charset="0"/>
                                </a:rPr>
                                <m:t>𝐹𝑃</m:t>
                              </m:r>
                              <m:r>
                                <a:rPr lang="en-US" altLang="zh-CN" sz="900" b="0" i="1" smtClean="0">
                                  <a:solidFill>
                                    <a:schemeClr val="dk1"/>
                                  </a:solidFill>
                                  <a:latin typeface="Cambria Math" panose="02040503050406030204" pitchFamily="18" charset="0"/>
                                </a:rPr>
                                <m:t>+</m:t>
                              </m:r>
                              <m:r>
                                <a:rPr lang="en-US" altLang="zh-CN" sz="900" b="0" i="1" smtClean="0">
                                  <a:solidFill>
                                    <a:schemeClr val="dk1"/>
                                  </a:solidFill>
                                  <a:latin typeface="Cambria Math" panose="02040503050406030204" pitchFamily="18" charset="0"/>
                                </a:rPr>
                                <m:t>𝑇𝑃</m:t>
                              </m:r>
                            </m:den>
                          </m:f>
                        </m:e>
                      </m:nary>
                    </m:oMath>
                  </m:oMathPara>
                </a14:m>
                <a:endParaRPr lang="en-US" altLang="zh-CN" sz="900" dirty="0">
                  <a:solidFill>
                    <a:schemeClr val="dk1"/>
                  </a:solidFill>
                  <a:latin typeface="Times New Roman" panose="02020603050405020304"/>
                </a:endParaRPr>
              </a:p>
              <a:p>
                <a:pPr marL="171450" indent="-171450">
                  <a:buFont typeface="Arial" panose="020B0604020202020204" pitchFamily="34" charset="0"/>
                  <a:buChar char="•"/>
                </a:pPr>
                <a:r>
                  <a:rPr lang="en-US" altLang="zh-CN" sz="900" b="1" dirty="0" err="1">
                    <a:solidFill>
                      <a:schemeClr val="dk1"/>
                    </a:solidFill>
                    <a:latin typeface="Times New Roman" panose="02020603050405020304"/>
                  </a:rPr>
                  <a:t>mPA</a:t>
                </a:r>
                <a:r>
                  <a:rPr lang="en-US" altLang="zh-CN" sz="900" b="1" dirty="0">
                    <a:solidFill>
                      <a:schemeClr val="dk1"/>
                    </a:solidFill>
                    <a:latin typeface="Times New Roman" panose="02020603050405020304"/>
                  </a:rPr>
                  <a:t> </a:t>
                </a:r>
                <a:r>
                  <a:rPr lang="en-US" altLang="zh-CN" sz="900" dirty="0">
                    <a:solidFill>
                      <a:schemeClr val="dk1"/>
                    </a:solidFill>
                    <a:latin typeface="Times New Roman" panose="02020603050405020304"/>
                  </a:rPr>
                  <a:t>(</a:t>
                </a:r>
                <a14:m>
                  <m:oMath xmlns:m="http://schemas.openxmlformats.org/officeDocument/2006/math">
                    <m:r>
                      <a:rPr lang="en-US" altLang="zh-CN" sz="900" b="1" i="1" smtClean="0">
                        <a:solidFill>
                          <a:schemeClr val="dk1"/>
                        </a:solidFill>
                        <a:latin typeface="Cambria Math" panose="02040503050406030204" pitchFamily="18" charset="0"/>
                        <a:ea typeface="Cambria Math" panose="02040503050406030204" pitchFamily="18" charset="0"/>
                      </a:rPr>
                      <m:t>↑</m:t>
                    </m:r>
                    <m:r>
                      <a:rPr lang="en-US" altLang="zh-CN" sz="900" b="1" smtClean="0">
                        <a:solidFill>
                          <a:schemeClr val="dk1"/>
                        </a:solidFill>
                        <a:latin typeface="Cambria Math" panose="02040503050406030204" pitchFamily="18" charset="0"/>
                        <a:ea typeface="Cambria Math" panose="02040503050406030204" pitchFamily="18" charset="0"/>
                      </a:rPr>
                      <m:t>)</m:t>
                    </m:r>
                  </m:oMath>
                </a14:m>
                <a:r>
                  <a:rPr lang="en-US" altLang="zh-CN" sz="900" b="1" dirty="0">
                    <a:solidFill>
                      <a:schemeClr val="dk1"/>
                    </a:solidFill>
                    <a:latin typeface="Times New Roman" panose="02020603050405020304"/>
                  </a:rPr>
                  <a:t> </a:t>
                </a:r>
              </a:p>
              <a:p>
                <a:pPr/>
                <a14:m>
                  <m:oMathPara xmlns:m="http://schemas.openxmlformats.org/officeDocument/2006/math">
                    <m:oMathParaPr>
                      <m:jc m:val="centerGroup"/>
                    </m:oMathParaPr>
                    <m:oMath xmlns:m="http://schemas.openxmlformats.org/officeDocument/2006/math">
                      <m:r>
                        <a:rPr lang="en-US" altLang="zh-CN" sz="900" b="0" i="1" dirty="0" smtClean="0">
                          <a:solidFill>
                            <a:schemeClr val="dk1"/>
                          </a:solidFill>
                          <a:latin typeface="Cambria Math" panose="02040503050406030204" pitchFamily="18" charset="0"/>
                        </a:rPr>
                        <m:t>𝑚𝑃𝐴</m:t>
                      </m:r>
                      <m:r>
                        <a:rPr lang="en-US" altLang="zh-CN" sz="900" b="0" i="1" dirty="0" smtClean="0">
                          <a:solidFill>
                            <a:schemeClr val="dk1"/>
                          </a:solidFill>
                          <a:latin typeface="Cambria Math" panose="02040503050406030204" pitchFamily="18" charset="0"/>
                        </a:rPr>
                        <m:t>= </m:t>
                      </m:r>
                      <m:f>
                        <m:fPr>
                          <m:ctrlPr>
                            <a:rPr lang="en-US" altLang="zh-CN" sz="900" b="0" i="1" dirty="0" smtClean="0">
                              <a:solidFill>
                                <a:schemeClr val="dk1"/>
                              </a:solidFill>
                              <a:latin typeface="Cambria Math" panose="02040503050406030204" pitchFamily="18" charset="0"/>
                            </a:rPr>
                          </m:ctrlPr>
                        </m:fPr>
                        <m:num>
                          <m:r>
                            <a:rPr lang="en-US" altLang="zh-CN" sz="900" b="0" i="1" dirty="0" smtClean="0">
                              <a:solidFill>
                                <a:schemeClr val="dk1"/>
                              </a:solidFill>
                              <a:latin typeface="Cambria Math" panose="02040503050406030204" pitchFamily="18" charset="0"/>
                            </a:rPr>
                            <m:t>1</m:t>
                          </m:r>
                        </m:num>
                        <m:den>
                          <m:r>
                            <m:rPr>
                              <m:sty m:val="p"/>
                            </m:rPr>
                            <a:rPr lang="en-US" altLang="zh-CN" sz="900" i="1" dirty="0" smtClean="0">
                              <a:solidFill>
                                <a:schemeClr val="dk1"/>
                              </a:solidFill>
                              <a:latin typeface="Cambria Math" panose="02040503050406030204" pitchFamily="18" charset="0"/>
                            </a:rPr>
                            <m:t>k</m:t>
                          </m:r>
                        </m:den>
                      </m:f>
                      <m:nary>
                        <m:naryPr>
                          <m:chr m:val="∑"/>
                          <m:ctrlPr>
                            <a:rPr lang="en-US" altLang="zh-CN" sz="900" b="0" i="1" dirty="0" smtClean="0">
                              <a:solidFill>
                                <a:schemeClr val="dk1"/>
                              </a:solidFill>
                              <a:latin typeface="Cambria Math" panose="02040503050406030204" pitchFamily="18" charset="0"/>
                            </a:rPr>
                          </m:ctrlPr>
                        </m:naryPr>
                        <m:sub>
                          <m:r>
                            <m:rPr>
                              <m:brk m:alnAt="23"/>
                            </m:rPr>
                            <a:rPr lang="en-US" altLang="zh-CN" sz="900" b="0" i="1" dirty="0" smtClean="0">
                              <a:solidFill>
                                <a:schemeClr val="dk1"/>
                              </a:solidFill>
                              <a:latin typeface="Cambria Math" panose="02040503050406030204" pitchFamily="18" charset="0"/>
                            </a:rPr>
                            <m:t>𝑖</m:t>
                          </m:r>
                          <m:r>
                            <a:rPr lang="en-US" altLang="zh-CN" sz="900" b="0" i="1" dirty="0" smtClean="0">
                              <a:solidFill>
                                <a:schemeClr val="dk1"/>
                              </a:solidFill>
                              <a:latin typeface="Cambria Math" panose="02040503050406030204" pitchFamily="18" charset="0"/>
                            </a:rPr>
                            <m:t>=0</m:t>
                          </m:r>
                        </m:sub>
                        <m:sup>
                          <m:r>
                            <a:rPr lang="en-US" altLang="zh-CN" sz="900" b="0" i="1" dirty="0" smtClean="0">
                              <a:solidFill>
                                <a:schemeClr val="dk1"/>
                              </a:solidFill>
                              <a:latin typeface="Cambria Math" panose="02040503050406030204" pitchFamily="18" charset="0"/>
                            </a:rPr>
                            <m:t>𝑘</m:t>
                          </m:r>
                        </m:sup>
                        <m:e>
                          <m:f>
                            <m:fPr>
                              <m:ctrlPr>
                                <a:rPr lang="en-US" altLang="zh-CN" sz="900" b="0" i="1" dirty="0" smtClean="0">
                                  <a:solidFill>
                                    <a:schemeClr val="dk1"/>
                                  </a:solidFill>
                                  <a:latin typeface="Cambria Math" panose="02040503050406030204" pitchFamily="18" charset="0"/>
                                </a:rPr>
                              </m:ctrlPr>
                            </m:fPr>
                            <m:num>
                              <m:r>
                                <a:rPr lang="en-US" altLang="zh-CN" sz="900" b="0" i="1" dirty="0" smtClean="0">
                                  <a:solidFill>
                                    <a:schemeClr val="dk1"/>
                                  </a:solidFill>
                                  <a:latin typeface="Cambria Math" panose="02040503050406030204" pitchFamily="18" charset="0"/>
                                </a:rPr>
                                <m:t>𝑇𝑃</m:t>
                              </m:r>
                            </m:num>
                            <m:den>
                              <m:r>
                                <a:rPr lang="en-US" altLang="zh-CN" sz="900" b="0" i="1" dirty="0" smtClean="0">
                                  <a:solidFill>
                                    <a:schemeClr val="dk1"/>
                                  </a:solidFill>
                                  <a:latin typeface="Cambria Math" panose="02040503050406030204" pitchFamily="18" charset="0"/>
                                </a:rPr>
                                <m:t>𝑇𝑃</m:t>
                              </m:r>
                              <m:r>
                                <a:rPr lang="en-US" altLang="zh-CN" sz="900" b="0" i="1" dirty="0" smtClean="0">
                                  <a:solidFill>
                                    <a:schemeClr val="dk1"/>
                                  </a:solidFill>
                                  <a:latin typeface="Cambria Math" panose="02040503050406030204" pitchFamily="18" charset="0"/>
                                </a:rPr>
                                <m:t>+</m:t>
                              </m:r>
                              <m:r>
                                <a:rPr lang="en-US" altLang="zh-CN" sz="900" b="0" i="1" dirty="0" smtClean="0">
                                  <a:solidFill>
                                    <a:schemeClr val="dk1"/>
                                  </a:solidFill>
                                  <a:latin typeface="Cambria Math" panose="02040503050406030204" pitchFamily="18" charset="0"/>
                                </a:rPr>
                                <m:t>𝐹𝑃</m:t>
                              </m:r>
                            </m:den>
                          </m:f>
                        </m:e>
                      </m:nary>
                    </m:oMath>
                  </m:oMathPara>
                </a14:m>
                <a:endParaRPr lang="en-US" altLang="zh-CN" sz="900" dirty="0">
                  <a:solidFill>
                    <a:schemeClr val="dk1"/>
                  </a:solidFill>
                  <a:latin typeface="Times New Roman" panose="02020603050405020304"/>
                </a:endParaRPr>
              </a:p>
              <a:p>
                <a:pPr marL="171450" indent="-171450">
                  <a:buFont typeface="Arial" panose="020B0604020202020204" pitchFamily="34" charset="0"/>
                  <a:buChar char="•"/>
                </a:pPr>
                <a:r>
                  <a:rPr lang="en-US" altLang="zh-CN" sz="900" b="1" dirty="0">
                    <a:solidFill>
                      <a:schemeClr val="dk1"/>
                    </a:solidFill>
                    <a:latin typeface="Times New Roman" panose="02020603050405020304"/>
                  </a:rPr>
                  <a:t>Accuracy </a:t>
                </a:r>
                <a:r>
                  <a:rPr lang="en-US" altLang="zh-CN" sz="900" dirty="0">
                    <a:solidFill>
                      <a:schemeClr val="dk1"/>
                    </a:solidFill>
                    <a:latin typeface="Times New Roman" panose="02020603050405020304"/>
                  </a:rPr>
                  <a:t>(</a:t>
                </a:r>
                <a14:m>
                  <m:oMath xmlns:m="http://schemas.openxmlformats.org/officeDocument/2006/math">
                    <m:r>
                      <a:rPr lang="en-US" altLang="zh-CN" sz="900" b="1" i="1" smtClean="0">
                        <a:solidFill>
                          <a:schemeClr val="dk1"/>
                        </a:solidFill>
                        <a:latin typeface="Cambria Math" panose="02040503050406030204" pitchFamily="18" charset="0"/>
                        <a:ea typeface="Cambria Math" panose="02040503050406030204" pitchFamily="18" charset="0"/>
                      </a:rPr>
                      <m:t>↑</m:t>
                    </m:r>
                    <m:r>
                      <a:rPr lang="en-US" altLang="zh-CN" sz="900" b="1" smtClean="0">
                        <a:solidFill>
                          <a:schemeClr val="dk1"/>
                        </a:solidFill>
                        <a:latin typeface="Cambria Math" panose="02040503050406030204" pitchFamily="18" charset="0"/>
                        <a:ea typeface="Cambria Math" panose="02040503050406030204" pitchFamily="18" charset="0"/>
                      </a:rPr>
                      <m:t>)</m:t>
                    </m:r>
                  </m:oMath>
                </a14:m>
                <a:endParaRPr lang="en-US" altLang="zh-CN" sz="900" b="1" dirty="0">
                  <a:solidFill>
                    <a:schemeClr val="dk1"/>
                  </a:solidFill>
                  <a:latin typeface="Times New Roman" panose="02020603050405020304"/>
                </a:endParaRPr>
              </a:p>
              <a:p>
                <a:pPr/>
                <a14:m>
                  <m:oMathPara xmlns:m="http://schemas.openxmlformats.org/officeDocument/2006/math">
                    <m:oMathParaPr>
                      <m:jc m:val="centerGroup"/>
                    </m:oMathParaPr>
                    <m:oMath xmlns:m="http://schemas.openxmlformats.org/officeDocument/2006/math">
                      <m:r>
                        <a:rPr lang="en-US" altLang="zh-CN" sz="900" b="0" i="1" smtClean="0">
                          <a:solidFill>
                            <a:schemeClr val="dk1"/>
                          </a:solidFill>
                          <a:latin typeface="Cambria Math" panose="02040503050406030204" pitchFamily="18" charset="0"/>
                        </a:rPr>
                        <m:t>𝐴𝑐𝑐</m:t>
                      </m:r>
                      <m:r>
                        <a:rPr lang="en-US" altLang="zh-CN" sz="900" i="1" smtClean="0">
                          <a:solidFill>
                            <a:schemeClr val="dk1"/>
                          </a:solidFill>
                          <a:latin typeface="Cambria Math" panose="02040503050406030204" pitchFamily="18" charset="0"/>
                        </a:rPr>
                        <m:t>= </m:t>
                      </m:r>
                      <m:f>
                        <m:fPr>
                          <m:ctrlPr>
                            <a:rPr lang="en-US" altLang="zh-CN" sz="900" i="1" smtClean="0">
                              <a:solidFill>
                                <a:schemeClr val="dk1"/>
                              </a:solidFill>
                              <a:latin typeface="Cambria Math" panose="02040503050406030204" pitchFamily="18" charset="0"/>
                            </a:rPr>
                          </m:ctrlPr>
                        </m:fPr>
                        <m:num>
                          <m:r>
                            <a:rPr lang="en-US" altLang="zh-CN" sz="900" b="0" i="1" smtClean="0">
                              <a:solidFill>
                                <a:schemeClr val="dk1"/>
                              </a:solidFill>
                              <a:latin typeface="Cambria Math" panose="02040503050406030204" pitchFamily="18" charset="0"/>
                            </a:rPr>
                            <m:t>𝑇𝑃</m:t>
                          </m:r>
                          <m:r>
                            <a:rPr lang="en-US" altLang="zh-CN" sz="900" b="0" i="1" smtClean="0">
                              <a:solidFill>
                                <a:schemeClr val="dk1"/>
                              </a:solidFill>
                              <a:latin typeface="Cambria Math" panose="02040503050406030204" pitchFamily="18" charset="0"/>
                            </a:rPr>
                            <m:t>+</m:t>
                          </m:r>
                          <m:r>
                            <a:rPr lang="en-US" altLang="zh-CN" sz="900" b="0" i="1" smtClean="0">
                              <a:solidFill>
                                <a:schemeClr val="dk1"/>
                              </a:solidFill>
                              <a:latin typeface="Cambria Math" panose="02040503050406030204" pitchFamily="18" charset="0"/>
                            </a:rPr>
                            <m:t>𝑇𝑁</m:t>
                          </m:r>
                        </m:num>
                        <m:den>
                          <m:r>
                            <a:rPr lang="en-US" altLang="zh-CN" sz="900" b="0" i="1" smtClean="0">
                              <a:solidFill>
                                <a:schemeClr val="dk1"/>
                              </a:solidFill>
                              <a:latin typeface="Cambria Math" panose="02040503050406030204" pitchFamily="18" charset="0"/>
                            </a:rPr>
                            <m:t>𝑇𝑃</m:t>
                          </m:r>
                          <m:r>
                            <a:rPr lang="en-US" altLang="zh-CN" sz="900" b="0" i="1" smtClean="0">
                              <a:solidFill>
                                <a:schemeClr val="dk1"/>
                              </a:solidFill>
                              <a:latin typeface="Cambria Math" panose="02040503050406030204" pitchFamily="18" charset="0"/>
                            </a:rPr>
                            <m:t>+</m:t>
                          </m:r>
                          <m:r>
                            <a:rPr lang="en-US" altLang="zh-CN" sz="900" b="0" i="1" smtClean="0">
                              <a:solidFill>
                                <a:schemeClr val="dk1"/>
                              </a:solidFill>
                              <a:latin typeface="Cambria Math" panose="02040503050406030204" pitchFamily="18" charset="0"/>
                            </a:rPr>
                            <m:t>𝑇𝑁</m:t>
                          </m:r>
                          <m:r>
                            <a:rPr lang="en-US" altLang="zh-CN" sz="900" b="0" i="1" smtClean="0">
                              <a:solidFill>
                                <a:schemeClr val="dk1"/>
                              </a:solidFill>
                              <a:latin typeface="Cambria Math" panose="02040503050406030204" pitchFamily="18" charset="0"/>
                            </a:rPr>
                            <m:t>+</m:t>
                          </m:r>
                          <m:r>
                            <a:rPr lang="en-US" altLang="zh-CN" sz="900" b="0" i="1" smtClean="0">
                              <a:solidFill>
                                <a:schemeClr val="dk1"/>
                              </a:solidFill>
                              <a:latin typeface="Cambria Math" panose="02040503050406030204" pitchFamily="18" charset="0"/>
                            </a:rPr>
                            <m:t>𝐹𝑃</m:t>
                          </m:r>
                          <m:r>
                            <a:rPr lang="en-US" altLang="zh-CN" sz="900" b="0" i="1" smtClean="0">
                              <a:solidFill>
                                <a:schemeClr val="dk1"/>
                              </a:solidFill>
                              <a:latin typeface="Cambria Math" panose="02040503050406030204" pitchFamily="18" charset="0"/>
                            </a:rPr>
                            <m:t>+</m:t>
                          </m:r>
                          <m:r>
                            <a:rPr lang="en-US" altLang="zh-CN" sz="900" b="0" i="1" smtClean="0">
                              <a:solidFill>
                                <a:schemeClr val="dk1"/>
                              </a:solidFill>
                              <a:latin typeface="Cambria Math" panose="02040503050406030204" pitchFamily="18" charset="0"/>
                            </a:rPr>
                            <m:t>𝐹𝑁</m:t>
                          </m:r>
                        </m:den>
                      </m:f>
                    </m:oMath>
                  </m:oMathPara>
                </a14:m>
                <a:endParaRPr lang="en-US" altLang="zh-CN" sz="1200" dirty="0">
                  <a:solidFill>
                    <a:schemeClr val="dk1"/>
                  </a:solidFill>
                  <a:latin typeface="Times New Roman" panose="02020603050405020304"/>
                </a:endParaRPr>
              </a:p>
              <a:p>
                <a:r>
                  <a:rPr lang="en-US" altLang="zh-CN" sz="1200" dirty="0">
                    <a:solidFill>
                      <a:schemeClr val="dk1"/>
                    </a:solidFill>
                    <a:latin typeface="Times New Roman" panose="02020603050405020304"/>
                  </a:rPr>
                  <a:t>The above are the classical indexes for deep learning network evaluation, and the results are as follows.</a:t>
                </a:r>
              </a:p>
            </p:txBody>
          </p:sp>
        </mc:Choice>
        <mc:Fallback>
          <p:sp>
            <p:nvSpPr>
              <p:cNvPr id="23" name="文本框 22">
                <a:extLst>
                  <a:ext uri="{FF2B5EF4-FFF2-40B4-BE49-F238E27FC236}">
                    <a16:creationId xmlns:a16="http://schemas.microsoft.com/office/drawing/2014/main" id="{C58E46BA-D508-970D-7C27-8B2CCCF63A61}"/>
                  </a:ext>
                </a:extLst>
              </p:cNvPr>
              <p:cNvSpPr txBox="1">
                <a:spLocks noRot="1" noChangeAspect="1" noMove="1" noResize="1" noEditPoints="1" noAdjustHandles="1" noChangeArrowheads="1" noChangeShapeType="1" noTextEdit="1"/>
              </p:cNvSpPr>
              <p:nvPr/>
            </p:nvSpPr>
            <p:spPr>
              <a:xfrm>
                <a:off x="5741092" y="1336418"/>
                <a:ext cx="3431879" cy="4478149"/>
              </a:xfrm>
              <a:prstGeom prst="rect">
                <a:avLst/>
              </a:prstGeom>
              <a:blipFill>
                <a:blip r:embed="rId8"/>
                <a:stretch>
                  <a:fillRect r="-738"/>
                </a:stretch>
              </a:blipFill>
            </p:spPr>
            <p:txBody>
              <a:bodyPr/>
              <a:lstStyle/>
              <a:p>
                <a:r>
                  <a:rPr lang="zh-CN" altLang="en-US">
                    <a:noFill/>
                  </a:rPr>
                  <a:t> </a:t>
                </a:r>
              </a:p>
            </p:txBody>
          </p:sp>
        </mc:Fallback>
      </mc:AlternateContent>
      <p:graphicFrame>
        <p:nvGraphicFramePr>
          <p:cNvPr id="39" name="表格 39">
            <a:extLst>
              <a:ext uri="{FF2B5EF4-FFF2-40B4-BE49-F238E27FC236}">
                <a16:creationId xmlns:a16="http://schemas.microsoft.com/office/drawing/2014/main" id="{D05D7D8A-38DB-9ADE-4B26-DAA98D690A54}"/>
              </a:ext>
            </a:extLst>
          </p:cNvPr>
          <p:cNvGraphicFramePr>
            <a:graphicFrameLocks noGrp="1"/>
          </p:cNvGraphicFramePr>
          <p:nvPr>
            <p:extLst>
              <p:ext uri="{D42A27DB-BD31-4B8C-83A1-F6EECF244321}">
                <p14:modId xmlns:p14="http://schemas.microsoft.com/office/powerpoint/2010/main" val="3303480766"/>
              </p:ext>
            </p:extLst>
          </p:nvPr>
        </p:nvGraphicFramePr>
        <p:xfrm>
          <a:off x="5847127" y="5670958"/>
          <a:ext cx="3154260" cy="983016"/>
        </p:xfrm>
        <a:graphic>
          <a:graphicData uri="http://schemas.openxmlformats.org/drawingml/2006/table">
            <a:tbl>
              <a:tblPr firstRow="1" bandRow="1">
                <a:tableStyleId>{22838BEF-8BB2-4498-84A7-C5851F593DF1}</a:tableStyleId>
              </a:tblPr>
              <a:tblGrid>
                <a:gridCol w="788565">
                  <a:extLst>
                    <a:ext uri="{9D8B030D-6E8A-4147-A177-3AD203B41FA5}">
                      <a16:colId xmlns:a16="http://schemas.microsoft.com/office/drawing/2014/main" val="3212797592"/>
                    </a:ext>
                  </a:extLst>
                </a:gridCol>
                <a:gridCol w="788565">
                  <a:extLst>
                    <a:ext uri="{9D8B030D-6E8A-4147-A177-3AD203B41FA5}">
                      <a16:colId xmlns:a16="http://schemas.microsoft.com/office/drawing/2014/main" val="3802061330"/>
                    </a:ext>
                  </a:extLst>
                </a:gridCol>
                <a:gridCol w="788565">
                  <a:extLst>
                    <a:ext uri="{9D8B030D-6E8A-4147-A177-3AD203B41FA5}">
                      <a16:colId xmlns:a16="http://schemas.microsoft.com/office/drawing/2014/main" val="2486143012"/>
                    </a:ext>
                  </a:extLst>
                </a:gridCol>
                <a:gridCol w="788565">
                  <a:extLst>
                    <a:ext uri="{9D8B030D-6E8A-4147-A177-3AD203B41FA5}">
                      <a16:colId xmlns:a16="http://schemas.microsoft.com/office/drawing/2014/main" val="4005824717"/>
                    </a:ext>
                  </a:extLst>
                </a:gridCol>
              </a:tblGrid>
              <a:tr h="245754">
                <a:tc>
                  <a:txBody>
                    <a:bodyPr/>
                    <a:lstStyle/>
                    <a:p>
                      <a:pPr algn="ctr"/>
                      <a:r>
                        <a:rPr lang="en-US" altLang="zh-CN" sz="900" dirty="0"/>
                        <a:t>Model</a:t>
                      </a:r>
                      <a:endParaRPr lang="zh-CN" altLang="en-US" sz="800" dirty="0"/>
                    </a:p>
                  </a:txBody>
                  <a:tcPr/>
                </a:tc>
                <a:tc>
                  <a:txBody>
                    <a:bodyPr/>
                    <a:lstStyle/>
                    <a:p>
                      <a:pPr algn="ctr"/>
                      <a:r>
                        <a:rPr lang="en-US" altLang="zh-CN" sz="900" dirty="0" err="1"/>
                        <a:t>MIoU</a:t>
                      </a:r>
                      <a:endParaRPr lang="zh-CN" altLang="en-US" sz="900" dirty="0"/>
                    </a:p>
                  </a:txBody>
                  <a:tcPr/>
                </a:tc>
                <a:tc>
                  <a:txBody>
                    <a:bodyPr/>
                    <a:lstStyle/>
                    <a:p>
                      <a:pPr algn="ctr"/>
                      <a:r>
                        <a:rPr lang="en-US" altLang="zh-CN" sz="900" dirty="0" err="1"/>
                        <a:t>mPA</a:t>
                      </a:r>
                      <a:endParaRPr lang="zh-CN" altLang="en-US" sz="900" dirty="0"/>
                    </a:p>
                  </a:txBody>
                  <a:tcPr/>
                </a:tc>
                <a:tc>
                  <a:txBody>
                    <a:bodyPr/>
                    <a:lstStyle/>
                    <a:p>
                      <a:pPr algn="ctr"/>
                      <a:r>
                        <a:rPr lang="en-US" altLang="zh-CN" sz="900" dirty="0"/>
                        <a:t>Accuracy</a:t>
                      </a:r>
                      <a:endParaRPr lang="zh-CN" altLang="en-US" sz="900" dirty="0"/>
                    </a:p>
                  </a:txBody>
                  <a:tcPr/>
                </a:tc>
                <a:extLst>
                  <a:ext uri="{0D108BD9-81ED-4DB2-BD59-A6C34878D82A}">
                    <a16:rowId xmlns:a16="http://schemas.microsoft.com/office/drawing/2014/main" val="3612296778"/>
                  </a:ext>
                </a:extLst>
              </a:tr>
              <a:tr h="245754">
                <a:tc>
                  <a:txBody>
                    <a:bodyPr/>
                    <a:lstStyle/>
                    <a:p>
                      <a:pPr algn="ctr"/>
                      <a:r>
                        <a:rPr lang="en-US" altLang="zh-CN" sz="900" dirty="0" err="1"/>
                        <a:t>Unet</a:t>
                      </a:r>
                      <a:endParaRPr lang="zh-CN" altLang="en-US" sz="900" dirty="0"/>
                    </a:p>
                  </a:txBody>
                  <a:tcPr/>
                </a:tc>
                <a:tc>
                  <a:txBody>
                    <a:bodyPr/>
                    <a:lstStyle/>
                    <a:p>
                      <a:pPr algn="ctr"/>
                      <a:r>
                        <a:rPr lang="en-US" altLang="zh-CN" sz="900" dirty="0"/>
                        <a:t>88.95</a:t>
                      </a:r>
                      <a:endParaRPr lang="zh-CN" altLang="en-US" sz="900" dirty="0"/>
                    </a:p>
                  </a:txBody>
                  <a:tcPr/>
                </a:tc>
                <a:tc>
                  <a:txBody>
                    <a:bodyPr/>
                    <a:lstStyle/>
                    <a:p>
                      <a:pPr algn="ctr"/>
                      <a:r>
                        <a:rPr lang="en-US" altLang="zh-CN" sz="900" dirty="0"/>
                        <a:t>93.53</a:t>
                      </a:r>
                      <a:endParaRPr lang="zh-CN" altLang="en-US" sz="900" dirty="0"/>
                    </a:p>
                  </a:txBody>
                  <a:tcPr/>
                </a:tc>
                <a:tc>
                  <a:txBody>
                    <a:bodyPr/>
                    <a:lstStyle/>
                    <a:p>
                      <a:pPr algn="ctr"/>
                      <a:r>
                        <a:rPr lang="en-US" altLang="zh-CN" sz="900" dirty="0"/>
                        <a:t>99.68</a:t>
                      </a:r>
                      <a:endParaRPr lang="zh-CN" altLang="en-US" sz="900" dirty="0"/>
                    </a:p>
                  </a:txBody>
                  <a:tcPr/>
                </a:tc>
                <a:extLst>
                  <a:ext uri="{0D108BD9-81ED-4DB2-BD59-A6C34878D82A}">
                    <a16:rowId xmlns:a16="http://schemas.microsoft.com/office/drawing/2014/main" val="4012705325"/>
                  </a:ext>
                </a:extLst>
              </a:tr>
              <a:tr h="245754">
                <a:tc>
                  <a:txBody>
                    <a:bodyPr/>
                    <a:lstStyle/>
                    <a:p>
                      <a:pPr algn="ctr"/>
                      <a:r>
                        <a:rPr lang="en-US" altLang="zh-CN" sz="900" dirty="0" err="1"/>
                        <a:t>Pspnet</a:t>
                      </a:r>
                      <a:endParaRPr lang="zh-CN" altLang="en-US" sz="900" dirty="0"/>
                    </a:p>
                  </a:txBody>
                  <a:tcPr/>
                </a:tc>
                <a:tc>
                  <a:txBody>
                    <a:bodyPr/>
                    <a:lstStyle/>
                    <a:p>
                      <a:pPr algn="ctr"/>
                      <a:r>
                        <a:rPr lang="en-US" altLang="zh-CN" sz="900" dirty="0"/>
                        <a:t>67.12</a:t>
                      </a:r>
                      <a:endParaRPr lang="zh-CN" altLang="en-US" sz="900" dirty="0"/>
                    </a:p>
                  </a:txBody>
                  <a:tcPr/>
                </a:tc>
                <a:tc>
                  <a:txBody>
                    <a:bodyPr/>
                    <a:lstStyle/>
                    <a:p>
                      <a:pPr algn="ctr"/>
                      <a:r>
                        <a:rPr lang="en-US" altLang="zh-CN" sz="900" dirty="0"/>
                        <a:t>78.38</a:t>
                      </a:r>
                      <a:endParaRPr lang="zh-CN" altLang="en-US" sz="900" dirty="0"/>
                    </a:p>
                  </a:txBody>
                  <a:tcPr/>
                </a:tc>
                <a:tc>
                  <a:txBody>
                    <a:bodyPr/>
                    <a:lstStyle/>
                    <a:p>
                      <a:pPr algn="ctr"/>
                      <a:r>
                        <a:rPr lang="en-US" altLang="zh-CN" sz="900" dirty="0"/>
                        <a:t>98.63</a:t>
                      </a:r>
                      <a:endParaRPr lang="zh-CN" altLang="en-US" sz="900" dirty="0"/>
                    </a:p>
                  </a:txBody>
                  <a:tcPr/>
                </a:tc>
                <a:extLst>
                  <a:ext uri="{0D108BD9-81ED-4DB2-BD59-A6C34878D82A}">
                    <a16:rowId xmlns:a16="http://schemas.microsoft.com/office/drawing/2014/main" val="2934576311"/>
                  </a:ext>
                </a:extLst>
              </a:tr>
              <a:tr h="245754">
                <a:tc>
                  <a:txBody>
                    <a:bodyPr/>
                    <a:lstStyle/>
                    <a:p>
                      <a:pPr algn="ctr"/>
                      <a:r>
                        <a:rPr lang="en-US" altLang="zh-CN" sz="900" dirty="0"/>
                        <a:t>Deeplabv3</a:t>
                      </a:r>
                      <a:endParaRPr lang="zh-CN" altLang="en-US" sz="900" dirty="0"/>
                    </a:p>
                  </a:txBody>
                  <a:tcPr/>
                </a:tc>
                <a:tc>
                  <a:txBody>
                    <a:bodyPr/>
                    <a:lstStyle/>
                    <a:p>
                      <a:pPr algn="ctr"/>
                      <a:r>
                        <a:rPr lang="en-US" altLang="zh-CN" sz="900" dirty="0"/>
                        <a:t>81.02</a:t>
                      </a:r>
                      <a:endParaRPr lang="zh-CN" altLang="en-US" sz="900" dirty="0"/>
                    </a:p>
                  </a:txBody>
                  <a:tcPr/>
                </a:tc>
                <a:tc>
                  <a:txBody>
                    <a:bodyPr/>
                    <a:lstStyle/>
                    <a:p>
                      <a:pPr algn="ctr"/>
                      <a:r>
                        <a:rPr lang="en-US" altLang="zh-CN" sz="900" dirty="0"/>
                        <a:t>89.34</a:t>
                      </a:r>
                      <a:endParaRPr lang="zh-CN" altLang="en-US" sz="900" dirty="0"/>
                    </a:p>
                  </a:txBody>
                  <a:tcPr/>
                </a:tc>
                <a:tc>
                  <a:txBody>
                    <a:bodyPr/>
                    <a:lstStyle/>
                    <a:p>
                      <a:pPr algn="ctr"/>
                      <a:r>
                        <a:rPr lang="en-US" altLang="zh-CN" sz="900" dirty="0"/>
                        <a:t>99.38</a:t>
                      </a:r>
                      <a:endParaRPr lang="zh-CN" altLang="en-US" sz="900" dirty="0"/>
                    </a:p>
                  </a:txBody>
                  <a:tcPr/>
                </a:tc>
                <a:extLst>
                  <a:ext uri="{0D108BD9-81ED-4DB2-BD59-A6C34878D82A}">
                    <a16:rowId xmlns:a16="http://schemas.microsoft.com/office/drawing/2014/main" val="1793041424"/>
                  </a:ext>
                </a:extLst>
              </a:tr>
            </a:tbl>
          </a:graphicData>
        </a:graphic>
      </p:graphicFrame>
      <p:pic>
        <p:nvPicPr>
          <p:cNvPr id="41" name="图片 40">
            <a:extLst>
              <a:ext uri="{FF2B5EF4-FFF2-40B4-BE49-F238E27FC236}">
                <a16:creationId xmlns:a16="http://schemas.microsoft.com/office/drawing/2014/main" id="{6D217DE2-B236-DF46-6431-293CF7F04EB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04041" y="2150562"/>
            <a:ext cx="1148400" cy="888889"/>
          </a:xfrm>
          <a:prstGeom prst="rect">
            <a:avLst/>
          </a:prstGeom>
        </p:spPr>
      </p:pic>
      <p:pic>
        <p:nvPicPr>
          <p:cNvPr id="43" name="图片 42">
            <a:extLst>
              <a:ext uri="{FF2B5EF4-FFF2-40B4-BE49-F238E27FC236}">
                <a16:creationId xmlns:a16="http://schemas.microsoft.com/office/drawing/2014/main" id="{607746E8-6098-BB50-F769-F771D20E251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32916" y="2150560"/>
            <a:ext cx="1149674" cy="911038"/>
          </a:xfrm>
          <a:prstGeom prst="rect">
            <a:avLst/>
          </a:prstGeom>
        </p:spPr>
      </p:pic>
      <p:sp>
        <p:nvSpPr>
          <p:cNvPr id="44" name="文本框 43">
            <a:extLst>
              <a:ext uri="{FF2B5EF4-FFF2-40B4-BE49-F238E27FC236}">
                <a16:creationId xmlns:a16="http://schemas.microsoft.com/office/drawing/2014/main" id="{2AB59CCD-FCB5-71A1-949C-80B0E0BF1129}"/>
              </a:ext>
            </a:extLst>
          </p:cNvPr>
          <p:cNvSpPr txBox="1"/>
          <p:nvPr/>
        </p:nvSpPr>
        <p:spPr>
          <a:xfrm>
            <a:off x="9216170" y="1395861"/>
            <a:ext cx="2946953" cy="1923604"/>
          </a:xfrm>
          <a:prstGeom prst="rect">
            <a:avLst/>
          </a:prstGeom>
          <a:solidFill>
            <a:schemeClr val="lt1"/>
          </a:solidFill>
          <a:ln w="12700" cap="flat" cmpd="sng">
            <a:solidFill>
              <a:schemeClr val="bg2">
                <a:lumMod val="75000"/>
              </a:schemeClr>
            </a:solidFill>
            <a:prstDash val="dash"/>
            <a:miter/>
          </a:ln>
        </p:spPr>
        <p:txBody>
          <a:bodyPr wrap="square">
            <a:spAutoFit/>
          </a:bodyPr>
          <a:lstStyle/>
          <a:p>
            <a:pPr lvl="0"/>
            <a:r>
              <a:rPr lang="en-US" altLang="zh-CN" sz="1190" dirty="0">
                <a:solidFill>
                  <a:srgbClr val="000000"/>
                </a:solidFill>
                <a:latin typeface="Times New Roman" panose="02020603050405020304" pitchFamily="18" charset="0"/>
                <a:cs typeface="Times New Roman" panose="02020603050405020304" pitchFamily="18" charset="0"/>
              </a:rPr>
              <a:t>In the detection of solar panels from the satellite imagery, </a:t>
            </a:r>
            <a:r>
              <a:rPr lang="en-US" altLang="zh-CN" sz="1190" i="1" dirty="0" err="1">
                <a:solidFill>
                  <a:srgbClr val="000000"/>
                </a:solidFill>
                <a:latin typeface="Times New Roman" panose="02020603050405020304" pitchFamily="18" charset="0"/>
                <a:cs typeface="Times New Roman" panose="02020603050405020304" pitchFamily="18" charset="0"/>
              </a:rPr>
              <a:t>Unet</a:t>
            </a:r>
            <a:r>
              <a:rPr lang="en-US" altLang="zh-CN" sz="1190" dirty="0">
                <a:solidFill>
                  <a:srgbClr val="000000"/>
                </a:solidFill>
                <a:latin typeface="Times New Roman" panose="02020603050405020304" pitchFamily="18" charset="0"/>
                <a:cs typeface="Times New Roman" panose="02020603050405020304" pitchFamily="18" charset="0"/>
              </a:rPr>
              <a:t> performs the best, which indicates it is more suitable for the few classes detection. At the same time, </a:t>
            </a:r>
            <a:r>
              <a:rPr lang="en-US" altLang="zh-CN" sz="1190" i="1" dirty="0" err="1">
                <a:solidFill>
                  <a:srgbClr val="000000"/>
                </a:solidFill>
                <a:latin typeface="Times New Roman" panose="02020603050405020304" pitchFamily="18" charset="0"/>
                <a:cs typeface="Times New Roman" panose="02020603050405020304" pitchFamily="18" charset="0"/>
              </a:rPr>
              <a:t>pspnet</a:t>
            </a:r>
            <a:r>
              <a:rPr lang="en-US" altLang="zh-CN" sz="1190" dirty="0">
                <a:solidFill>
                  <a:srgbClr val="000000"/>
                </a:solidFill>
                <a:latin typeface="Times New Roman" panose="02020603050405020304" pitchFamily="18" charset="0"/>
                <a:cs typeface="Times New Roman" panose="02020603050405020304" pitchFamily="18" charset="0"/>
              </a:rPr>
              <a:t> is simple which makes it fast convergence to the optimal solutions. </a:t>
            </a:r>
            <a:r>
              <a:rPr lang="en-US" altLang="zh-CN" sz="1190" i="1" dirty="0">
                <a:solidFill>
                  <a:srgbClr val="000000"/>
                </a:solidFill>
                <a:latin typeface="Times New Roman" panose="02020603050405020304" pitchFamily="18" charset="0"/>
                <a:cs typeface="Times New Roman" panose="02020603050405020304" pitchFamily="18" charset="0"/>
              </a:rPr>
              <a:t>Semantic segmentation </a:t>
            </a:r>
            <a:r>
              <a:rPr lang="en-US" altLang="zh-CN" sz="1190" dirty="0">
                <a:solidFill>
                  <a:srgbClr val="000000"/>
                </a:solidFill>
                <a:latin typeface="Times New Roman" panose="02020603050405020304" pitchFamily="18" charset="0"/>
                <a:cs typeface="Times New Roman" panose="02020603050405020304" pitchFamily="18" charset="0"/>
              </a:rPr>
              <a:t>of pixel-level detection will contribute to the study of usage and location deployment of solar panels, which will promote the development of renewable energy. </a:t>
            </a:r>
          </a:p>
        </p:txBody>
      </p:sp>
      <p:pic>
        <p:nvPicPr>
          <p:cNvPr id="12" name="图片 11">
            <a:extLst>
              <a:ext uri="{FF2B5EF4-FFF2-40B4-BE49-F238E27FC236}">
                <a16:creationId xmlns:a16="http://schemas.microsoft.com/office/drawing/2014/main" id="{4472B99F-B9D6-5FF1-A205-E14DD53E039B}"/>
              </a:ext>
            </a:extLst>
          </p:cNvPr>
          <p:cNvPicPr>
            <a:picLocks/>
          </p:cNvPicPr>
          <p:nvPr/>
        </p:nvPicPr>
        <p:blipFill>
          <a:blip r:embed="rId11">
            <a:extLst>
              <a:ext uri="{28A0092B-C50C-407E-A947-70E740481C1C}">
                <a14:useLocalDpi xmlns:a14="http://schemas.microsoft.com/office/drawing/2010/main" val="0"/>
              </a:ext>
            </a:extLst>
          </a:blip>
          <a:stretch>
            <a:fillRect/>
          </a:stretch>
        </p:blipFill>
        <p:spPr>
          <a:xfrm>
            <a:off x="7977821" y="2150251"/>
            <a:ext cx="1148400" cy="889200"/>
          </a:xfrm>
          <a:prstGeom prst="rect">
            <a:avLst/>
          </a:prstGeom>
        </p:spPr>
      </p:pic>
      <p:sp>
        <p:nvSpPr>
          <p:cNvPr id="3" name="文本框 2">
            <a:extLst>
              <a:ext uri="{FF2B5EF4-FFF2-40B4-BE49-F238E27FC236}">
                <a16:creationId xmlns:a16="http://schemas.microsoft.com/office/drawing/2014/main" id="{B0B921F7-816E-0269-A76A-120D50F530BA}"/>
              </a:ext>
            </a:extLst>
          </p:cNvPr>
          <p:cNvSpPr txBox="1"/>
          <p:nvPr/>
        </p:nvSpPr>
        <p:spPr>
          <a:xfrm>
            <a:off x="9210022" y="3378967"/>
            <a:ext cx="2953102" cy="306705"/>
          </a:xfrm>
          <a:prstGeom prst="rect">
            <a:avLst/>
          </a:prstGeom>
          <a:solidFill>
            <a:schemeClr val="accent1">
              <a:lumMod val="60000"/>
              <a:lumOff val="40000"/>
            </a:schemeClr>
          </a:solidFill>
          <a:ln>
            <a:noFill/>
          </a:ln>
        </p:spPr>
        <p:txBody>
          <a:bodyPr wrap="square">
            <a:spAutoFit/>
          </a:bodyPr>
          <a:lstStyle>
            <a:lvl1pPr>
              <a:defRPr sz="1400" b="1">
                <a:solidFill>
                  <a:schemeClr val="bg1"/>
                </a:solidFill>
              </a:defRPr>
            </a:lvl1pPr>
          </a:lstStyle>
          <a:p>
            <a:r>
              <a:rPr lang="en-US" dirty="0"/>
              <a:t>Future</a:t>
            </a:r>
          </a:p>
        </p:txBody>
      </p:sp>
      <p:sp>
        <p:nvSpPr>
          <p:cNvPr id="4" name="文本框 3">
            <a:extLst>
              <a:ext uri="{FF2B5EF4-FFF2-40B4-BE49-F238E27FC236}">
                <a16:creationId xmlns:a16="http://schemas.microsoft.com/office/drawing/2014/main" id="{410B720D-2BC7-0DC8-5098-D0242A641BBC}"/>
              </a:ext>
            </a:extLst>
          </p:cNvPr>
          <p:cNvSpPr txBox="1"/>
          <p:nvPr/>
        </p:nvSpPr>
        <p:spPr>
          <a:xfrm>
            <a:off x="9210021" y="3754769"/>
            <a:ext cx="2946953" cy="1384995"/>
          </a:xfrm>
          <a:prstGeom prst="rect">
            <a:avLst/>
          </a:prstGeom>
          <a:solidFill>
            <a:schemeClr val="lt1"/>
          </a:solidFill>
          <a:ln w="12700" cap="flat" cmpd="sng">
            <a:solidFill>
              <a:schemeClr val="bg2">
                <a:lumMod val="75000"/>
              </a:schemeClr>
            </a:solidFill>
            <a:prstDash val="dash"/>
            <a:miter/>
          </a:ln>
        </p:spPr>
        <p:txBody>
          <a:bodyPr wrap="square">
            <a:spAutoFit/>
          </a:bodyPr>
          <a:lstStyle/>
          <a:p>
            <a:pPr lvl="0"/>
            <a:r>
              <a:rPr lang="en-US" altLang="en-GB" sz="1200" dirty="0">
                <a:latin typeface="Times New Roman" panose="02020603050405020304" pitchFamily="18" charset="0"/>
                <a:cs typeface="Times New Roman" panose="02020603050405020304" pitchFamily="18" charset="0"/>
                <a:sym typeface="+mn-ea"/>
              </a:rPr>
              <a:t>(</a:t>
            </a:r>
            <a:r>
              <a:rPr lang="en-US" altLang="zh-CN" sz="1200" dirty="0">
                <a:latin typeface="Times New Roman" panose="02020603050405020304" pitchFamily="18" charset="0"/>
                <a:cs typeface="Times New Roman" panose="02020603050405020304" pitchFamily="18" charset="0"/>
                <a:sym typeface="+mn-ea"/>
              </a:rPr>
              <a:t>1</a:t>
            </a:r>
            <a:r>
              <a:rPr lang="en-US" altLang="en-GB" sz="1200" dirty="0">
                <a:latin typeface="Times New Roman" panose="02020603050405020304" pitchFamily="18" charset="0"/>
                <a:cs typeface="Times New Roman" panose="02020603050405020304" pitchFamily="18" charset="0"/>
                <a:sym typeface="+mn-ea"/>
              </a:rPr>
              <a:t>) Expand the applications, such as the prediction of solar panel installation site which maximize the produced energy.</a:t>
            </a:r>
          </a:p>
          <a:p>
            <a:pPr lvl="0"/>
            <a:r>
              <a:rPr lang="en-US" altLang="en-GB" sz="1200" dirty="0">
                <a:latin typeface="Times New Roman" panose="02020603050405020304" pitchFamily="18" charset="0"/>
                <a:cs typeface="Times New Roman" panose="02020603050405020304" pitchFamily="18" charset="0"/>
                <a:sym typeface="+mn-ea"/>
              </a:rPr>
              <a:t>(</a:t>
            </a:r>
            <a:r>
              <a:rPr lang="en-US" altLang="zh-CN" sz="1200" dirty="0">
                <a:latin typeface="Times New Roman" panose="02020603050405020304" pitchFamily="18" charset="0"/>
                <a:cs typeface="Times New Roman" panose="02020603050405020304" pitchFamily="18" charset="0"/>
                <a:sym typeface="+mn-ea"/>
              </a:rPr>
              <a:t>2</a:t>
            </a:r>
            <a:r>
              <a:rPr lang="en-US" altLang="en-GB" sz="1200" dirty="0">
                <a:latin typeface="Times New Roman" panose="02020603050405020304" pitchFamily="18" charset="0"/>
                <a:cs typeface="Times New Roman" panose="02020603050405020304" pitchFamily="18" charset="0"/>
                <a:sym typeface="+mn-ea"/>
              </a:rPr>
              <a:t>) Extend the semantic segmentation model to semi-supervised or unsupervised domains</a:t>
            </a:r>
            <a:r>
              <a:rPr lang="en-US" altLang="zh-CN" sz="1200" dirty="0">
                <a:latin typeface="Times New Roman" panose="02020603050405020304" pitchFamily="18" charset="0"/>
                <a:cs typeface="Times New Roman" panose="02020603050405020304" pitchFamily="18" charset="0"/>
                <a:sym typeface="+mn-ea"/>
              </a:rPr>
              <a:t>.</a:t>
            </a:r>
            <a:endParaRPr lang="en-US" altLang="en-GB" sz="1200" dirty="0">
              <a:latin typeface="Times New Roman" panose="02020603050405020304" pitchFamily="18" charset="0"/>
              <a:cs typeface="Times New Roman" panose="02020603050405020304" pitchFamily="18" charset="0"/>
              <a:sym typeface="+mn-ea"/>
            </a:endParaRPr>
          </a:p>
          <a:p>
            <a:r>
              <a:rPr lang="en-US" altLang="zh-CN" sz="1190" dirty="0">
                <a:solidFill>
                  <a:srgbClr val="000000"/>
                </a:solidFill>
                <a:latin typeface="Times New Roman" panose="02020603050405020304" pitchFamily="18" charset="0"/>
                <a:cs typeface="Times New Roman" panose="02020603050405020304" pitchFamily="18" charset="0"/>
              </a:rPr>
              <a:t>(3) </a:t>
            </a:r>
            <a:r>
              <a:rPr lang="en-US" altLang="zh-CN" sz="1200" dirty="0">
                <a:solidFill>
                  <a:srgbClr val="000000"/>
                </a:solidFill>
                <a:latin typeface="Times New Roman" panose="02020603050405020304" pitchFamily="18" charset="0"/>
                <a:cs typeface="Times New Roman" panose="02020603050405020304" pitchFamily="18" charset="0"/>
                <a:sym typeface="+mn-ea"/>
              </a:rPr>
              <a:t>P</a:t>
            </a:r>
            <a:r>
              <a:rPr lang="en-US" altLang="en-GB" sz="1200" dirty="0">
                <a:latin typeface="Times New Roman" panose="02020603050405020304" pitchFamily="18" charset="0"/>
                <a:cs typeface="Times New Roman" panose="02020603050405020304" pitchFamily="18" charset="0"/>
                <a:sym typeface="+mn-ea"/>
              </a:rPr>
              <a:t>ut forward the improvement that is more conducive to solar panel detection.</a:t>
            </a:r>
          </a:p>
        </p:txBody>
      </p:sp>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1856</TotalTime>
  <Words>655</Words>
  <Application>Microsoft Macintosh PowerPoint</Application>
  <PresentationFormat>宽屏</PresentationFormat>
  <Paragraphs>68</Paragraphs>
  <Slides>1</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等线</vt:lpstr>
      <vt:lpstr>等线 Light</vt:lpstr>
      <vt:lpstr>微软雅黑</vt:lpstr>
      <vt:lpstr>Times New Roman Bold</vt:lpstr>
      <vt:lpstr>Times New Roman Italic</vt:lpstr>
      <vt:lpstr>Arial</vt:lpstr>
      <vt:lpstr>Cambria Math</vt:lpstr>
      <vt:lpstr>Times New Roman</vt:lpstr>
      <vt:lpstr>Office 主题​​</vt:lpstr>
      <vt:lpstr> Group Member: Ling Liu(572192783@qq.com) , Jinwen Xu(ahxujinwen@163.com) Professor: Majed Al-Ghandour(mnalgha@ncsu.edu)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_x000b_Group Member: Ling Liu(572192783@qq.com) , Jinwen Xu(ahxujinwen@163.com) Professor: Majed Al-Ghandour(mnalgha@ncsu.edu)</dc:title>
  <dc:creator/>
  <cp:lastModifiedBy>liu l</cp:lastModifiedBy>
  <cp:revision>146</cp:revision>
  <dcterms:created xsi:type="dcterms:W3CDTF">2022-08-07T15:44:31Z</dcterms:created>
  <dcterms:modified xsi:type="dcterms:W3CDTF">2022-08-14T12:56:30Z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98A97344E3CF7C80DED8EF62ADA14937</vt:lpwstr>
  </property>
  <property fmtid="{D5CDD505-2E9C-101B-9397-08002B2CF9AE}" pid="3" name="KSOProductBuildVer">
    <vt:lpwstr>2052-4.5.0.7415</vt:lpwstr>
  </property>
</Properties>
</file>