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7" r:id="rId3"/>
    <p:sldId id="323" r:id="rId4"/>
    <p:sldId id="324" r:id="rId5"/>
    <p:sldId id="325" r:id="rId6"/>
    <p:sldId id="326" r:id="rId7"/>
    <p:sldId id="327" r:id="rId8"/>
    <p:sldId id="274" r:id="rId9"/>
  </p:sldIdLst>
  <p:sldSz cx="24384000" cy="13716000"/>
  <p:notesSz cx="6808788" cy="9940925"/>
  <p:defaultTextStyle>
    <a:defPPr>
      <a:defRPr lang="it-IT"/>
    </a:defPPr>
    <a:lvl1pPr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1pPr>
    <a:lvl2pPr marL="4572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2pPr>
    <a:lvl3pPr marL="9144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3pPr>
    <a:lvl4pPr marL="13716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4pPr>
    <a:lvl5pPr marL="18288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4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2B"/>
    <a:srgbClr val="0365C0"/>
    <a:srgbClr val="DCBD23"/>
    <a:srgbClr val="0066FF"/>
    <a:srgbClr val="FF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434" autoAdjust="0"/>
  </p:normalViewPr>
  <p:slideViewPr>
    <p:cSldViewPr snapToGrid="0">
      <p:cViewPr>
        <p:scale>
          <a:sx n="38" d="100"/>
          <a:sy n="38" d="100"/>
        </p:scale>
        <p:origin x="-540" y="120"/>
      </p:cViewPr>
      <p:guideLst>
        <p:guide orient="horz" pos="4343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CFBBF3-5A7E-4619-BC31-3B838FB7D515}" type="datetimeFigureOut">
              <a:rPr lang="it-IT"/>
              <a:pPr>
                <a:defRPr/>
              </a:pPr>
              <a:t>31/05/2019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DCD5CD-61C2-4CDE-A625-71EDB8ABEF5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011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58"/>
          <p:cNvSpPr>
            <a:spLocks noGrp="1" noRot="1" noChangeAspect="1"/>
          </p:cNvSpPr>
          <p:nvPr>
            <p:ph type="sldImg"/>
          </p:nvPr>
        </p:nvSpPr>
        <p:spPr bwMode="auto">
          <a:xfrm>
            <a:off x="92075" y="746125"/>
            <a:ext cx="6624638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411" name="Shape 159"/>
          <p:cNvSpPr>
            <a:spLocks noGrp="1"/>
          </p:cNvSpPr>
          <p:nvPr>
            <p:ph type="body" sz="quarter" idx="1"/>
          </p:nvPr>
        </p:nvSpPr>
        <p:spPr bwMode="auto">
          <a:xfrm>
            <a:off x="908050" y="4721225"/>
            <a:ext cx="4992688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 smtClean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769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68481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7759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7759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77591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77591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77591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77591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 cop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"/>
          <p:cNvSpPr>
            <a:spLocks noChangeArrowheads="1"/>
          </p:cNvSpPr>
          <p:nvPr/>
        </p:nvSpPr>
        <p:spPr bwMode="auto">
          <a:xfrm>
            <a:off x="385763" y="406400"/>
            <a:ext cx="23564850" cy="12814300"/>
          </a:xfrm>
          <a:prstGeom prst="rect">
            <a:avLst/>
          </a:prstGeom>
          <a:gradFill rotWithShape="0">
            <a:gsLst>
              <a:gs pos="0">
                <a:srgbClr val="69AE20"/>
              </a:gs>
              <a:gs pos="100000">
                <a:srgbClr val="18907B"/>
              </a:gs>
            </a:gsLst>
            <a:lin ang="189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852939" y="405076"/>
            <a:ext cx="13274548" cy="12814042"/>
          </a:xfrm>
          <a:prstGeom prst="rect">
            <a:avLst/>
          </a:prstGeom>
        </p:spPr>
        <p:txBody>
          <a:bodyPr/>
          <a:lstStyle>
            <a:lvl1pPr algn="l">
              <a:defRPr sz="10200" cap="all">
                <a:solidFill>
                  <a:srgbClr val="FFFFFF"/>
                </a:solidFill>
                <a:latin typeface="Sofia Pro Bold"/>
                <a:ea typeface="Sofia Pro Bold"/>
                <a:cs typeface="Sofia Pro Bold"/>
                <a:sym typeface="Sofia Pro Bold"/>
              </a:defRPr>
            </a:lvl1pPr>
          </a:lstStyle>
          <a:p>
            <a:r>
              <a:t>Titolo Testo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B7035-648E-4F60-8348-CE4EDF4AECA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526263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9FD76-E991-4AC2-B5B7-C565AF596C4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9479642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15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Light"/>
            </a:endParaRPr>
          </a:p>
        </p:txBody>
      </p:sp>
      <p:sp>
        <p:nvSpPr>
          <p:cNvPr id="107" name="Shape 116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Light"/>
            </a:endParaRPr>
          </a:p>
        </p:txBody>
      </p:sp>
      <p:sp>
        <p:nvSpPr>
          <p:cNvPr id="108" name="Shape 117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Light"/>
            </a:endParaRP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16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BD920-FE7F-49BD-B1D7-50BEF143480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955501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036" indent="-464038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036" indent="-464036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036" indent="-464036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036" indent="-464036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7" name="Shape 126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14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C43A8-8DB8-46B2-8270-BD29533329B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208127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34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Light"/>
            </a:endParaRPr>
          </a:p>
        </p:txBody>
      </p:sp>
      <p:sp>
        <p:nvSpPr>
          <p:cNvPr id="3" name="Numero diapositiva"/>
          <p:cNvSpPr txBox="1">
            <a:spLocks noGrp="1"/>
          </p:cNvSpPr>
          <p:nvPr>
            <p:ph type="sldNum" sz="quarter" idx="14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6281-12FD-4F6E-8D02-9175E9634E4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42528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9"/>
          <p:cNvSpPr>
            <a:spLocks noChangeArrowheads="1"/>
          </p:cNvSpPr>
          <p:nvPr/>
        </p:nvSpPr>
        <p:spPr bwMode="auto">
          <a:xfrm>
            <a:off x="401638" y="384175"/>
            <a:ext cx="23542625" cy="128428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Shape 40"/>
          <p:cNvSpPr>
            <a:spLocks noChangeArrowheads="1"/>
          </p:cNvSpPr>
          <p:nvPr/>
        </p:nvSpPr>
        <p:spPr bwMode="auto">
          <a:xfrm>
            <a:off x="11771313" y="12849225"/>
            <a:ext cx="739775" cy="739775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Shape 41"/>
          <p:cNvSpPr>
            <a:spLocks noChangeShapeType="1"/>
          </p:cNvSpPr>
          <p:nvPr/>
        </p:nvSpPr>
        <p:spPr bwMode="auto">
          <a:xfrm flipV="1">
            <a:off x="1028700" y="1643063"/>
            <a:ext cx="22326600" cy="0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5" name="Shape 42"/>
          <p:cNvSpPr>
            <a:spLocks noChangeShapeType="1"/>
          </p:cNvSpPr>
          <p:nvPr/>
        </p:nvSpPr>
        <p:spPr bwMode="auto">
          <a:xfrm flipV="1">
            <a:off x="1028700" y="1643063"/>
            <a:ext cx="22326600" cy="0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6" name="Shape 43"/>
          <p:cNvSpPr>
            <a:spLocks noChangeShapeType="1"/>
          </p:cNvSpPr>
          <p:nvPr/>
        </p:nvSpPr>
        <p:spPr bwMode="auto">
          <a:xfrm>
            <a:off x="21561425" y="760413"/>
            <a:ext cx="0" cy="887412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pic>
        <p:nvPicPr>
          <p:cNvPr id="7" name="image1.tif" descr="image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013" y="693738"/>
            <a:ext cx="14414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8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1968163" y="13041313"/>
            <a:ext cx="346075" cy="381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525860"/>
                </a:solidFill>
                <a:latin typeface="Calibri" panose="020F0502020204030204" pitchFamily="34" charset="0"/>
                <a:ea typeface="Helvetica Neue"/>
                <a:cs typeface="Helvetica Neue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C6646857-A464-48AD-86DA-B1E9C7458F0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4766157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9"/>
          <p:cNvSpPr>
            <a:spLocks noChangeArrowheads="1"/>
          </p:cNvSpPr>
          <p:nvPr/>
        </p:nvSpPr>
        <p:spPr bwMode="auto">
          <a:xfrm>
            <a:off x="401638" y="384175"/>
            <a:ext cx="23542625" cy="128428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Shape 40"/>
          <p:cNvSpPr>
            <a:spLocks noChangeArrowheads="1"/>
          </p:cNvSpPr>
          <p:nvPr/>
        </p:nvSpPr>
        <p:spPr bwMode="auto">
          <a:xfrm>
            <a:off x="11771313" y="12849225"/>
            <a:ext cx="739775" cy="739775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Shape 41"/>
          <p:cNvSpPr>
            <a:spLocks noChangeShapeType="1"/>
          </p:cNvSpPr>
          <p:nvPr/>
        </p:nvSpPr>
        <p:spPr bwMode="auto">
          <a:xfrm flipV="1">
            <a:off x="1028700" y="1643063"/>
            <a:ext cx="22326600" cy="0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5" name="Shape 42"/>
          <p:cNvSpPr>
            <a:spLocks noChangeShapeType="1"/>
          </p:cNvSpPr>
          <p:nvPr/>
        </p:nvSpPr>
        <p:spPr bwMode="auto">
          <a:xfrm flipV="1">
            <a:off x="1028700" y="1643063"/>
            <a:ext cx="22326600" cy="0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6" name="Shape 43"/>
          <p:cNvSpPr>
            <a:spLocks noChangeShapeType="1"/>
          </p:cNvSpPr>
          <p:nvPr/>
        </p:nvSpPr>
        <p:spPr bwMode="auto">
          <a:xfrm>
            <a:off x="21561425" y="760413"/>
            <a:ext cx="0" cy="887412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pic>
        <p:nvPicPr>
          <p:cNvPr id="7" name="image1.tif" descr="image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013" y="693738"/>
            <a:ext cx="14414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8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1968163" y="13041313"/>
            <a:ext cx="346075" cy="381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525860"/>
                </a:solidFill>
                <a:latin typeface="Calibri" panose="020F0502020204030204" pitchFamily="34" charset="0"/>
                <a:ea typeface="Helvetica Neue"/>
                <a:cs typeface="Helvetica Neue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743080CD-66EE-4C48-8186-8EE1C2FD462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360291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 co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9"/>
          <p:cNvSpPr>
            <a:spLocks noChangeArrowheads="1"/>
          </p:cNvSpPr>
          <p:nvPr/>
        </p:nvSpPr>
        <p:spPr bwMode="auto">
          <a:xfrm>
            <a:off x="385763" y="406400"/>
            <a:ext cx="23564850" cy="128143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11771313" y="12849225"/>
            <a:ext cx="739775" cy="739775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Titolo Testo"/>
          <p:cNvSpPr txBox="1">
            <a:spLocks noGrp="1"/>
          </p:cNvSpPr>
          <p:nvPr>
            <p:ph type="title"/>
          </p:nvPr>
        </p:nvSpPr>
        <p:spPr>
          <a:xfrm>
            <a:off x="1852939" y="405076"/>
            <a:ext cx="13274548" cy="12814042"/>
          </a:xfrm>
          <a:prstGeom prst="rect">
            <a:avLst/>
          </a:prstGeom>
        </p:spPr>
        <p:txBody>
          <a:bodyPr/>
          <a:lstStyle>
            <a:lvl1pPr algn="l">
              <a:defRPr sz="10200" cap="all">
                <a:solidFill>
                  <a:srgbClr val="FFFFFF"/>
                </a:solidFill>
                <a:latin typeface="Sofia Pro Bold"/>
                <a:ea typeface="Sofia Pro Bold"/>
                <a:cs typeface="Sofia Pro Bold"/>
                <a:sym typeface="Sofia Pro Bold"/>
              </a:defRPr>
            </a:lvl1pPr>
          </a:lstStyle>
          <a:p>
            <a:r>
              <a:t>Titolo Testo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1974513" y="13055600"/>
            <a:ext cx="346075" cy="381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525860"/>
                </a:solidFill>
                <a:latin typeface="Calibri" panose="020F0502020204030204" pitchFamily="34" charset="0"/>
                <a:ea typeface="Helvetica Neue"/>
                <a:cs typeface="Helvetica Neue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513B014-6D93-4DC2-9DBC-D0A4C70F453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333241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9"/>
          <p:cNvSpPr>
            <a:spLocks noChangeArrowheads="1"/>
          </p:cNvSpPr>
          <p:nvPr/>
        </p:nvSpPr>
        <p:spPr bwMode="auto">
          <a:xfrm>
            <a:off x="401638" y="384175"/>
            <a:ext cx="23542625" cy="128428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Shape 40"/>
          <p:cNvSpPr>
            <a:spLocks noChangeArrowheads="1"/>
          </p:cNvSpPr>
          <p:nvPr/>
        </p:nvSpPr>
        <p:spPr bwMode="auto">
          <a:xfrm>
            <a:off x="11771313" y="12849225"/>
            <a:ext cx="739775" cy="739775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>
              <a:defRPr/>
            </a:pPr>
            <a:endParaRPr lang="it-IT" altLang="it-IT" sz="3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Shape 41"/>
          <p:cNvSpPr>
            <a:spLocks noChangeShapeType="1"/>
          </p:cNvSpPr>
          <p:nvPr/>
        </p:nvSpPr>
        <p:spPr bwMode="auto">
          <a:xfrm flipV="1">
            <a:off x="1028700" y="1643063"/>
            <a:ext cx="22326600" cy="0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5" name="Shape 42"/>
          <p:cNvSpPr>
            <a:spLocks noChangeShapeType="1"/>
          </p:cNvSpPr>
          <p:nvPr/>
        </p:nvSpPr>
        <p:spPr bwMode="auto">
          <a:xfrm flipV="1">
            <a:off x="1028700" y="1643063"/>
            <a:ext cx="22326600" cy="0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6" name="Shape 43"/>
          <p:cNvSpPr>
            <a:spLocks noChangeShapeType="1"/>
          </p:cNvSpPr>
          <p:nvPr/>
        </p:nvSpPr>
        <p:spPr bwMode="auto">
          <a:xfrm>
            <a:off x="21561425" y="760413"/>
            <a:ext cx="0" cy="887412"/>
          </a:xfrm>
          <a:prstGeom prst="line">
            <a:avLst/>
          </a:prstGeom>
          <a:noFill/>
          <a:ln w="127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1968163" y="13041313"/>
            <a:ext cx="346075" cy="381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525860"/>
                </a:solidFill>
                <a:latin typeface="Calibri" panose="020F0502020204030204" pitchFamily="34" charset="0"/>
                <a:ea typeface="Helvetica Neue"/>
                <a:cs typeface="Helvetica Neue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0E04D5ED-9A9F-4281-8B80-F49F5068C64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pic>
        <p:nvPicPr>
          <p:cNvPr id="10" name="Immagine 78" descr="Immagin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8" y="104775"/>
            <a:ext cx="21717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1" name="Shape 361"/>
          <p:cNvSpPr>
            <a:spLocks noChangeShapeType="1"/>
          </p:cNvSpPr>
          <p:nvPr userDrawn="1"/>
        </p:nvSpPr>
        <p:spPr bwMode="auto">
          <a:xfrm>
            <a:off x="4112695" y="771209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906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52"/>
          <p:cNvSpPr>
            <a:spLocks noGrp="1"/>
          </p:cNvSpPr>
          <p:nvPr>
            <p:ph type="pic" idx="13"/>
          </p:nvPr>
        </p:nvSpPr>
        <p:spPr>
          <a:xfrm>
            <a:off x="3125965" y="673100"/>
            <a:ext cx="18135608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Light"/>
            </a:endParaRPr>
          </a:p>
        </p:txBody>
      </p:sp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14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973FD-9465-463E-A6FD-BC2E37913E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22922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4489-B76F-44DD-9982-3A3E2B0D59C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52135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70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5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Light"/>
            </a:endParaRPr>
          </a:p>
        </p:txBody>
      </p:sp>
      <p:sp>
        <p:nvSpPr>
          <p:cNvPr id="62" name="Titolo Testo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Titolo Testo</a:t>
            </a:r>
          </a:p>
        </p:txBody>
      </p:sp>
      <p:sp>
        <p:nvSpPr>
          <p:cNvPr id="6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14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55CA2-88DA-42CA-921A-C3F88569BB9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933135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5D70A-547D-4981-AE00-12D3517A845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2462228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10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4D32-E031-451B-A046-B62083B7C05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826919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97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Light"/>
            </a:endParaRPr>
          </a:p>
        </p:txBody>
      </p:sp>
      <p:sp>
        <p:nvSpPr>
          <p:cNvPr id="8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14"/>
          </p:nvPr>
        </p:nvSpPr>
        <p:spPr>
          <a:xfrm>
            <a:off x="12134850" y="13081000"/>
            <a:ext cx="101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10B02-7301-4A78-81C3-955AB31C3A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2598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olo Testo"/>
          <p:cNvSpPr txBox="1">
            <a:spLocks noGrp="1"/>
          </p:cNvSpPr>
          <p:nvPr>
            <p:ph type="title"/>
          </p:nvPr>
        </p:nvSpPr>
        <p:spPr bwMode="auto">
          <a:xfrm>
            <a:off x="1689100" y="952500"/>
            <a:ext cx="210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>
                <a:sym typeface="Helvetica Light"/>
              </a:rPr>
              <a:t>Titolo Testo</a:t>
            </a:r>
          </a:p>
        </p:txBody>
      </p:sp>
      <p:sp>
        <p:nvSpPr>
          <p:cNvPr id="1027" name="Corpo livello uno…"/>
          <p:cNvSpPr txBox="1">
            <a:spLocks noGrp="1"/>
          </p:cNvSpPr>
          <p:nvPr>
            <p:ph type="body" idx="1"/>
          </p:nvPr>
        </p:nvSpPr>
        <p:spPr bwMode="auto">
          <a:xfrm>
            <a:off x="1689100" y="3238500"/>
            <a:ext cx="21005800" cy="920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>
                <a:sym typeface="Helvetica Light"/>
              </a:rPr>
              <a:t>Corpo livello uno</a:t>
            </a:r>
          </a:p>
          <a:p>
            <a:pPr lvl="1"/>
            <a:r>
              <a:rPr lang="it-IT" altLang="it-IT" smtClean="0">
                <a:sym typeface="Helvetica Light"/>
              </a:rPr>
              <a:t>Corpo livello due</a:t>
            </a:r>
          </a:p>
          <a:p>
            <a:pPr lvl="2"/>
            <a:r>
              <a:rPr lang="it-IT" altLang="it-IT" smtClean="0">
                <a:sym typeface="Helvetica Light"/>
              </a:rPr>
              <a:t>Corpo livello tre</a:t>
            </a:r>
          </a:p>
          <a:p>
            <a:pPr lvl="3"/>
            <a:r>
              <a:rPr lang="it-IT" altLang="it-IT" smtClean="0">
                <a:sym typeface="Helvetica Light"/>
              </a:rPr>
              <a:t>Corpo livello quattro</a:t>
            </a:r>
          </a:p>
          <a:p>
            <a:pPr lvl="4"/>
            <a:r>
              <a:rPr lang="it-IT" altLang="it-IT" smtClean="0">
                <a:sym typeface="Helvetica Light"/>
              </a:rPr>
              <a:t>Corpo livello cinque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1pPr>
      <a:lvl2pPr marL="1270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2pPr>
      <a:lvl3pPr marL="190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3pPr>
      <a:lvl4pPr marL="2540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4pPr>
      <a:lvl5pPr marL="3175000" indent="-635000" algn="l" defTabSz="825500" rtl="0" eaLnBrk="0" fontAlgn="base" hangingPunct="0">
        <a:spcBef>
          <a:spcPts val="5900"/>
        </a:spcBef>
        <a:spcAft>
          <a:spcPct val="0"/>
        </a:spcAft>
        <a:buSzPct val="75000"/>
        <a:buChar char="•"/>
        <a:defRPr sz="5200">
          <a:solidFill>
            <a:srgbClr val="000000"/>
          </a:solidFill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1keydata.com/it/sql/sintassi-sql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olo"/>
          <p:cNvSpPr txBox="1">
            <a:spLocks noGrp="1"/>
          </p:cNvSpPr>
          <p:nvPr>
            <p:ph type="title"/>
          </p:nvPr>
        </p:nvSpPr>
        <p:spPr>
          <a:xfrm>
            <a:off x="1852613" y="404813"/>
            <a:ext cx="13274675" cy="128143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 smtClean="0"/>
              <a:t> </a:t>
            </a:r>
            <a:endParaRPr dirty="0"/>
          </a:p>
        </p:txBody>
      </p:sp>
      <p:pic>
        <p:nvPicPr>
          <p:cNvPr id="19459" name="template_presentazione.png" descr="template_presentaz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9460" name="Logo_.png" descr="Logo_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025" y="3389313"/>
            <a:ext cx="5164138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461" name="COMPANY PROFILE"/>
          <p:cNvSpPr txBox="1">
            <a:spLocks noChangeArrowheads="1"/>
          </p:cNvSpPr>
          <p:nvPr/>
        </p:nvSpPr>
        <p:spPr bwMode="auto">
          <a:xfrm>
            <a:off x="7921336" y="6773824"/>
            <a:ext cx="16043564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/>
            <a:r>
              <a:rPr lang="it-IT" altLang="it-IT" sz="6400" b="1" dirty="0" smtClean="0">
                <a:solidFill>
                  <a:srgbClr val="9F07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LINGUAGGIO SQL</a:t>
            </a:r>
          </a:p>
          <a:p>
            <a:pPr algn="ctr" eaLnBrk="1"/>
            <a:r>
              <a:rPr lang="it-IT" altLang="it-IT" sz="6400" b="1" dirty="0" smtClean="0">
                <a:solidFill>
                  <a:srgbClr val="9F07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Istruzioni di base</a:t>
            </a:r>
            <a:r>
              <a:rPr lang="it-IT" altLang="it-IT" sz="6400" b="1" dirty="0">
                <a:solidFill>
                  <a:srgbClr val="9F07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/>
            </a:r>
            <a:br>
              <a:rPr lang="it-IT" altLang="it-IT" sz="6400" b="1" dirty="0">
                <a:solidFill>
                  <a:srgbClr val="9F07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it-IT" altLang="it-IT" sz="6400" b="1" dirty="0" smtClean="0">
                <a:solidFill>
                  <a:srgbClr val="9F07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it-IT" altLang="it-IT" sz="6400" b="1" dirty="0">
                <a:solidFill>
                  <a:srgbClr val="9F07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/>
            </a:r>
            <a:br>
              <a:rPr lang="it-IT" altLang="it-IT" sz="6400" b="1" dirty="0">
                <a:solidFill>
                  <a:srgbClr val="9F07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endParaRPr lang="it-IT" altLang="it-IT" sz="6400" b="1" dirty="0" smtClean="0">
              <a:solidFill>
                <a:srgbClr val="9F07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20554950" y="12757150"/>
            <a:ext cx="3409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/>
            <a:r>
              <a:rPr lang="it-IT" altLang="it-IT" sz="20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Maggio 2019</a:t>
            </a:r>
            <a:endParaRPr lang="it-IT" altLang="it-IT" sz="2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9463" name="Segnaposto numero diapositiva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12DD2004-8046-4EA6-B84C-E61759E9AD7B}" type="slidenum">
              <a:rPr lang="it-IT" altLang="it-IT" sz="1800" smtClean="0">
                <a:solidFill>
                  <a:srgbClr val="52586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/>
              <a:t>1</a:t>
            </a:fld>
            <a:endParaRPr lang="it-IT" altLang="it-IT" sz="1800" smtClean="0">
              <a:solidFill>
                <a:srgbClr val="52586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Immagine 78" descr="Immagin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8" y="104775"/>
            <a:ext cx="21717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990" name="Shape 165"/>
          <p:cNvSpPr txBox="1">
            <a:spLocks noChangeArrowheads="1"/>
          </p:cNvSpPr>
          <p:nvPr/>
        </p:nvSpPr>
        <p:spPr bwMode="auto">
          <a:xfrm>
            <a:off x="893763" y="906781"/>
            <a:ext cx="179536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 smtClean="0">
                <a:sym typeface="Sofia Pro Bold"/>
              </a:rPr>
              <a:t>Agenda</a:t>
            </a:r>
            <a:endParaRPr lang="it-IT" altLang="it-IT" dirty="0">
              <a:sym typeface="Sofia Pro Bold"/>
            </a:endParaRPr>
          </a:p>
        </p:txBody>
      </p:sp>
      <p:sp>
        <p:nvSpPr>
          <p:cNvPr id="41991" name="Shape 361"/>
          <p:cNvSpPr>
            <a:spLocks noChangeShapeType="1"/>
          </p:cNvSpPr>
          <p:nvPr/>
        </p:nvSpPr>
        <p:spPr bwMode="auto">
          <a:xfrm>
            <a:off x="4112695" y="771209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41992" name="Shape 165"/>
          <p:cNvSpPr txBox="1">
            <a:spLocks noChangeArrowheads="1"/>
          </p:cNvSpPr>
          <p:nvPr/>
        </p:nvSpPr>
        <p:spPr bwMode="auto">
          <a:xfrm>
            <a:off x="4791403" y="886620"/>
            <a:ext cx="165699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>
                <a:sym typeface="Sofia Pro Bold"/>
              </a:rPr>
              <a:t>FORMAZIONE </a:t>
            </a:r>
            <a:r>
              <a:rPr lang="it-IT" altLang="it-IT" dirty="0" smtClean="0">
                <a:sym typeface="Sofia Pro Bold"/>
              </a:rPr>
              <a:t>PROFESSIONALE - Corso Java      Linguaggio SQL</a:t>
            </a:r>
            <a:endParaRPr lang="it-IT" altLang="it-IT" i="1" dirty="0">
              <a:sym typeface="Sofia Pro Bold"/>
            </a:endParaRPr>
          </a:p>
        </p:txBody>
      </p:sp>
      <p:sp>
        <p:nvSpPr>
          <p:cNvPr id="10" name="Shape 361"/>
          <p:cNvSpPr>
            <a:spLocks noChangeShapeType="1"/>
          </p:cNvSpPr>
          <p:nvPr/>
        </p:nvSpPr>
        <p:spPr bwMode="auto">
          <a:xfrm>
            <a:off x="15212495" y="766924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1016000" y="2024063"/>
            <a:ext cx="22504400" cy="10626824"/>
          </a:xfrm>
          <a:prstGeom prst="rect">
            <a:avLst/>
          </a:prstGeom>
        </p:spPr>
        <p:txBody>
          <a:bodyPr>
            <a:normAutofit/>
          </a:bodyPr>
          <a:lstStyle>
            <a:lvl1pPr marL="63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75000"/>
              <a:buChar char="•"/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algn="just">
              <a:buFontTx/>
              <a:buNone/>
            </a:pPr>
            <a:r>
              <a:rPr lang="it-IT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Dove</a:t>
            </a:r>
            <a:r>
              <a:rPr lang="it-IT" sz="4300" b="1" i="1" dirty="0" smtClean="0">
                <a:latin typeface="+mn-lt"/>
              </a:rPr>
              <a:t> </a:t>
            </a:r>
            <a:r>
              <a:rPr lang="it-IT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trovo le Istruzioni:  </a:t>
            </a:r>
            <a:r>
              <a:rPr lang="it-IT" sz="4300" b="1" dirty="0" smtClean="0">
                <a:solidFill>
                  <a:srgbClr val="C00000"/>
                </a:solidFill>
                <a:latin typeface="+mn-lt"/>
                <a:hlinkClick r:id="rId4"/>
              </a:rPr>
              <a:t>https://www.1keydata.com/it/sql/sintassi-sql.php</a:t>
            </a:r>
            <a:endParaRPr lang="it-IT" sz="4300" b="1" dirty="0" smtClean="0">
              <a:solidFill>
                <a:srgbClr val="C00000"/>
              </a:solidFill>
              <a:latin typeface="+mn-lt"/>
            </a:endParaRPr>
          </a:p>
          <a:p>
            <a:pPr marL="0" indent="0" algn="just">
              <a:buFontTx/>
              <a:buNone/>
            </a:pPr>
            <a:r>
              <a:rPr lang="it-IT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In </a:t>
            </a:r>
            <a:r>
              <a:rPr lang="it-IT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informatica SQL (</a:t>
            </a:r>
            <a:r>
              <a:rPr lang="it-IT" sz="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Structured</a:t>
            </a:r>
            <a:r>
              <a:rPr lang="it-IT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 Query Language) è un linguaggio standardizzato per database basati sul modello relazionale (RDBMS) progettato per:</a:t>
            </a:r>
          </a:p>
          <a:p>
            <a:r>
              <a:rPr lang="it-IT" sz="4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creare 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e modificare schemi di database (</a:t>
            </a:r>
            <a:r>
              <a:rPr lang="it-IT" sz="4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DDL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 - Data Definition Language);</a:t>
            </a:r>
          </a:p>
          <a:p>
            <a:pPr>
              <a:spcBef>
                <a:spcPts val="0"/>
              </a:spcBef>
            </a:pP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inserire, modificare e gestire dati memorizzati (</a:t>
            </a:r>
            <a:r>
              <a:rPr lang="it-IT" sz="4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DML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 - Data </a:t>
            </a:r>
            <a:r>
              <a:rPr lang="it-IT" sz="4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Manipulation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 Language);</a:t>
            </a:r>
          </a:p>
          <a:p>
            <a:pPr>
              <a:spcBef>
                <a:spcPts val="0"/>
              </a:spcBef>
            </a:pP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interrogare i dati memorizzati (</a:t>
            </a:r>
            <a:r>
              <a:rPr lang="it-IT" sz="4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DQL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 - Data Query Language);</a:t>
            </a:r>
          </a:p>
          <a:p>
            <a:pPr>
              <a:spcBef>
                <a:spcPts val="0"/>
              </a:spcBef>
            </a:pP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creare e gestire strumenti di controllo ed accesso ai dati (</a:t>
            </a:r>
            <a:r>
              <a:rPr lang="it-IT" sz="4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DCL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 - Data Control Language).</a:t>
            </a:r>
          </a:p>
          <a:p>
            <a:pPr marL="0" indent="0" algn="just">
              <a:buFontTx/>
              <a:buNone/>
            </a:pPr>
            <a:r>
              <a:rPr lang="it-IT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Nonostante </a:t>
            </a:r>
            <a:r>
              <a:rPr lang="it-IT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il nome, non si tratta dunque solo di un </a:t>
            </a:r>
            <a:r>
              <a:rPr lang="it-IT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semplice </a:t>
            </a:r>
            <a:r>
              <a:rPr lang="it-IT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Neue"/>
              </a:rPr>
              <a:t>linguaggio di interrogazione, ma alcuni suoi sottoinsiemi si occupano della creazione, della gestione e dell'amministrazione del database.</a:t>
            </a:r>
          </a:p>
        </p:txBody>
      </p:sp>
    </p:spTree>
    <p:extLst>
      <p:ext uri="{BB962C8B-B14F-4D97-AF65-F5344CB8AC3E}">
        <p14:creationId xmlns:p14="http://schemas.microsoft.com/office/powerpoint/2010/main" val="3501198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18270538" y="3708400"/>
            <a:ext cx="5199062" cy="9169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" name="Rettangolo arrotondato 1"/>
          <p:cNvSpPr/>
          <p:nvPr/>
        </p:nvSpPr>
        <p:spPr>
          <a:xfrm>
            <a:off x="10642600" y="3708400"/>
            <a:ext cx="7366000" cy="9169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pic>
        <p:nvPicPr>
          <p:cNvPr id="41987" name="Immagine 78" descr="Immagin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8" y="104775"/>
            <a:ext cx="21717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990" name="Shape 165"/>
          <p:cNvSpPr txBox="1">
            <a:spLocks noChangeArrowheads="1"/>
          </p:cNvSpPr>
          <p:nvPr/>
        </p:nvSpPr>
        <p:spPr bwMode="auto">
          <a:xfrm>
            <a:off x="893763" y="906781"/>
            <a:ext cx="179536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 smtClean="0">
                <a:sym typeface="Sofia Pro Bold"/>
              </a:rPr>
              <a:t>Agenda</a:t>
            </a:r>
            <a:endParaRPr lang="it-IT" altLang="it-IT" dirty="0">
              <a:sym typeface="Sofia Pro Bold"/>
            </a:endParaRPr>
          </a:p>
        </p:txBody>
      </p:sp>
      <p:sp>
        <p:nvSpPr>
          <p:cNvPr id="41991" name="Shape 361"/>
          <p:cNvSpPr>
            <a:spLocks noChangeShapeType="1"/>
          </p:cNvSpPr>
          <p:nvPr/>
        </p:nvSpPr>
        <p:spPr bwMode="auto">
          <a:xfrm>
            <a:off x="4112695" y="771209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41992" name="Shape 165"/>
          <p:cNvSpPr txBox="1">
            <a:spLocks noChangeArrowheads="1"/>
          </p:cNvSpPr>
          <p:nvPr/>
        </p:nvSpPr>
        <p:spPr bwMode="auto">
          <a:xfrm>
            <a:off x="4791403" y="886620"/>
            <a:ext cx="165699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>
                <a:sym typeface="Sofia Pro Bold"/>
              </a:rPr>
              <a:t>FORMAZIONE </a:t>
            </a:r>
            <a:r>
              <a:rPr lang="it-IT" altLang="it-IT" dirty="0" smtClean="0">
                <a:sym typeface="Sofia Pro Bold"/>
              </a:rPr>
              <a:t>PROFESSIONALE - Corso Java      La Select</a:t>
            </a:r>
            <a:endParaRPr lang="it-IT" altLang="it-IT" i="1" dirty="0">
              <a:sym typeface="Sofia Pro Bold"/>
            </a:endParaRPr>
          </a:p>
        </p:txBody>
      </p:sp>
      <p:sp>
        <p:nvSpPr>
          <p:cNvPr id="10" name="Shape 361"/>
          <p:cNvSpPr>
            <a:spLocks noChangeShapeType="1"/>
          </p:cNvSpPr>
          <p:nvPr/>
        </p:nvSpPr>
        <p:spPr bwMode="auto">
          <a:xfrm>
            <a:off x="15212495" y="766924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42144" y="3014663"/>
            <a:ext cx="9540056" cy="91011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/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Istruzione Select  </a:t>
            </a:r>
          </a:p>
          <a:p>
            <a:pPr algn="just"/>
            <a:endParaRPr lang="it-IT" dirty="0" smtClean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  <a:sym typeface="Helvetica Light"/>
            </a:endParaRPr>
          </a:p>
          <a:p>
            <a:pPr algn="just"/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  <a:sym typeface="Helvetica Light"/>
              </a:rPr>
              <a:t>Con il</a:t>
            </a:r>
            <a:r>
              <a:rPr lang="it-IT" dirty="0" smtClean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comando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70C0"/>
                </a:solidFill>
              </a:rPr>
              <a:t>DQL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(Select) abbiamo la possibilità di estrarre i dati, in modo mirato, dal database.</a:t>
            </a:r>
          </a:p>
          <a:p>
            <a:pPr lvl="0" algn="just"/>
            <a:endParaRPr lang="it-IT" b="1" dirty="0" smtClean="0"/>
          </a:p>
          <a:p>
            <a:pPr lvl="0" algn="just"/>
            <a:endParaRPr lang="it-IT" b="1" dirty="0" smtClean="0"/>
          </a:p>
          <a:p>
            <a:r>
              <a:rPr lang="it-IT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  <a:r>
              <a:rPr lang="it-IT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nome_di_colonna</a:t>
            </a:r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</a:p>
          <a:p>
            <a:r>
              <a:rPr lang="it-IT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  <a:r>
              <a:rPr lang="it-IT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nome_della_tabella</a:t>
            </a:r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</a:p>
          <a:p>
            <a:r>
              <a:rPr lang="it-IT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"condizionale semplice"</a:t>
            </a:r>
          </a:p>
          <a:p>
            <a:r>
              <a:rPr lang="it-IT" sz="4400" dirty="0"/>
              <a:t>{[</a:t>
            </a:r>
            <a:r>
              <a:rPr lang="it-IT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AND|OR</a:t>
            </a:r>
            <a:r>
              <a:rPr lang="it-IT" sz="4400" dirty="0"/>
              <a:t>] </a:t>
            </a:r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"condizionale semplice"}</a:t>
            </a:r>
          </a:p>
          <a:p>
            <a:pPr algn="just"/>
            <a:endParaRPr lang="it-IT" b="1" i="1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10905681" y="4855220"/>
            <a:ext cx="7102919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Espressioni di </a:t>
            </a:r>
          </a:p>
          <a:p>
            <a:r>
              <a:rPr lang="it-IT" b="1" dirty="0" smtClean="0">
                <a:solidFill>
                  <a:srgbClr val="0070C0"/>
                </a:solidFill>
              </a:rPr>
              <a:t>Condizione</a:t>
            </a:r>
            <a:endParaRPr lang="it-IT" b="1" dirty="0" smtClean="0"/>
          </a:p>
          <a:p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Any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,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All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,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Min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, Max,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Avg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,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Count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, </a:t>
            </a:r>
            <a:endParaRPr lang="it-IT" sz="3900" dirty="0" smtClean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  <a:p>
            <a:r>
              <a:rPr lang="it-IT" sz="3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Exists</a:t>
            </a:r>
            <a:r>
              <a:rPr lang="it-IT" sz="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/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Not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Exists</a:t>
            </a:r>
            <a:endParaRPr lang="it-IT" sz="3900" dirty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  <a:p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Dinstinct</a:t>
            </a:r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/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Unique</a:t>
            </a:r>
            <a:endParaRPr lang="it-IT" sz="3900" dirty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  <a:p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Limit</a:t>
            </a:r>
          </a:p>
          <a:p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In, </a:t>
            </a:r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Between</a:t>
            </a:r>
            <a:endParaRPr lang="it-IT" sz="3900" dirty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  <a:p>
            <a:r>
              <a:rPr lang="it-IT" sz="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Like</a:t>
            </a:r>
          </a:p>
          <a:p>
            <a:r>
              <a:rPr lang="it-IT" sz="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Join</a:t>
            </a:r>
            <a:endParaRPr lang="it-IT" sz="3900" dirty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9046553" y="4925005"/>
            <a:ext cx="37372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Clausole</a:t>
            </a:r>
          </a:p>
          <a:p>
            <a:endParaRPr lang="it-IT" dirty="0"/>
          </a:p>
          <a:p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Group By</a:t>
            </a:r>
          </a:p>
          <a:p>
            <a:r>
              <a:rPr lang="it-IT" sz="39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Order By</a:t>
            </a:r>
          </a:p>
          <a:p>
            <a:r>
              <a:rPr lang="it-IT" sz="3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Having</a:t>
            </a:r>
            <a:endParaRPr lang="it-IT" sz="3900" dirty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  <a:p>
            <a:endParaRPr lang="it-IT" sz="3900" dirty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0889072" y="10732864"/>
            <a:ext cx="6873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F3531"/>
                </a:solidFill>
              </a:rPr>
              <a:t>Si agisce sui dati di origine</a:t>
            </a:r>
            <a:endParaRPr lang="it-IT" b="1" dirty="0">
              <a:solidFill>
                <a:srgbClr val="CF353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8981738" y="10718720"/>
            <a:ext cx="5199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F3531"/>
                </a:solidFill>
              </a:rPr>
              <a:t>Si agisce sui dati estratti</a:t>
            </a:r>
            <a:endParaRPr lang="it-IT" b="1" dirty="0">
              <a:solidFill>
                <a:srgbClr val="CF3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93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Immagine 78" descr="Immagin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8" y="104775"/>
            <a:ext cx="21717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990" name="Shape 165"/>
          <p:cNvSpPr txBox="1">
            <a:spLocks noChangeArrowheads="1"/>
          </p:cNvSpPr>
          <p:nvPr/>
        </p:nvSpPr>
        <p:spPr bwMode="auto">
          <a:xfrm>
            <a:off x="893763" y="906781"/>
            <a:ext cx="179536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 smtClean="0">
                <a:sym typeface="Sofia Pro Bold"/>
              </a:rPr>
              <a:t>Agenda</a:t>
            </a:r>
            <a:endParaRPr lang="it-IT" altLang="it-IT" dirty="0">
              <a:sym typeface="Sofia Pro Bold"/>
            </a:endParaRPr>
          </a:p>
        </p:txBody>
      </p:sp>
      <p:sp>
        <p:nvSpPr>
          <p:cNvPr id="41991" name="Shape 361"/>
          <p:cNvSpPr>
            <a:spLocks noChangeShapeType="1"/>
          </p:cNvSpPr>
          <p:nvPr/>
        </p:nvSpPr>
        <p:spPr bwMode="auto">
          <a:xfrm>
            <a:off x="4112695" y="771209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41992" name="Shape 165"/>
          <p:cNvSpPr txBox="1">
            <a:spLocks noChangeArrowheads="1"/>
          </p:cNvSpPr>
          <p:nvPr/>
        </p:nvSpPr>
        <p:spPr bwMode="auto">
          <a:xfrm>
            <a:off x="4791403" y="886620"/>
            <a:ext cx="165699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>
                <a:sym typeface="Sofia Pro Bold"/>
              </a:rPr>
              <a:t>FORMAZIONE </a:t>
            </a:r>
            <a:r>
              <a:rPr lang="it-IT" altLang="it-IT" dirty="0" smtClean="0">
                <a:sym typeface="Sofia Pro Bold"/>
              </a:rPr>
              <a:t>PROFESSIONALE - Corso Java      La </a:t>
            </a:r>
            <a:r>
              <a:rPr lang="it-IT" altLang="it-IT" dirty="0" err="1" smtClean="0">
                <a:sym typeface="Sofia Pro Bold"/>
              </a:rPr>
              <a:t>Insert</a:t>
            </a:r>
            <a:r>
              <a:rPr lang="it-IT" altLang="it-IT" dirty="0" smtClean="0">
                <a:sym typeface="Sofia Pro Bold"/>
              </a:rPr>
              <a:t>, Update, Delete</a:t>
            </a:r>
            <a:endParaRPr lang="it-IT" altLang="it-IT" i="1" dirty="0">
              <a:sym typeface="Sofia Pro Bold"/>
            </a:endParaRPr>
          </a:p>
        </p:txBody>
      </p:sp>
      <p:sp>
        <p:nvSpPr>
          <p:cNvPr id="10" name="Shape 361"/>
          <p:cNvSpPr>
            <a:spLocks noChangeShapeType="1"/>
          </p:cNvSpPr>
          <p:nvPr/>
        </p:nvSpPr>
        <p:spPr bwMode="auto">
          <a:xfrm>
            <a:off x="15212495" y="766924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67544" y="2233961"/>
            <a:ext cx="23333844" cy="3176239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algn="just"/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Istruzione </a:t>
            </a:r>
            <a:r>
              <a:rPr lang="it-IT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Insert</a:t>
            </a:r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col comando </a:t>
            </a:r>
            <a:r>
              <a:rPr lang="it-IT" b="1" dirty="0" smtClean="0">
                <a:solidFill>
                  <a:srgbClr val="0070C0"/>
                </a:solidFill>
              </a:rPr>
              <a:t>DML</a:t>
            </a:r>
            <a:r>
              <a:rPr lang="it-IT" dirty="0" smtClean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Insert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) abbiamo la possibilità di inserire i dati, in modo mirato, dal database.</a:t>
            </a:r>
          </a:p>
          <a:p>
            <a:pPr algn="just"/>
            <a:endParaRPr lang="it-IT" dirty="0"/>
          </a:p>
          <a:p>
            <a:pPr lvl="0" algn="just"/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it-IT" b="1" dirty="0"/>
              <a:t> 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it-IT" b="1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nome_tabella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("colonna_1", "colonna_2", ...)</a:t>
            </a:r>
          </a:p>
          <a:p>
            <a:pPr lvl="0" algn="just"/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("valore_1", "valore_2", ...);</a:t>
            </a:r>
          </a:p>
          <a:p>
            <a:pPr algn="just"/>
            <a:endParaRPr lang="it-IT" b="1" i="1" dirty="0" smtClean="0"/>
          </a:p>
        </p:txBody>
      </p:sp>
      <p:sp>
        <p:nvSpPr>
          <p:cNvPr id="8" name="Rettangolo 7"/>
          <p:cNvSpPr/>
          <p:nvPr/>
        </p:nvSpPr>
        <p:spPr>
          <a:xfrm>
            <a:off x="595338" y="5850137"/>
            <a:ext cx="23078256" cy="3700263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algn="just"/>
            <a:r>
              <a:rPr lang="it-IT" sz="4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Istruzione Update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col comando </a:t>
            </a:r>
            <a:r>
              <a:rPr lang="it-IT" b="1" dirty="0">
                <a:solidFill>
                  <a:srgbClr val="0070C0"/>
                </a:solidFill>
              </a:rPr>
              <a:t>DML</a:t>
            </a:r>
            <a:r>
              <a:rPr lang="it-IT" dirty="0"/>
              <a:t>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(Update) abbiamo la possibilità di aggiornare i dati, in modo mirato, dal database.</a:t>
            </a:r>
          </a:p>
          <a:p>
            <a:pPr algn="just"/>
            <a:endParaRPr lang="it-IT" dirty="0"/>
          </a:p>
          <a:p>
            <a:pPr lvl="0"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nome_tabella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("colonna_1", "colonna_2", ...)</a:t>
            </a:r>
          </a:p>
          <a:p>
            <a:pPr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"colonna_1 " = [Nuovo Valore]</a:t>
            </a:r>
          </a:p>
          <a:p>
            <a:pPr lvl="0"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condizione "</a:t>
            </a:r>
          </a:p>
        </p:txBody>
      </p:sp>
      <p:sp>
        <p:nvSpPr>
          <p:cNvPr id="9" name="Rettangolo 8"/>
          <p:cNvSpPr/>
          <p:nvPr/>
        </p:nvSpPr>
        <p:spPr>
          <a:xfrm>
            <a:off x="595338" y="9758536"/>
            <a:ext cx="23333844" cy="3017664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algn="just"/>
            <a:r>
              <a:rPr lang="it-IT" sz="4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Istruzione Delete 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col comando </a:t>
            </a:r>
            <a:r>
              <a:rPr lang="it-IT" b="1" dirty="0">
                <a:solidFill>
                  <a:srgbClr val="0070C0"/>
                </a:solidFill>
              </a:rPr>
              <a:t>DML</a:t>
            </a:r>
            <a:r>
              <a:rPr lang="it-IT" dirty="0"/>
              <a:t> 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(Delete) abbiamo la possibilità di eliminare le righe (</a:t>
            </a:r>
            <a:r>
              <a:rPr lang="it-IT" sz="4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Tuple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) in modo mirato, dal database</a:t>
            </a:r>
            <a:r>
              <a:rPr lang="it-IT" dirty="0" smtClean="0"/>
              <a:t>.</a:t>
            </a:r>
          </a:p>
          <a:p>
            <a:pPr algn="just"/>
            <a:endParaRPr lang="it-IT" dirty="0"/>
          </a:p>
          <a:p>
            <a:pPr lvl="0"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 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  <a:r>
              <a:rPr lang="it-IT" sz="4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nome_tabella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</a:t>
            </a:r>
          </a:p>
          <a:p>
            <a:pPr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it-IT" sz="43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condizione "</a:t>
            </a:r>
          </a:p>
        </p:txBody>
      </p:sp>
    </p:spTree>
    <p:extLst>
      <p:ext uri="{BB962C8B-B14F-4D97-AF65-F5344CB8AC3E}">
        <p14:creationId xmlns:p14="http://schemas.microsoft.com/office/powerpoint/2010/main" val="47922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Immagine 78" descr="Immagin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8" y="104775"/>
            <a:ext cx="21717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990" name="Shape 165"/>
          <p:cNvSpPr txBox="1">
            <a:spLocks noChangeArrowheads="1"/>
          </p:cNvSpPr>
          <p:nvPr/>
        </p:nvSpPr>
        <p:spPr bwMode="auto">
          <a:xfrm>
            <a:off x="893763" y="906781"/>
            <a:ext cx="179536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 smtClean="0">
                <a:sym typeface="Sofia Pro Bold"/>
              </a:rPr>
              <a:t>Agenda</a:t>
            </a:r>
            <a:endParaRPr lang="it-IT" altLang="it-IT" dirty="0">
              <a:sym typeface="Sofia Pro Bold"/>
            </a:endParaRPr>
          </a:p>
        </p:txBody>
      </p:sp>
      <p:sp>
        <p:nvSpPr>
          <p:cNvPr id="41991" name="Shape 361"/>
          <p:cNvSpPr>
            <a:spLocks noChangeShapeType="1"/>
          </p:cNvSpPr>
          <p:nvPr/>
        </p:nvSpPr>
        <p:spPr bwMode="auto">
          <a:xfrm>
            <a:off x="4112695" y="771209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41992" name="Shape 165"/>
          <p:cNvSpPr txBox="1">
            <a:spLocks noChangeArrowheads="1"/>
          </p:cNvSpPr>
          <p:nvPr/>
        </p:nvSpPr>
        <p:spPr bwMode="auto">
          <a:xfrm>
            <a:off x="4791403" y="886620"/>
            <a:ext cx="165699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>
                <a:sym typeface="Sofia Pro Bold"/>
              </a:rPr>
              <a:t>FORMAZIONE </a:t>
            </a:r>
            <a:r>
              <a:rPr lang="it-IT" altLang="it-IT" dirty="0" smtClean="0">
                <a:sym typeface="Sofia Pro Bold"/>
              </a:rPr>
              <a:t>PROFESSIONALE - Corso Java      Il Join</a:t>
            </a:r>
            <a:endParaRPr lang="it-IT" altLang="it-IT" i="1" dirty="0">
              <a:sym typeface="Sofia Pro Bold"/>
            </a:endParaRPr>
          </a:p>
        </p:txBody>
      </p:sp>
      <p:sp>
        <p:nvSpPr>
          <p:cNvPr id="10" name="Shape 361"/>
          <p:cNvSpPr>
            <a:spLocks noChangeShapeType="1"/>
          </p:cNvSpPr>
          <p:nvPr/>
        </p:nvSpPr>
        <p:spPr bwMode="auto">
          <a:xfrm>
            <a:off x="15212495" y="766924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752600" y="1725961"/>
            <a:ext cx="20054888" cy="116090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/>
            <a:r>
              <a:rPr lang="it-IT" sz="4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Il JOIN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è una clausola del linguaggio SQL che serve a combinare (unire) le 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tuple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di due o più relazioni di un database tramite l'operazione di congiunzione (od unione) dell'algebra relazionale. </a:t>
            </a:r>
          </a:p>
          <a:p>
            <a:pPr algn="just"/>
            <a:endParaRPr lang="it-IT" dirty="0"/>
          </a:p>
          <a:p>
            <a:pPr algn="just"/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Lo standard ANSI definisce alcune specifiche per il linguaggio SQL sul tipo di JOIN da effettuare: </a:t>
            </a:r>
            <a:r>
              <a:rPr lang="it-IT" dirty="0">
                <a:solidFill>
                  <a:srgbClr val="0070C0"/>
                </a:solidFill>
              </a:rPr>
              <a:t>INNER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FULL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LEFT</a:t>
            </a:r>
            <a:r>
              <a:rPr lang="it-IT" dirty="0"/>
              <a:t>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e</a:t>
            </a:r>
            <a:r>
              <a:rPr lang="it-IT" dirty="0"/>
              <a:t> </a:t>
            </a:r>
            <a:r>
              <a:rPr lang="it-IT" dirty="0">
                <a:solidFill>
                  <a:srgbClr val="0070C0"/>
                </a:solidFill>
              </a:rPr>
              <a:t>RIGHT</a:t>
            </a:r>
            <a:r>
              <a:rPr lang="it-IT" dirty="0"/>
              <a:t>,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alle quali diversi DBMS aggiungono </a:t>
            </a:r>
            <a:r>
              <a:rPr lang="it-IT" dirty="0">
                <a:solidFill>
                  <a:srgbClr val="0070C0"/>
                </a:solidFill>
              </a:rPr>
              <a:t>CROSS</a:t>
            </a:r>
            <a:r>
              <a:rPr lang="it-IT" dirty="0" smtClean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In alcuni casi è possibile che una tabella possa essere combinata con se stessa, in questo caso si parlerà di </a:t>
            </a:r>
            <a:r>
              <a:rPr lang="it-IT" dirty="0">
                <a:solidFill>
                  <a:srgbClr val="0070C0"/>
                </a:solidFill>
              </a:rPr>
              <a:t>self-join</a:t>
            </a:r>
            <a:r>
              <a:rPr lang="it-IT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endParaRPr lang="it-IT" dirty="0"/>
          </a:p>
          <a:p>
            <a:pPr lvl="0"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it-IT" dirty="0" smtClean="0"/>
              <a:t>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*</a:t>
            </a:r>
          </a:p>
          <a:p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it-IT" dirty="0"/>
              <a:t>  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nome_della_tabella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1"</a:t>
            </a:r>
          </a:p>
          <a:p>
            <a:r>
              <a:rPr lang="it-IT" dirty="0" smtClean="0"/>
              <a:t>       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it-IT" dirty="0"/>
              <a:t>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nome_della_tabella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2"</a:t>
            </a:r>
          </a:p>
          <a:p>
            <a:r>
              <a:rPr lang="it-IT" dirty="0" smtClean="0"/>
              <a:t>          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it-IT" dirty="0"/>
              <a:t>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Tabella.colonna_1" = "Tabella.colonna_2"</a:t>
            </a:r>
          </a:p>
        </p:txBody>
      </p:sp>
    </p:spTree>
    <p:extLst>
      <p:ext uri="{BB962C8B-B14F-4D97-AF65-F5344CB8AC3E}">
        <p14:creationId xmlns:p14="http://schemas.microsoft.com/office/powerpoint/2010/main" val="47922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Immagine 78" descr="Immagin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8" y="104775"/>
            <a:ext cx="21717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990" name="Shape 165"/>
          <p:cNvSpPr txBox="1">
            <a:spLocks noChangeArrowheads="1"/>
          </p:cNvSpPr>
          <p:nvPr/>
        </p:nvSpPr>
        <p:spPr bwMode="auto">
          <a:xfrm>
            <a:off x="893763" y="906781"/>
            <a:ext cx="179536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 smtClean="0">
                <a:sym typeface="Sofia Pro Bold"/>
              </a:rPr>
              <a:t>Agenda</a:t>
            </a:r>
            <a:endParaRPr lang="it-IT" altLang="it-IT" dirty="0">
              <a:sym typeface="Sofia Pro Bold"/>
            </a:endParaRPr>
          </a:p>
        </p:txBody>
      </p:sp>
      <p:sp>
        <p:nvSpPr>
          <p:cNvPr id="41991" name="Shape 361"/>
          <p:cNvSpPr>
            <a:spLocks noChangeShapeType="1"/>
          </p:cNvSpPr>
          <p:nvPr/>
        </p:nvSpPr>
        <p:spPr bwMode="auto">
          <a:xfrm>
            <a:off x="4112695" y="771209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41992" name="Shape 165"/>
          <p:cNvSpPr txBox="1">
            <a:spLocks noChangeArrowheads="1"/>
          </p:cNvSpPr>
          <p:nvPr/>
        </p:nvSpPr>
        <p:spPr bwMode="auto">
          <a:xfrm>
            <a:off x="4791403" y="886620"/>
            <a:ext cx="165699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>
                <a:sym typeface="Sofia Pro Bold"/>
              </a:rPr>
              <a:t>FORMAZIONE </a:t>
            </a:r>
            <a:r>
              <a:rPr lang="it-IT" altLang="it-IT" dirty="0" smtClean="0">
                <a:sym typeface="Sofia Pro Bold"/>
              </a:rPr>
              <a:t>PROFESSIONALE - Corso Java      DCL</a:t>
            </a:r>
            <a:endParaRPr lang="it-IT" altLang="it-IT" i="1" dirty="0">
              <a:sym typeface="Sofia Pro Bold"/>
            </a:endParaRPr>
          </a:p>
        </p:txBody>
      </p:sp>
      <p:sp>
        <p:nvSpPr>
          <p:cNvPr id="10" name="Shape 361"/>
          <p:cNvSpPr>
            <a:spLocks noChangeShapeType="1"/>
          </p:cNvSpPr>
          <p:nvPr/>
        </p:nvSpPr>
        <p:spPr bwMode="auto">
          <a:xfrm>
            <a:off x="15212495" y="766924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01688" y="2024063"/>
            <a:ext cx="2305285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it-IT" dirty="0" smtClean="0"/>
          </a:p>
          <a:p>
            <a:pPr lvl="0" algn="just"/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In informatica il </a:t>
            </a:r>
            <a:r>
              <a:rPr lang="it-IT" b="1" dirty="0">
                <a:solidFill>
                  <a:srgbClr val="0070C0"/>
                </a:solidFill>
              </a:rPr>
              <a:t>Data Control Language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(DCL) è un linguaggio utilizzato nel SQL per fornire o revocare agli utenti i permessi necessari per poter utilizzare i comandi di Data Definition Language (DDL) e Data 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Manipulation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Language, oltre agli stessi comandi DCL (che gli servono a sua volta per poter modificare i permessi su alcuni oggetti).</a:t>
            </a:r>
          </a:p>
        </p:txBody>
      </p:sp>
      <p:sp>
        <p:nvSpPr>
          <p:cNvPr id="8" name="Rettangolo 7"/>
          <p:cNvSpPr/>
          <p:nvPr/>
        </p:nvSpPr>
        <p:spPr>
          <a:xfrm>
            <a:off x="2668960" y="6640811"/>
            <a:ext cx="196576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[DATABASE], [SCHEMA], [TABLE] , [INDEX], [USER] </a:t>
            </a:r>
          </a:p>
          <a:p>
            <a:pPr lvl="0" algn="just"/>
            <a:endParaRPr lang="it-IT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[DATABASE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[SCHEMA], [TABLE] , </a:t>
            </a:r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[INDEX], [USER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</a:p>
          <a:p>
            <a:pPr lvl="0" algn="just"/>
            <a:endParaRPr lang="it-IT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privilegi "  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oggetti " </a:t>
            </a:r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WITH GRANT OPTION</a:t>
            </a:r>
          </a:p>
          <a:p>
            <a:endParaRPr lang="it-IT" dirty="0"/>
          </a:p>
          <a:p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REVOKE [WITH 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</a:t>
            </a:r>
            <a:r>
              <a:rPr lang="it-IT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OPTION]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privilegi "  </a:t>
            </a:r>
            <a:r>
              <a:rPr 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" oggetti "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922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Immagine 78" descr="Immagin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88" y="104775"/>
            <a:ext cx="21717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990" name="Shape 165"/>
          <p:cNvSpPr txBox="1">
            <a:spLocks noChangeArrowheads="1"/>
          </p:cNvSpPr>
          <p:nvPr/>
        </p:nvSpPr>
        <p:spPr bwMode="auto">
          <a:xfrm>
            <a:off x="893763" y="906781"/>
            <a:ext cx="179536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 smtClean="0">
                <a:sym typeface="Sofia Pro Bold"/>
              </a:rPr>
              <a:t>Agenda</a:t>
            </a:r>
            <a:endParaRPr lang="it-IT" altLang="it-IT" dirty="0">
              <a:sym typeface="Sofia Pro Bold"/>
            </a:endParaRPr>
          </a:p>
        </p:txBody>
      </p:sp>
      <p:sp>
        <p:nvSpPr>
          <p:cNvPr id="41991" name="Shape 361"/>
          <p:cNvSpPr>
            <a:spLocks noChangeShapeType="1"/>
          </p:cNvSpPr>
          <p:nvPr/>
        </p:nvSpPr>
        <p:spPr bwMode="auto">
          <a:xfrm>
            <a:off x="4112695" y="771209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41992" name="Shape 165"/>
          <p:cNvSpPr txBox="1">
            <a:spLocks noChangeArrowheads="1"/>
          </p:cNvSpPr>
          <p:nvPr/>
        </p:nvSpPr>
        <p:spPr bwMode="auto">
          <a:xfrm>
            <a:off x="4791403" y="886620"/>
            <a:ext cx="165699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it-IT"/>
            </a:defPPr>
            <a:lvl1pPr eaLnBrk="1">
              <a:defRPr sz="3600" b="1">
                <a:solidFill>
                  <a:srgbClr val="525860"/>
                </a:solidFill>
                <a:latin typeface="Sofia Pro Bold"/>
                <a:ea typeface="Sofia Pro Bold"/>
                <a:cs typeface="Sofia Pro Bold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it-IT" altLang="it-IT" dirty="0">
                <a:sym typeface="Sofia Pro Bold"/>
              </a:rPr>
              <a:t>FORMAZIONE </a:t>
            </a:r>
            <a:r>
              <a:rPr lang="it-IT" altLang="it-IT" dirty="0" smtClean="0">
                <a:sym typeface="Sofia Pro Bold"/>
              </a:rPr>
              <a:t>PROFESSIONALE - Corso Java      Tipi di Dati</a:t>
            </a:r>
            <a:endParaRPr lang="it-IT" altLang="it-IT" i="1" dirty="0">
              <a:sym typeface="Sofia Pro Bold"/>
            </a:endParaRPr>
          </a:p>
        </p:txBody>
      </p:sp>
      <p:sp>
        <p:nvSpPr>
          <p:cNvPr id="10" name="Shape 361"/>
          <p:cNvSpPr>
            <a:spLocks noChangeShapeType="1"/>
          </p:cNvSpPr>
          <p:nvPr/>
        </p:nvSpPr>
        <p:spPr bwMode="auto">
          <a:xfrm>
            <a:off x="15212495" y="766924"/>
            <a:ext cx="0" cy="887412"/>
          </a:xfrm>
          <a:prstGeom prst="line">
            <a:avLst/>
          </a:prstGeom>
          <a:noFill/>
          <a:ln w="25400">
            <a:solidFill>
              <a:srgbClr val="52586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893763" y="2024063"/>
            <a:ext cx="22702837" cy="110569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Nella creazione di una tabella, necessariamente si dovrà affrontare il problema del «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Grado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» da dare alla tabella, ovvero identificare le colonne che andranno a costituire la struttura dati della tabella stessa. Esistono dei parametri di configurazione di ciascun «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campo della Tabella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» atto a definirne: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it-IT" sz="2000" dirty="0" smtClean="0"/>
              <a:t>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it-IT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Obbligatorietà:</a:t>
            </a:r>
            <a:r>
              <a:rPr lang="it-IT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2000" dirty="0" smtClean="0"/>
              <a:t> 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NULL / NOT NULL , presenza o meno del valore nel campo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endParaRPr lang="it-IT" sz="4600" dirty="0" smtClean="0">
              <a:solidFill>
                <a:schemeClr val="tx1">
                  <a:lumMod val="65000"/>
                  <a:lumOff val="35000"/>
                </a:schemeClr>
              </a:solidFill>
              <a:latin typeface="Sofia Pro Bold"/>
              <a:ea typeface="Calibri"/>
              <a:cs typeface="Calibri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it-IT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di Dato: </a:t>
            </a:r>
            <a:r>
              <a:rPr lang="it-IT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it-IT" sz="4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Numerico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, Alfanumerico, Data, Time, 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Timestamp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, Booleani (True, </a:t>
            </a:r>
            <a:r>
              <a:rPr lang="it-IT" sz="4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							False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)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endParaRPr lang="it-IT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it-IT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Lunghezza del valore del dato:  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Char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(20);  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Varchar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(50); </a:t>
            </a:r>
            <a:r>
              <a:rPr lang="it-IT" sz="4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Number</a:t>
            </a:r>
            <a:r>
              <a:rPr lang="it-IT" sz="4600" dirty="0">
                <a:solidFill>
                  <a:schemeClr val="tx1">
                    <a:lumMod val="65000"/>
                    <a:lumOff val="35000"/>
                  </a:schemeClr>
                </a:solidFill>
                <a:latin typeface="Sofia Pro Bold"/>
                <a:ea typeface="Calibri"/>
                <a:cs typeface="Calibri"/>
              </a:rPr>
              <a:t> (8,2)</a:t>
            </a:r>
          </a:p>
          <a:p>
            <a:pPr algn="just">
              <a:lnSpc>
                <a:spcPts val="2700"/>
              </a:lnSpc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47922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end.png" descr="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4035" name="Logo_.png" descr="Logo_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4321175"/>
            <a:ext cx="3767138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4036" name="follow us:"/>
          <p:cNvSpPr txBox="1">
            <a:spLocks noChangeArrowheads="1"/>
          </p:cNvSpPr>
          <p:nvPr/>
        </p:nvSpPr>
        <p:spPr bwMode="auto">
          <a:xfrm>
            <a:off x="13604875" y="5367338"/>
            <a:ext cx="1492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 eaLnBrk="1"/>
            <a:r>
              <a:rPr lang="it-IT" altLang="it-IT" sz="2600">
                <a:solidFill>
                  <a:srgbClr val="52586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follow us:</a:t>
            </a:r>
          </a:p>
        </p:txBody>
      </p:sp>
      <p:pic>
        <p:nvPicPr>
          <p:cNvPr id="44037" name="Facebook-Home-Logo copy.png" descr="Facebook-Home-Logo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675" y="6100763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4038" name="google__round_logo copy.png" descr="google__round_logo cop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075" y="610235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4039" name="linkedin_circle_color-512 copy.png" descr="linkedin_circle_color-512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300" y="610235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4040" name="twitter_circle_color-256 copy.png" descr="twitter_circle_color-256 cop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525" y="610235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" name="Roma:…"/>
          <p:cNvSpPr txBox="1"/>
          <p:nvPr/>
        </p:nvSpPr>
        <p:spPr>
          <a:xfrm>
            <a:off x="13708063" y="7272338"/>
            <a:ext cx="3971925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9F07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000" kern="0">
                <a:solidFill>
                  <a:srgbClr val="9F0700"/>
                </a:solidFill>
                <a:latin typeface="+mn-lt"/>
                <a:ea typeface="+mn-ea"/>
                <a:cs typeface="+mn-cs"/>
                <a:sym typeface="Helvetica"/>
              </a:rPr>
              <a:t>Roma: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Via Nuoro,7 | 00182,Italy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Tel: +39 067018562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Fax:+39 067012702</a:t>
            </a:r>
          </a:p>
        </p:txBody>
      </p:sp>
      <p:sp>
        <p:nvSpPr>
          <p:cNvPr id="482" name="Andria:…"/>
          <p:cNvSpPr txBox="1"/>
          <p:nvPr/>
        </p:nvSpPr>
        <p:spPr>
          <a:xfrm>
            <a:off x="13711238" y="9120188"/>
            <a:ext cx="6010275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9F07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000" kern="0">
                <a:solidFill>
                  <a:srgbClr val="9F0700"/>
                </a:solidFill>
                <a:latin typeface="+mn-lt"/>
                <a:ea typeface="+mn-ea"/>
                <a:cs typeface="+mn-cs"/>
                <a:sym typeface="Helvetica"/>
              </a:rPr>
              <a:t>Andria: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Contrada Barba D’Angelo | 76123,Italy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Tel: +39 0670307342</a:t>
            </a:r>
          </a:p>
        </p:txBody>
      </p:sp>
      <p:sp>
        <p:nvSpPr>
          <p:cNvPr id="483" name="Brasil:…"/>
          <p:cNvSpPr txBox="1"/>
          <p:nvPr/>
        </p:nvSpPr>
        <p:spPr>
          <a:xfrm>
            <a:off x="13708063" y="10607675"/>
            <a:ext cx="6359525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9F07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000" kern="0">
                <a:solidFill>
                  <a:srgbClr val="9F0700"/>
                </a:solidFill>
                <a:latin typeface="+mn-lt"/>
                <a:ea typeface="+mn-ea"/>
                <a:cs typeface="+mn-cs"/>
                <a:sym typeface="Helvetica"/>
              </a:rPr>
              <a:t>Brasil: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AV.Paulista,37- 4 Andar- Conjir - 42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CEP 013331-902- San Paolo - SP-Brasil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270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700" kern="0">
                <a:solidFill>
                  <a:srgbClr val="525860"/>
                </a:solidFill>
                <a:latin typeface="+mn-lt"/>
                <a:ea typeface="+mn-ea"/>
                <a:cs typeface="+mn-cs"/>
                <a:sym typeface="Helvetica"/>
              </a:rPr>
              <a:t>Tel: +551129731389</a:t>
            </a:r>
          </a:p>
        </p:txBody>
      </p:sp>
      <p:sp>
        <p:nvSpPr>
          <p:cNvPr id="44044" name="Segnaposto numero diapositiva 1"/>
          <p:cNvSpPr>
            <a:spLocks noGrp="1"/>
          </p:cNvSpPr>
          <p:nvPr>
            <p:ph type="sldNum" sz="quarter" idx="10"/>
          </p:nvPr>
        </p:nvSpPr>
        <p:spPr bwMode="auto">
          <a:xfrm>
            <a:off x="12018963" y="13055600"/>
            <a:ext cx="350837" cy="66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B771469-A45F-4713-986A-4DBA11E9C5A3}" type="slidenum">
              <a:rPr lang="it-IT" altLang="it-IT" sz="1800" smtClean="0">
                <a:solidFill>
                  <a:srgbClr val="52586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/>
              <a:t>8</a:t>
            </a:fld>
            <a:endParaRPr lang="it-IT" altLang="it-IT" sz="1800" dirty="0" smtClean="0">
              <a:solidFill>
                <a:srgbClr val="52586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Personalizzato</PresentationFormat>
  <Paragraphs>101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White</vt:lpstr>
      <vt:lpstr>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2019-05-31T07:54:08Z</dcterms:modified>
</cp:coreProperties>
</file>