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29" r:id="rId3"/>
    <p:sldId id="495" r:id="rId4"/>
    <p:sldId id="514" r:id="rId5"/>
    <p:sldId id="515" r:id="rId6"/>
    <p:sldId id="517" r:id="rId7"/>
    <p:sldId id="520" r:id="rId8"/>
    <p:sldId id="530" r:id="rId9"/>
    <p:sldId id="551" r:id="rId10"/>
    <p:sldId id="544" r:id="rId11"/>
    <p:sldId id="552" r:id="rId12"/>
    <p:sldId id="542" r:id="rId13"/>
    <p:sldId id="533" r:id="rId14"/>
    <p:sldId id="534" r:id="rId15"/>
    <p:sldId id="547" r:id="rId16"/>
    <p:sldId id="528" r:id="rId17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C3"/>
    <a:srgbClr val="3F7D89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 showGuides="1">
      <p:cViewPr varScale="1">
        <p:scale>
          <a:sx n="91" d="100"/>
          <a:sy n="91" d="100"/>
        </p:scale>
        <p:origin x="1094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15728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1157288"/>
            <a:ext cx="7772400" cy="35052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2303811724322089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Rexcia A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 IV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 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</a:t>
            </a:r>
            <a: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alt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IN" alt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.2025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00685" y="971550"/>
            <a:ext cx="8369935" cy="1684655"/>
          </a:xfrm>
        </p:spPr>
        <p:txBody>
          <a:bodyPr>
            <a:noAutofit/>
          </a:bodyPr>
          <a:lstStyle/>
          <a:p>
            <a:pPr marR="5080" algn="just">
              <a:lnSpc>
                <a:spcPct val="150000"/>
              </a:lnSpc>
              <a:spcBef>
                <a:spcPts val="15"/>
              </a:spcBef>
              <a:tabLst>
                <a:tab pos="297180" algn="l"/>
                <a:tab pos="52514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Reporting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Analytics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Module: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r>
              <a:rPr sz="2000" spc="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generates</a:t>
            </a:r>
            <a:r>
              <a:rPr sz="2000" spc="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reports</a:t>
            </a:r>
            <a:r>
              <a:rPr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000" spc="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000" spc="1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usage,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revenue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collection,</a:t>
            </a:r>
            <a:r>
              <a:rPr sz="2000" spc="2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229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peak</a:t>
            </a:r>
            <a:r>
              <a:rPr sz="2000" spc="229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hours</a:t>
            </a:r>
            <a:r>
              <a:rPr sz="2000" spc="2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2000" spc="2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analyzing</a:t>
            </a:r>
            <a:r>
              <a:rPr sz="2000" spc="2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stored</a:t>
            </a:r>
            <a:r>
              <a:rPr sz="2000" spc="229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data.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2000" spc="2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administrators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z="2000" spc="3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85" dirty="0"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000" spc="4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decisions</a:t>
            </a:r>
            <a:r>
              <a:rPr sz="2000" spc="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2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  <a:sym typeface="+mn-ea"/>
              </a:rPr>
              <a:t>optimize</a:t>
            </a:r>
            <a:r>
              <a:rPr sz="2000" spc="4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000" spc="4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space</a:t>
            </a:r>
            <a:r>
              <a:rPr sz="2000" spc="3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3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improve</a:t>
            </a:r>
            <a:r>
              <a:rPr sz="2000" spc="4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operational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efficiency.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-2147482598" name="Picture -2147482599"/>
          <p:cNvPicPr>
            <a:picLocks noChangeAspect="1"/>
          </p:cNvPicPr>
          <p:nvPr/>
        </p:nvPicPr>
        <p:blipFill>
          <a:blip r:embed="rId1"/>
          <a:srcRect t="8813" b="11731"/>
          <a:stretch>
            <a:fillRect/>
          </a:stretch>
        </p:blipFill>
        <p:spPr>
          <a:xfrm>
            <a:off x="1524000" y="2893695"/>
            <a:ext cx="6384290" cy="1890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8318" r="1312" b="10106"/>
          <a:stretch>
            <a:fillRect/>
          </a:stretch>
        </p:blipFill>
        <p:spPr>
          <a:xfrm>
            <a:off x="1485900" y="982980"/>
            <a:ext cx="6172200" cy="3177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-2147482604"/>
          <p:cNvPicPr>
            <a:picLocks noChangeAspect="1"/>
          </p:cNvPicPr>
          <p:nvPr/>
        </p:nvPicPr>
        <p:blipFill>
          <a:blip r:embed="rId1"/>
          <a:srcRect t="9334" b="10745"/>
          <a:stretch>
            <a:fillRect/>
          </a:stretch>
        </p:blipFill>
        <p:spPr>
          <a:xfrm>
            <a:off x="1572895" y="893763"/>
            <a:ext cx="5998210" cy="335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49605" y="1108075"/>
            <a:ext cx="8077200" cy="252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1800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1800" dirty="0"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sz="1800" spc="3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Vehicle</a:t>
            </a:r>
            <a:r>
              <a:rPr sz="1800" spc="3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Parking</a:t>
            </a:r>
            <a:r>
              <a:rPr sz="1800" spc="3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</a:t>
            </a:r>
            <a:r>
              <a:rPr sz="1800" spc="3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</a:t>
            </a:r>
            <a:r>
              <a:rPr sz="1800" spc="3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(VPMS)</a:t>
            </a:r>
            <a:r>
              <a:rPr sz="1800" spc="3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</a:t>
            </a:r>
            <a:r>
              <a:rPr sz="1800" spc="3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DBMS</a:t>
            </a:r>
            <a:r>
              <a:rPr sz="1800" spc="3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enhances</a:t>
            </a:r>
            <a:r>
              <a:rPr sz="1800" spc="38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parking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efficiency</a:t>
            </a:r>
            <a:r>
              <a:rPr sz="1800" spc="13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automating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space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tracking,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vehicle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entry/exit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logging,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sz="1800" spc="13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fee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calculation.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</a:t>
            </a:r>
            <a:r>
              <a:rPr sz="1800" spc="3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5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ensures</a:t>
            </a:r>
            <a:r>
              <a:rPr sz="1800" spc="3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accurate</a:t>
            </a:r>
            <a:r>
              <a:rPr sz="1800" spc="3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sz="1800" spc="3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management,</a:t>
            </a:r>
            <a:r>
              <a:rPr sz="1800" spc="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secure</a:t>
            </a:r>
            <a:r>
              <a:rPr sz="1800" spc="3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transaction</a:t>
            </a:r>
            <a:r>
              <a:rPr sz="1800" spc="3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processing,</a:t>
            </a:r>
            <a:r>
              <a:rPr sz="1800" spc="3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sz="1800" spc="3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6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detailed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reporting</a:t>
            </a:r>
            <a:r>
              <a:rPr sz="1800" spc="4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</a:t>
            </a:r>
            <a:r>
              <a:rPr sz="1800" spc="3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better</a:t>
            </a:r>
            <a:r>
              <a:rPr sz="1800" spc="3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decision-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making.</a:t>
            </a:r>
            <a:r>
              <a:rPr sz="1800" spc="44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</a:t>
            </a:r>
            <a:r>
              <a:rPr sz="1800" spc="33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reducing</a:t>
            </a:r>
            <a:r>
              <a:rPr sz="1800" spc="47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manual</a:t>
            </a:r>
            <a:r>
              <a:rPr sz="1800" spc="4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errors</a:t>
            </a:r>
            <a:r>
              <a:rPr sz="1800" spc="44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sz="1800" spc="31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improving</a:t>
            </a:r>
            <a:r>
              <a:rPr sz="1800" spc="459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convenience,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VPMS</a:t>
            </a:r>
            <a:r>
              <a:rPr sz="1800" spc="2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optimizes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parking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operations,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enhances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revenue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management,</a:t>
            </a:r>
            <a:r>
              <a:rPr sz="1800" spc="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provides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seamless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parking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experience.</a:t>
            </a:r>
            <a:endParaRPr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542290" y="314960"/>
            <a:ext cx="8237220" cy="415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Parking Management – Automates slot allocation and tracking.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Time-Saving – Speeds up vehicle entry and exit processes.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– Shows live status of parking slot availability.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– Records vehicle and user details for verification.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Easy Record Keeping – Maintains digital logs of all parking activities.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 – Provides usage, billing, and time-based reports.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 – Simple system for admins and users to operate.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19276"/>
            <a:ext cx="8229600" cy="16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 PARKING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895350"/>
            <a:ext cx="7359650" cy="3451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parking management is time-consuming and error-prone.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tracking of available parking slots.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maintaining accurate vehicle records.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Entry/exit processes lack automation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 due to lack of vehicle verification.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reporting or data analysis system.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926006"/>
            <a:ext cx="8229600" cy="301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vehicle parking process to reduce manual work.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accurate records of vehicle entries and exits.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tracking of available and occupied parking slots.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by verifying vehicle and owner details.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reports for parking usage, time logs, and billing.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and organization of parking management.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8420" y="4767580"/>
            <a:ext cx="4564380" cy="375920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40840" y="942340"/>
            <a:ext cx="5075555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9320" y="1280160"/>
            <a:ext cx="7777480" cy="33375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780"/>
              </a:spcBef>
              <a:tabLst>
                <a:tab pos="2781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400" spc="-1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Space</a:t>
            </a:r>
            <a:r>
              <a:rPr sz="24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Management</a:t>
            </a:r>
            <a:r>
              <a:rPr sz="24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80"/>
              </a:spcBef>
              <a:tabLst>
                <a:tab pos="3670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Vehicle</a:t>
            </a:r>
            <a:r>
              <a:rPr sz="2400" spc="-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Entry</a:t>
            </a:r>
            <a:r>
              <a:rPr sz="2400" spc="-1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400" spc="-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Exit</a:t>
            </a:r>
            <a:r>
              <a:rPr sz="24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Management</a:t>
            </a:r>
            <a:r>
              <a:rPr sz="24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80"/>
              </a:spcBef>
              <a:tabLst>
                <a:tab pos="3670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400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Fee</a:t>
            </a:r>
            <a:r>
              <a:rPr sz="2400" spc="-10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Calculation</a:t>
            </a:r>
            <a:r>
              <a:rPr sz="2400" spc="-1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400" spc="-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Payment</a:t>
            </a:r>
            <a:r>
              <a:rPr sz="2400" spc="-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80"/>
              </a:spcBef>
              <a:tabLst>
                <a:tab pos="36703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Reporting</a:t>
            </a:r>
            <a:r>
              <a:rPr sz="2400"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400" spc="-11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  <a:sym typeface="+mn-ea"/>
              </a:rPr>
              <a:t>Analytics</a:t>
            </a:r>
            <a:r>
              <a:rPr sz="2400"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-1694815"/>
            <a:ext cx="8572500" cy="751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just">
              <a:lnSpc>
                <a:spcPct val="150000"/>
              </a:lnSpc>
              <a:spcBef>
                <a:spcPts val="935"/>
              </a:spcBef>
              <a:tabLst>
                <a:tab pos="29718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000" b="1" spc="25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Space</a:t>
            </a:r>
            <a:r>
              <a:rPr sz="2000" b="1" spc="2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Management</a:t>
            </a:r>
            <a:r>
              <a:rPr sz="2000" b="1" spc="2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Module:</a:t>
            </a:r>
            <a:r>
              <a:rPr sz="2000" b="1" spc="254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2000" spc="2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r>
              <a:rPr sz="2000" spc="2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tracks</a:t>
            </a:r>
            <a:r>
              <a:rPr sz="2000" spc="2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real-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time</a:t>
            </a:r>
            <a:r>
              <a:rPr sz="2000" spc="2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000" spc="2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slot</a:t>
            </a:r>
            <a:r>
              <a:rPr sz="2000" spc="65" dirty="0">
                <a:latin typeface="Times New Roman" panose="02020603050405020304"/>
                <a:cs typeface="Times New Roman" panose="02020603050405020304"/>
                <a:sym typeface="+mn-ea"/>
              </a:rPr>
              <a:t>availability,</a:t>
            </a:r>
            <a:r>
              <a:rPr sz="2000" spc="3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updating</a:t>
            </a:r>
            <a:r>
              <a:rPr sz="2000" spc="3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000" spc="3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database</a:t>
            </a:r>
            <a:r>
              <a:rPr sz="2000" spc="3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000" spc="3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occupied</a:t>
            </a:r>
            <a:r>
              <a:rPr sz="2000" spc="3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3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vacant</a:t>
            </a:r>
            <a:r>
              <a:rPr sz="2000" spc="3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spaces</a:t>
            </a:r>
            <a:r>
              <a:rPr sz="2000" spc="3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1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ensure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efficient</a:t>
            </a:r>
            <a:r>
              <a:rPr sz="2000" spc="3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space</a:t>
            </a:r>
            <a:r>
              <a:rPr sz="2000" spc="3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utilization.</a:t>
            </a:r>
            <a:r>
              <a:rPr sz="2000" spc="3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2000" spc="3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assigns</a:t>
            </a:r>
            <a:r>
              <a:rPr sz="2000" spc="3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slots</a:t>
            </a:r>
            <a:r>
              <a:rPr sz="2000" spc="3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based</a:t>
            </a:r>
            <a:r>
              <a:rPr sz="2000" spc="3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000" spc="3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vehicle</a:t>
            </a:r>
            <a:r>
              <a:rPr sz="2000" spc="3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type</a:t>
            </a:r>
            <a:r>
              <a:rPr sz="2000" spc="3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3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availability,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preventing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overcrowding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mismanagement.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429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-2147482602" name="Picture -2147482603"/>
          <p:cNvPicPr>
            <a:picLocks noChangeAspect="1"/>
          </p:cNvPicPr>
          <p:nvPr/>
        </p:nvPicPr>
        <p:blipFill>
          <a:blip r:embed="rId1"/>
          <a:srcRect t="8469" r="974" b="33406"/>
          <a:stretch>
            <a:fillRect/>
          </a:stretch>
        </p:blipFill>
        <p:spPr>
          <a:xfrm>
            <a:off x="1524000" y="2890520"/>
            <a:ext cx="5259705" cy="1810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28600" y="556260"/>
            <a:ext cx="861631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5715" algn="just">
              <a:lnSpc>
                <a:spcPct val="150000"/>
              </a:lnSpc>
              <a:tabLst>
                <a:tab pos="29718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Vehicle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Entry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Exit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Management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records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vehicle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details,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including</a:t>
            </a:r>
            <a:r>
              <a:rPr sz="2000" spc="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license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plate</a:t>
            </a:r>
            <a:r>
              <a:rPr sz="2000" spc="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numbers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timestamps,</a:t>
            </a:r>
            <a:r>
              <a:rPr sz="2000" spc="229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000" spc="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monitor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entries</a:t>
            </a:r>
            <a:r>
              <a:rPr sz="2000" spc="2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exits.</a:t>
            </a:r>
            <a:r>
              <a:rPr sz="2000" spc="2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database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stores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2000" spc="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information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tracking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duration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ensuring</a:t>
            </a:r>
            <a:r>
              <a:rPr sz="2000" spc="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accurate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log</a:t>
            </a:r>
            <a:r>
              <a:rPr sz="2000" spc="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maintenance.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42900" lvl="1" indent="-342900" algn="just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-2147482600" name="Picture -2147482601"/>
          <p:cNvPicPr>
            <a:picLocks noChangeAspect="1"/>
          </p:cNvPicPr>
          <p:nvPr/>
        </p:nvPicPr>
        <p:blipFill>
          <a:blip r:embed="rId1"/>
          <a:srcRect t="8017" b="14471"/>
          <a:stretch>
            <a:fillRect/>
          </a:stretch>
        </p:blipFill>
        <p:spPr>
          <a:xfrm>
            <a:off x="1424940" y="2720975"/>
            <a:ext cx="6417945" cy="1995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00685" y="835660"/>
            <a:ext cx="8369935" cy="1820545"/>
          </a:xfrm>
        </p:spPr>
        <p:txBody>
          <a:bodyPr>
            <a:noAutofit/>
          </a:bodyPr>
          <a:lstStyle/>
          <a:p>
            <a:pPr marR="6985" algn="just">
              <a:lnSpc>
                <a:spcPct val="15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Parking</a:t>
            </a:r>
            <a:r>
              <a:rPr sz="2000" b="1" spc="3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Fee</a:t>
            </a:r>
            <a:r>
              <a:rPr sz="2000" b="1" spc="3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  <a:sym typeface="+mn-ea"/>
              </a:rPr>
              <a:t>Calculation</a:t>
            </a:r>
            <a:r>
              <a:rPr sz="2000" b="1" spc="3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  <a:sym typeface="+mn-ea"/>
              </a:rPr>
              <a:t>&amp;</a:t>
            </a:r>
            <a:r>
              <a:rPr sz="2000" b="1" spc="1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  <a:sym typeface="+mn-ea"/>
              </a:rPr>
              <a:t>Payment</a:t>
            </a:r>
            <a:r>
              <a:rPr sz="2000" b="1" spc="3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  <a:sym typeface="+mn-ea"/>
              </a:rPr>
              <a:t>Module:</a:t>
            </a:r>
            <a:r>
              <a:rPr sz="2000" b="1" spc="3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2000" spc="3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module</a:t>
            </a:r>
            <a:r>
              <a:rPr sz="2000" spc="3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calculates</a:t>
            </a:r>
            <a:r>
              <a:rPr sz="2000" spc="3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40" dirty="0">
                <a:latin typeface="Times New Roman" panose="02020603050405020304"/>
                <a:cs typeface="Times New Roman" panose="02020603050405020304"/>
                <a:sym typeface="+mn-ea"/>
              </a:rPr>
              <a:t>parking </a:t>
            </a:r>
            <a:r>
              <a:rPr sz="2000" spc="55" dirty="0">
                <a:latin typeface="Times New Roman" panose="02020603050405020304"/>
                <a:cs typeface="Times New Roman" panose="02020603050405020304"/>
                <a:sym typeface="+mn-ea"/>
              </a:rPr>
              <a:t>charges</a:t>
            </a:r>
            <a:r>
              <a:rPr sz="2000" spc="3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based</a:t>
            </a:r>
            <a:r>
              <a:rPr sz="2000" spc="3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000" spc="1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  <a:sym typeface="+mn-ea"/>
              </a:rPr>
              <a:t>duration</a:t>
            </a:r>
            <a:r>
              <a:rPr sz="2000" spc="3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3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  <a:sym typeface="+mn-ea"/>
              </a:rPr>
              <a:t>predefined</a:t>
            </a:r>
            <a:r>
              <a:rPr sz="2000" spc="3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0" dirty="0">
                <a:latin typeface="Times New Roman" panose="02020603050405020304"/>
                <a:cs typeface="Times New Roman" panose="02020603050405020304"/>
                <a:sym typeface="+mn-ea"/>
              </a:rPr>
              <a:t>rates,</a:t>
            </a:r>
            <a:r>
              <a:rPr sz="2000" spc="3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0" dirty="0">
                <a:latin typeface="Times New Roman" panose="02020603050405020304"/>
                <a:cs typeface="Times New Roman" panose="02020603050405020304"/>
                <a:sym typeface="+mn-ea"/>
              </a:rPr>
              <a:t>ensuring</a:t>
            </a:r>
            <a:r>
              <a:rPr sz="2000" spc="3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  <a:sym typeface="+mn-ea"/>
              </a:rPr>
              <a:t>transparent</a:t>
            </a:r>
            <a:r>
              <a:rPr sz="2000" spc="3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65" dirty="0">
                <a:latin typeface="Times New Roman" panose="02020603050405020304"/>
                <a:cs typeface="Times New Roman" panose="02020603050405020304"/>
                <a:sym typeface="+mn-ea"/>
              </a:rPr>
              <a:t>billing.</a:t>
            </a:r>
            <a:r>
              <a:rPr sz="2000" spc="37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It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processes</a:t>
            </a:r>
            <a:r>
              <a:rPr sz="2000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payments</a:t>
            </a:r>
            <a:r>
              <a:rPr sz="2000" spc="3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2000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various</a:t>
            </a:r>
            <a:r>
              <a:rPr sz="2000" spc="3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methods</a:t>
            </a:r>
            <a:r>
              <a:rPr sz="2000" spc="3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000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maintains</a:t>
            </a:r>
            <a:r>
              <a:rPr sz="2000" spc="3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transaction</a:t>
            </a:r>
            <a:r>
              <a:rPr sz="2000" spc="31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records</a:t>
            </a:r>
            <a:r>
              <a:rPr sz="2000" spc="31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financial</a:t>
            </a:r>
            <a:r>
              <a:rPr sz="2000" spc="-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  <a:sym typeface="+mn-ea"/>
              </a:rPr>
              <a:t>accuracy.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5080" algn="just">
              <a:lnSpc>
                <a:spcPct val="150000"/>
              </a:lnSpc>
              <a:spcBef>
                <a:spcPts val="15"/>
              </a:spcBef>
              <a:tabLst>
                <a:tab pos="297180" algn="l"/>
                <a:tab pos="52514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CGB1221-DATABASE MANAGEMENT SYSTEM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-2147482599" name="Picture -2147482600"/>
          <p:cNvPicPr>
            <a:picLocks noChangeAspect="1"/>
          </p:cNvPicPr>
          <p:nvPr/>
        </p:nvPicPr>
        <p:blipFill>
          <a:blip r:embed="rId1"/>
          <a:srcRect t="7771" b="44793"/>
          <a:stretch>
            <a:fillRect/>
          </a:stretch>
        </p:blipFill>
        <p:spPr>
          <a:xfrm>
            <a:off x="1367790" y="2800350"/>
            <a:ext cx="640905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3809</Words>
  <Application>WPS Presentation</Application>
  <PresentationFormat>On-screen Show (16:9)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Times New Roman</vt:lpstr>
      <vt:lpstr>Gill Sans MT</vt:lpstr>
      <vt:lpstr>Microsoft YaHei</vt:lpstr>
      <vt:lpstr>Arial Unicode MS</vt:lpstr>
      <vt:lpstr>Bookman Old Style</vt:lpstr>
      <vt:lpstr>Tahoma</vt:lpstr>
      <vt:lpstr>Origin</vt:lpstr>
      <vt:lpstr>CGB1221-DATABASE MANAGEMENT SYSTEM  </vt:lpstr>
      <vt:lpstr>Title of the Project</vt:lpstr>
      <vt:lpstr>Problem Identification </vt:lpstr>
      <vt:lpstr>Objective</vt:lpstr>
      <vt:lpstr>Proposed Architecture</vt:lpstr>
      <vt:lpstr>List of Modules</vt:lpstr>
      <vt:lpstr>Module Description</vt:lpstr>
      <vt:lpstr>Module Description</vt:lpstr>
      <vt:lpstr>Module Description (Cont..)</vt:lpstr>
      <vt:lpstr>Module Description (Cont..)</vt:lpstr>
      <vt:lpstr>Results </vt:lpstr>
      <vt:lpstr>Results </vt:lpstr>
      <vt:lpstr>Conclusion</vt:lpstr>
      <vt:lpstr>Advantages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Rexii</cp:lastModifiedBy>
  <cp:revision>4</cp:revision>
  <dcterms:created xsi:type="dcterms:W3CDTF">2025-05-29T04:48:00Z</dcterms:created>
  <dcterms:modified xsi:type="dcterms:W3CDTF">2025-06-01T08:44:29Z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CDE96D3D5D7344E28FE22B094E7A455F_13</vt:lpwstr>
  </property>
  <property fmtid="{D5CDD505-2E9C-101B-9397-08002B2CF9AE}" pid="3" name="KSOProductBuildVer">
    <vt:lpwstr>1033-12.2.0.21179</vt:lpwstr>
  </property>
</Properties>
</file>