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notesSlides/notesSlide1.xml" ContentType="application/vnd.openxmlformats-officedocument.presentationml.notesSlide+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notesSlides/notesSlide6.xml" ContentType="application/vnd.openxmlformats-officedocument.presentationml.notesSlide+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xml" ContentType="application/vnd.openxmlformats-officedocument.themeOverrid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71" r:id="rId3"/>
  </p:sldMasterIdLst>
  <p:notesMasterIdLst>
    <p:notesMasterId r:id="rId29"/>
  </p:notesMasterIdLst>
  <p:handoutMasterIdLst>
    <p:handoutMasterId r:id="rId30"/>
  </p:handoutMasterIdLst>
  <p:sldIdLst>
    <p:sldId id="409" r:id="rId4"/>
    <p:sldId id="449" r:id="rId5"/>
    <p:sldId id="444" r:id="rId6"/>
    <p:sldId id="445" r:id="rId7"/>
    <p:sldId id="446" r:id="rId8"/>
    <p:sldId id="447" r:id="rId9"/>
    <p:sldId id="448" r:id="rId10"/>
    <p:sldId id="425" r:id="rId11"/>
    <p:sldId id="426" r:id="rId12"/>
    <p:sldId id="441" r:id="rId13"/>
    <p:sldId id="427" r:id="rId14"/>
    <p:sldId id="443" r:id="rId15"/>
    <p:sldId id="442" r:id="rId16"/>
    <p:sldId id="428" r:id="rId17"/>
    <p:sldId id="429" r:id="rId18"/>
    <p:sldId id="467" r:id="rId19"/>
    <p:sldId id="471" r:id="rId20"/>
    <p:sldId id="468" r:id="rId21"/>
    <p:sldId id="469" r:id="rId22"/>
    <p:sldId id="473" r:id="rId23"/>
    <p:sldId id="472" r:id="rId24"/>
    <p:sldId id="474" r:id="rId25"/>
    <p:sldId id="470" r:id="rId26"/>
    <p:sldId id="475" r:id="rId27"/>
    <p:sldId id="43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B24E0EC-650D-094D-89D5-C7EB95C1600D}">
          <p14:sldIdLst>
            <p14:sldId id="409"/>
            <p14:sldId id="449"/>
            <p14:sldId id="444"/>
            <p14:sldId id="445"/>
            <p14:sldId id="446"/>
            <p14:sldId id="447"/>
            <p14:sldId id="448"/>
            <p14:sldId id="425"/>
            <p14:sldId id="426"/>
            <p14:sldId id="441"/>
            <p14:sldId id="427"/>
            <p14:sldId id="443"/>
            <p14:sldId id="442"/>
            <p14:sldId id="428"/>
            <p14:sldId id="429"/>
            <p14:sldId id="467"/>
            <p14:sldId id="471"/>
            <p14:sldId id="468"/>
            <p14:sldId id="469"/>
            <p14:sldId id="473"/>
            <p14:sldId id="472"/>
            <p14:sldId id="474"/>
            <p14:sldId id="470"/>
            <p14:sldId id="475"/>
            <p14:sldId id="439"/>
          </p14:sldIdLst>
        </p14:section>
      </p14:sectionLst>
    </p:ext>
    <p:ext uri="{EFAFB233-063F-42B5-8137-9DF3F51BA10A}">
      <p15:sldGuideLst xmlns:p15="http://schemas.microsoft.com/office/powerpoint/2012/main">
        <p15:guide id="1" orient="horz" pos="2160">
          <p15:clr>
            <a:srgbClr val="A4A3A4"/>
          </p15:clr>
        </p15:guide>
        <p15:guide id="2" pos="383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x"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90" autoAdjust="0"/>
    <p:restoredTop sz="76732"/>
  </p:normalViewPr>
  <p:slideViewPr>
    <p:cSldViewPr snapToGrid="0">
      <p:cViewPr varScale="1">
        <p:scale>
          <a:sx n="86" d="100"/>
          <a:sy n="86" d="100"/>
        </p:scale>
        <p:origin x="1976" y="200"/>
      </p:cViewPr>
      <p:guideLst>
        <p:guide orient="horz" pos="2160"/>
        <p:guide pos="3838"/>
      </p:guideLst>
    </p:cSldViewPr>
  </p:slideViewPr>
  <p:notesTextViewPr>
    <p:cViewPr>
      <p:scale>
        <a:sx n="3" d="2"/>
        <a:sy n="3" d="2"/>
      </p:scale>
      <p:origin x="0" y="0"/>
    </p:cViewPr>
  </p:notesTextViewPr>
  <p:notesViewPr>
    <p:cSldViewPr snapToGrid="0">
      <p:cViewPr varScale="1">
        <p:scale>
          <a:sx n="86" d="100"/>
          <a:sy n="86" d="100"/>
        </p:scale>
        <p:origin x="1304" y="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90A7D6-7054-BD4C-8154-08927318B95E}" type="datetimeFigureOut">
              <a:rPr kumimoji="1" lang="zh-CN" altLang="en-US" smtClean="0"/>
              <a:t>2020/12/31</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53482C-E29B-1644-ADE5-8D2570F7920A}"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2020/12/31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人员充足为何全部参与客服</a:t>
            </a:r>
            <a:r>
              <a:rPr lang="en-US" altLang="zh-CN" dirty="0"/>
              <a:t>BUG</a:t>
            </a:r>
            <a:r>
              <a:rPr lang="zh-CN" altLang="en-US" dirty="0"/>
              <a:t>复现？</a:t>
            </a:r>
            <a:endParaRPr lang="en-US" altLang="zh-CN" dirty="0"/>
          </a:p>
          <a:p>
            <a:r>
              <a:rPr lang="en-US" altLang="zh-CN" dirty="0"/>
              <a:t>——</a:t>
            </a:r>
            <a:r>
              <a:rPr lang="zh-CN" altLang="en-US" dirty="0"/>
              <a:t>急于解决线上问题，策略是线上问题第一优先</a:t>
            </a:r>
            <a:endParaRPr lang="en-US" altLang="zh-CN" dirty="0"/>
          </a:p>
          <a:p>
            <a:endParaRPr lang="en-US" altLang="zh-CN" dirty="0"/>
          </a:p>
          <a:p>
            <a:r>
              <a:rPr lang="zh-CN" altLang="en-US" dirty="0"/>
              <a:t>测试人员没有发现？</a:t>
            </a:r>
            <a:endParaRPr lang="en-US" altLang="zh-CN" dirty="0"/>
          </a:p>
          <a:p>
            <a:r>
              <a:rPr lang="en-US" altLang="zh-CN" dirty="0"/>
              <a:t>——</a:t>
            </a:r>
            <a:r>
              <a:rPr lang="zh-CN" altLang="en-US" dirty="0"/>
              <a:t>以为测试完整，没有发现问题，没有对外，没有用户和运营接触，没有爆出问题。</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为此，我们对原有</a:t>
            </a:r>
            <a:r>
              <a:rPr kumimoji="1" lang="en-US" altLang="zh-CN" dirty="0"/>
              <a:t>LCM</a:t>
            </a:r>
            <a:r>
              <a:rPr kumimoji="1" lang="zh-CN" altLang="en-US" dirty="0"/>
              <a:t>代码上线的回归测试流程进行了调整优化。</a:t>
            </a:r>
          </a:p>
          <a:p>
            <a:endParaRPr kumimoji="1" lang="zh-CN" altLang="en-US" dirty="0"/>
          </a:p>
          <a:p>
            <a:r>
              <a:rPr kumimoji="1" lang="zh-CN" altLang="en-US" dirty="0"/>
              <a:t>主要包括：</a:t>
            </a:r>
          </a:p>
          <a:p>
            <a:r>
              <a:rPr kumimoji="1" lang="en-US" altLang="zh-CN" dirty="0"/>
              <a:t>	</a:t>
            </a:r>
            <a:r>
              <a:rPr kumimoji="1" lang="zh-CN" altLang="en-US" dirty="0"/>
              <a:t>分配到人</a:t>
            </a:r>
            <a:endParaRPr kumimoji="1" lang="en-US" altLang="zh-CN" dirty="0"/>
          </a:p>
          <a:p>
            <a:endParaRPr kumimoji="1" lang="en-US" altLang="zh-CN" dirty="0"/>
          </a:p>
          <a:p>
            <a:r>
              <a:rPr kumimoji="1" lang="en-US" altLang="zh-CN" dirty="0"/>
              <a:t>	</a:t>
            </a:r>
            <a:r>
              <a:rPr kumimoji="1" lang="zh-CN" altLang="en-US" dirty="0"/>
              <a:t>三个阶段</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除了自身问题，和产品中心进行了沟通，讨论改进空间。</a:t>
            </a:r>
            <a:endParaRPr kumimoji="1"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这次线上</a:t>
            </a:r>
            <a:r>
              <a:rPr lang="en-US" altLang="zh-CN" dirty="0"/>
              <a:t>BUG</a:t>
            </a:r>
            <a:r>
              <a:rPr lang="zh-CN" altLang="en-US" dirty="0"/>
              <a:t>暴露出几个深层次问题。</a:t>
            </a:r>
            <a:endParaRPr lang="en-US" altLang="zh-CN" dirty="0"/>
          </a:p>
          <a:p>
            <a:endParaRPr lang="en-US" altLang="zh-CN" dirty="0"/>
          </a:p>
          <a:p>
            <a:r>
              <a:rPr lang="en-US" altLang="zh-CN" dirty="0"/>
              <a:t>1.</a:t>
            </a:r>
            <a:r>
              <a:rPr lang="zh-CN" altLang="en-US" dirty="0"/>
              <a:t>已确定好的任务优先级，不应轻易受外界因素干扰</a:t>
            </a:r>
            <a:endParaRPr lang="en-US" altLang="zh-CN" dirty="0"/>
          </a:p>
          <a:p>
            <a:endParaRPr lang="en-US" altLang="zh-CN" dirty="0"/>
          </a:p>
          <a:p>
            <a:r>
              <a:rPr lang="en-US" altLang="zh-CN" dirty="0"/>
              <a:t>2.</a:t>
            </a:r>
            <a:r>
              <a:rPr lang="zh-CN" altLang="en-US" dirty="0"/>
              <a:t> </a:t>
            </a:r>
            <a:r>
              <a:rPr lang="en-US" altLang="zh-CN" dirty="0"/>
              <a:t>BUG</a:t>
            </a:r>
            <a:r>
              <a:rPr lang="zh-CN" altLang="en-US" dirty="0"/>
              <a:t>仅有两个玩家反映，影响小，不应投入所有人力</a:t>
            </a:r>
            <a:endParaRPr lang="en-US" altLang="zh-CN" dirty="0"/>
          </a:p>
          <a:p>
            <a:endParaRPr lang="en-US" altLang="zh-CN" dirty="0"/>
          </a:p>
          <a:p>
            <a:r>
              <a:rPr lang="en-US" altLang="zh-CN" dirty="0"/>
              <a:t>3.</a:t>
            </a:r>
            <a:r>
              <a:rPr lang="zh-CN" altLang="en-US" dirty="0"/>
              <a:t> 缺少决策过程。应先分析，抓大放小。</a:t>
            </a:r>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概括公告的几种命中方式</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ym typeface="+mn-ea"/>
              </a:rPr>
              <a:t>第一次 和</a:t>
            </a:r>
            <a:r>
              <a:rPr kumimoji="1" lang="en-US" altLang="zh-CN" dirty="0" err="1">
                <a:sym typeface="+mn-ea"/>
              </a:rPr>
              <a:t>jason</a:t>
            </a:r>
            <a:r>
              <a:rPr kumimoji="1" lang="zh-CN" altLang="en-US" dirty="0">
                <a:sym typeface="+mn-ea"/>
              </a:rPr>
              <a:t>沟通的处理结果</a:t>
            </a:r>
            <a:endParaRPr kumimoji="1" lang="en-US" altLang="zh-CN" dirty="0"/>
          </a:p>
          <a:p>
            <a:endParaRPr kumimoji="1" lang="en-US" altLang="zh-CN" dirty="0"/>
          </a:p>
          <a:p>
            <a:r>
              <a:rPr kumimoji="1" lang="zh-CN" altLang="en-US" dirty="0">
                <a:sym typeface="+mn-ea"/>
              </a:rPr>
              <a:t>第二次 </a:t>
            </a:r>
            <a:r>
              <a:rPr kumimoji="1" lang="en-US" altLang="zh-CN" dirty="0">
                <a:sym typeface="+mn-ea"/>
              </a:rPr>
              <a:t>Jason——</a:t>
            </a:r>
            <a:r>
              <a:rPr kumimoji="1" lang="zh-CN" altLang="en-US" dirty="0">
                <a:sym typeface="+mn-ea"/>
              </a:rPr>
              <a:t>润吉</a:t>
            </a:r>
            <a:r>
              <a:rPr kumimoji="1" lang="en-US" altLang="zh-CN" dirty="0">
                <a:sym typeface="+mn-ea"/>
              </a:rPr>
              <a:t>——</a:t>
            </a:r>
            <a:r>
              <a:rPr kumimoji="1" lang="zh-CN" altLang="en-US" dirty="0">
                <a:sym typeface="+mn-ea"/>
              </a:rPr>
              <a:t>找到胖子 测了下没有问题</a:t>
            </a:r>
            <a:endParaRPr kumimoji="1" lang="en-US" altLang="zh-CN" dirty="0"/>
          </a:p>
          <a:p>
            <a:endParaRPr kumimoji="1" lang="en-US" altLang="zh-CN" dirty="0"/>
          </a:p>
          <a:p>
            <a:r>
              <a:rPr kumimoji="1" lang="zh-CN" altLang="en-US" dirty="0">
                <a:sym typeface="+mn-ea"/>
              </a:rPr>
              <a:t>第三次 拉会</a:t>
            </a:r>
            <a:r>
              <a:rPr kumimoji="1" lang="en-US" altLang="zh-CN" dirty="0">
                <a:sym typeface="+mn-ea"/>
              </a:rPr>
              <a:t>——</a:t>
            </a:r>
            <a:r>
              <a:rPr kumimoji="1" lang="zh-CN" altLang="en-US" dirty="0">
                <a:sym typeface="+mn-ea"/>
              </a:rPr>
              <a:t>简单判断问题</a:t>
            </a:r>
            <a:r>
              <a:rPr kumimoji="1" lang="en-US" altLang="zh-CN" dirty="0">
                <a:sym typeface="+mn-ea"/>
              </a:rPr>
              <a:t>——</a:t>
            </a:r>
            <a:r>
              <a:rPr kumimoji="1" lang="zh-CN" altLang="en-US" dirty="0">
                <a:sym typeface="+mn-ea"/>
              </a:rPr>
              <a:t>确定测试时间</a:t>
            </a:r>
            <a:endParaRPr kumimoji="1" lang="en-US" altLang="zh-CN" dirty="0"/>
          </a:p>
          <a:p>
            <a:endParaRPr kumimoji="1" lang="en-US" altLang="zh-CN" dirty="0"/>
          </a:p>
          <a:p>
            <a:r>
              <a:rPr kumimoji="1" lang="zh-CN" altLang="en-US" dirty="0">
                <a:sym typeface="+mn-ea"/>
              </a:rPr>
              <a:t>第四次 问题定性</a:t>
            </a:r>
            <a:r>
              <a:rPr kumimoji="1" lang="en-US" altLang="zh-CN" dirty="0">
                <a:sym typeface="+mn-ea"/>
              </a:rPr>
              <a:t>——</a:t>
            </a:r>
            <a:r>
              <a:rPr kumimoji="1" lang="zh-CN" altLang="en-US" dirty="0">
                <a:sym typeface="+mn-ea"/>
              </a:rPr>
              <a:t>修复</a:t>
            </a:r>
            <a:r>
              <a:rPr kumimoji="1" lang="en-US" altLang="zh-CN" dirty="0">
                <a:sym typeface="+mn-ea"/>
              </a:rPr>
              <a:t>——</a:t>
            </a:r>
            <a:r>
              <a:rPr kumimoji="1" lang="zh-CN" altLang="en-US" dirty="0">
                <a:sym typeface="+mn-ea"/>
              </a:rPr>
              <a:t>完成优化</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dirty="0">
              <a:sym typeface="+mn-ea"/>
            </a:endParaRPr>
          </a:p>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dirty="0">
              <a:sym typeface="+mn-ea"/>
            </a:endParaRPr>
          </a:p>
          <a:p>
            <a:endParaRPr lang="zh-CN" altLang="en-US" dirty="0"/>
          </a:p>
        </p:txBody>
      </p:sp>
    </p:spTree>
    <p:extLst>
      <p:ext uri="{BB962C8B-B14F-4D97-AF65-F5344CB8AC3E}">
        <p14:creationId xmlns:p14="http://schemas.microsoft.com/office/powerpoint/2010/main" val="1834018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318014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从测试角度来看，没有偶发性的</a:t>
            </a:r>
            <a:r>
              <a:rPr lang="en-US" altLang="zh-CN" dirty="0"/>
              <a:t>BUG</a:t>
            </a:r>
            <a:r>
              <a:rPr lang="zh-CN" altLang="en-US" dirty="0"/>
              <a:t>，只有没有复现的</a:t>
            </a:r>
            <a:r>
              <a:rPr lang="en-US" altLang="zh-CN" dirty="0"/>
              <a:t>BUG</a:t>
            </a:r>
            <a:r>
              <a:rPr lang="zh-CN" altLang="en-US" dirty="0"/>
              <a:t>，只要找到特定的场景，就一定能复现问题。</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711322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本次分享内容主要针对韩国灌篮期间的复盘回顾和全球版灌篮前夕的复盘总结</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75004B6-1546-429D-A762-A94F05B4BBCB}" type="slidenum">
              <a:rPr lang="zh-CN" altLang="en-US" smtClean="0"/>
              <a:t>25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a:p>
            <a:endParaRPr kumimoji="1" lang="en-US" altLang="zh-CN" dirty="0"/>
          </a:p>
          <a:p>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共发现游戏问题共</a:t>
            </a:r>
            <a:r>
              <a:rPr lang="en-US" altLang="zh-CN" sz="1200" kern="1200" dirty="0">
                <a:solidFill>
                  <a:schemeClr val="tx1"/>
                </a:solidFill>
                <a:effectLst/>
                <a:latin typeface="+mn-lt"/>
                <a:ea typeface="+mn-ea"/>
                <a:cs typeface="+mn-cs"/>
              </a:rPr>
              <a:t>16</a:t>
            </a:r>
            <a:r>
              <a:rPr lang="zh-CN" altLang="en-US" sz="1200" kern="1200" dirty="0">
                <a:solidFill>
                  <a:schemeClr val="tx1"/>
                </a:solidFill>
                <a:effectLst/>
                <a:latin typeface="+mn-lt"/>
                <a:ea typeface="+mn-ea"/>
                <a:cs typeface="+mn-cs"/>
              </a:rPr>
              <a:t>个，随后与耿祯进行了交叉比对，筛选出未发现游戏问题</a:t>
            </a:r>
            <a:r>
              <a:rPr lang="en-US" altLang="zh-CN" sz="1200" kern="1200" dirty="0">
                <a:solidFill>
                  <a:schemeClr val="tx1"/>
                </a:solidFill>
                <a:effectLst/>
                <a:latin typeface="+mn-lt"/>
                <a:ea typeface="+mn-ea"/>
                <a:cs typeface="+mn-cs"/>
              </a:rPr>
              <a:t>9</a:t>
            </a:r>
            <a:r>
              <a:rPr lang="zh-CN" altLang="en-US" sz="1200" kern="1200" dirty="0">
                <a:solidFill>
                  <a:schemeClr val="tx1"/>
                </a:solidFill>
                <a:effectLst/>
                <a:latin typeface="+mn-lt"/>
                <a:ea typeface="+mn-ea"/>
                <a:cs typeface="+mn-cs"/>
              </a:rPr>
              <a:t>个，并在随后的游戏热更包中完成了回归测试</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入职时间、前期只关注</a:t>
            </a:r>
            <a:r>
              <a:rPr kumimoji="1" lang="en-US" altLang="zh-CN" dirty="0"/>
              <a:t>LCM</a:t>
            </a:r>
            <a:r>
              <a:rPr kumimoji="1" lang="zh-CN" altLang="en-US" dirty="0"/>
              <a:t>系统平稳运行，现在渐渐。。。</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上面两个是对之前复盘总结的回顾，接下来是在全球版灌篮上线过程中所发现问题的复盘总结</a:t>
            </a:r>
            <a:endParaRPr kumimoji="1" lang="en-US" altLang="zh-CN" dirty="0"/>
          </a:p>
          <a:p>
            <a:endParaRPr kumimoji="1" lang="en-US" altLang="zh-CN" dirty="0"/>
          </a:p>
          <a:p>
            <a:r>
              <a:rPr kumimoji="1" lang="en-US" altLang="zh-CN" dirty="0"/>
              <a:t>11</a:t>
            </a:r>
            <a:r>
              <a:rPr kumimoji="1" lang="zh-CN" altLang="en-US" dirty="0"/>
              <a:t>月</a:t>
            </a:r>
            <a:r>
              <a:rPr kumimoji="1" lang="en-US" altLang="zh-CN" dirty="0"/>
              <a:t>5</a:t>
            </a:r>
            <a:r>
              <a:rPr kumimoji="1" lang="zh-CN" altLang="en-US" dirty="0"/>
              <a:t>日代码上线后的第四天，开发人员在检查代码时中偶然发现存在代码缺陷</a:t>
            </a:r>
            <a:endParaRPr kumimoji="1" lang="en-US" altLang="zh-CN" dirty="0"/>
          </a:p>
          <a:p>
            <a:endParaRPr kumimoji="1" lang="zh-CN" altLang="en-US" dirty="0"/>
          </a:p>
          <a:p>
            <a:br>
              <a:rPr kumimoji="1" lang="zh-CN" altLang="en-US" dirty="0"/>
            </a:br>
            <a:endParaRPr kumimoji="1" lang="zh-CN" altLang="en-US" dirty="0"/>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于是，我们围绕出现线上</a:t>
            </a:r>
            <a:r>
              <a:rPr kumimoji="1" lang="en-US" altLang="zh-CN" dirty="0"/>
              <a:t>BUG</a:t>
            </a:r>
            <a:r>
              <a:rPr kumimoji="1" lang="zh-CN" altLang="en-US" dirty="0"/>
              <a:t>的原因，进行了剖析复盘。</a:t>
            </a:r>
            <a:endParaRPr kumimoji="1" lang="en-US" altLang="zh-CN" dirty="0"/>
          </a:p>
          <a:p>
            <a:endParaRPr kumimoji="1" lang="en-US" altLang="zh-CN" dirty="0"/>
          </a:p>
          <a:p>
            <a:r>
              <a:rPr kumimoji="1" lang="zh-CN" altLang="en-US" dirty="0"/>
              <a:t>必测？案例？</a:t>
            </a:r>
            <a:r>
              <a:rPr kumimoji="1" lang="en-US" altLang="zh-CN" dirty="0"/>
              <a:t>——</a:t>
            </a:r>
            <a:r>
              <a:rPr kumimoji="1" lang="zh-CN" altLang="en-US" dirty="0"/>
              <a:t>肯定，登录后公告属于更新功能之一，案例存在。</a:t>
            </a:r>
            <a:endParaRPr kumimoji="1" lang="en-US" altLang="zh-CN" dirty="0"/>
          </a:p>
          <a:p>
            <a:endParaRPr kumimoji="1" lang="en-US" altLang="zh-CN" dirty="0"/>
          </a:p>
          <a:p>
            <a:r>
              <a:rPr kumimoji="1" lang="zh-CN" altLang="en-US" dirty="0"/>
              <a:t>为何忽略</a:t>
            </a:r>
            <a:r>
              <a:rPr kumimoji="1" lang="en-US" altLang="zh-CN" dirty="0"/>
              <a:t>——</a:t>
            </a:r>
            <a:r>
              <a:rPr kumimoji="1" lang="zh-CN" altLang="en-US" dirty="0"/>
              <a:t>线上客服</a:t>
            </a:r>
            <a:r>
              <a:rPr kumimoji="1" lang="en-US" altLang="zh-CN" dirty="0"/>
              <a:t>BUG</a:t>
            </a:r>
            <a:r>
              <a:rPr kumimoji="1" lang="zh-CN" altLang="en-US" dirty="0"/>
              <a:t>，</a:t>
            </a:r>
            <a:r>
              <a:rPr kumimoji="1" lang="en-US" altLang="zh-CN" dirty="0"/>
              <a:t>LCM</a:t>
            </a:r>
            <a:r>
              <a:rPr kumimoji="1" lang="zh-CN" altLang="en-US" dirty="0"/>
              <a:t>测试被打断，耗费较多时间，打乱节奏，衔接跳过。</a:t>
            </a:r>
            <a:endParaRPr kumimoji="1" lang="en-US" altLang="zh-CN" dirty="0"/>
          </a:p>
          <a:p>
            <a:endParaRPr kumimoji="1" lang="en-US" altLang="zh-CN" dirty="0"/>
          </a:p>
          <a:p>
            <a:r>
              <a:rPr kumimoji="1" lang="zh-CN" altLang="en-US" dirty="0"/>
              <a:t>客服为啥有问题</a:t>
            </a:r>
            <a:r>
              <a:rPr kumimoji="1" lang="en-US" altLang="zh-CN" dirty="0"/>
              <a:t>——</a:t>
            </a:r>
            <a:r>
              <a:rPr kumimoji="1" lang="zh-CN" altLang="en-US" dirty="0"/>
              <a:t>兼容性问题</a:t>
            </a:r>
            <a:endParaRPr kumimoji="1"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Master" Target="../slideMasters/slideMaster1.xml"/><Relationship Id="rId5" Type="http://schemas.openxmlformats.org/officeDocument/2006/relationships/tags" Target="../tags/tag49.xml"/><Relationship Id="rId4" Type="http://schemas.openxmlformats.org/officeDocument/2006/relationships/tags" Target="../tags/tag4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18" Type="http://schemas.openxmlformats.org/officeDocument/2006/relationships/image" Target="../media/image1.emf"/><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slideMaster" Target="../slideMasters/slideMaster3.xml"/><Relationship Id="rId2" Type="http://schemas.openxmlformats.org/officeDocument/2006/relationships/tags" Target="../tags/tag57.xml"/><Relationship Id="rId16" Type="http://schemas.openxmlformats.org/officeDocument/2006/relationships/tags" Target="../tags/tag71.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tags" Target="../tags/tag70.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79.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10" Type="http://schemas.openxmlformats.org/officeDocument/2006/relationships/image" Target="../media/image1.emf"/><Relationship Id="rId4" Type="http://schemas.openxmlformats.org/officeDocument/2006/relationships/tags" Target="../tags/tag75.xml"/><Relationship Id="rId9"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slideMaster" Target="../slideMasters/slideMaster3.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0" Type="http://schemas.openxmlformats.org/officeDocument/2006/relationships/tags" Target="../tags/tag89.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tags" Target="../tags/tag104.xml"/><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tags" Target="../tags/tag103.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5" Type="http://schemas.openxmlformats.org/officeDocument/2006/relationships/tags" Target="../tags/tag96.xml"/><Relationship Id="rId15" Type="http://schemas.openxmlformats.org/officeDocument/2006/relationships/image" Target="../media/image1.emf"/><Relationship Id="rId10" Type="http://schemas.openxmlformats.org/officeDocument/2006/relationships/tags" Target="../tags/tag101.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image" Target="../media/image1.emf"/><Relationship Id="rId2" Type="http://schemas.openxmlformats.org/officeDocument/2006/relationships/tags" Target="../tags/tag106.xml"/><Relationship Id="rId16" Type="http://schemas.openxmlformats.org/officeDocument/2006/relationships/slideMaster" Target="../slideMasters/slideMaster3.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tags" Target="../tags/tag119.xml"/><Relationship Id="rId10" Type="http://schemas.openxmlformats.org/officeDocument/2006/relationships/tags" Target="../tags/tag114.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9" Type="http://schemas.openxmlformats.org/officeDocument/2006/relationships/image" Target="../media/image3.jpeg"/></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tags" Target="../tags/tag142.xml"/><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tags" Target="../tags/tag141.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tags" Target="../tags/tag140.xml"/><Relationship Id="rId5" Type="http://schemas.openxmlformats.org/officeDocument/2006/relationships/tags" Target="../tags/tag134.xml"/><Relationship Id="rId15" Type="http://schemas.openxmlformats.org/officeDocument/2006/relationships/image" Target="../media/image1.emf"/><Relationship Id="rId10" Type="http://schemas.openxmlformats.org/officeDocument/2006/relationships/tags" Target="../tags/tag139.xml"/><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150.xml"/><Relationship Id="rId13" Type="http://schemas.openxmlformats.org/officeDocument/2006/relationships/slideMaster" Target="../slideMasters/slideMaster3.xml"/><Relationship Id="rId3" Type="http://schemas.openxmlformats.org/officeDocument/2006/relationships/tags" Target="../tags/tag145.xml"/><Relationship Id="rId7" Type="http://schemas.openxmlformats.org/officeDocument/2006/relationships/tags" Target="../tags/tag149.xml"/><Relationship Id="rId12" Type="http://schemas.openxmlformats.org/officeDocument/2006/relationships/tags" Target="../tags/tag154.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tags" Target="../tags/tag153.xml"/><Relationship Id="rId5" Type="http://schemas.openxmlformats.org/officeDocument/2006/relationships/tags" Target="../tags/tag147.xml"/><Relationship Id="rId10" Type="http://schemas.openxmlformats.org/officeDocument/2006/relationships/tags" Target="../tags/tag152.xml"/><Relationship Id="rId4" Type="http://schemas.openxmlformats.org/officeDocument/2006/relationships/tags" Target="../tags/tag146.xml"/><Relationship Id="rId9" Type="http://schemas.openxmlformats.org/officeDocument/2006/relationships/tags" Target="../tags/tag151.xml"/><Relationship Id="rId14" Type="http://schemas.openxmlformats.org/officeDocument/2006/relationships/image" Target="../media/image1.emf"/></Relationships>
</file>

<file path=ppt/slideLayouts/_rels/slideLayout31.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57.xml"/><Relationship Id="rId7" Type="http://schemas.openxmlformats.org/officeDocument/2006/relationships/tags" Target="../tags/tag161.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9"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slideMaster" Target="../slideMasters/slideMaster3.xml"/><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tags" Target="../tags/tag173.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tags" Target="../tags/tag172.xml"/><Relationship Id="rId5" Type="http://schemas.openxmlformats.org/officeDocument/2006/relationships/tags" Target="../tags/tag166.xml"/><Relationship Id="rId10" Type="http://schemas.openxmlformats.org/officeDocument/2006/relationships/tags" Target="../tags/tag171.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181.xml"/><Relationship Id="rId3" Type="http://schemas.openxmlformats.org/officeDocument/2006/relationships/tags" Target="../tags/tag176.xml"/><Relationship Id="rId7" Type="http://schemas.openxmlformats.org/officeDocument/2006/relationships/tags" Target="../tags/tag180.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image" Target="../media/image1.emf"/><Relationship Id="rId5" Type="http://schemas.openxmlformats.org/officeDocument/2006/relationships/tags" Target="../tags/tag178.xml"/><Relationship Id="rId10" Type="http://schemas.openxmlformats.org/officeDocument/2006/relationships/slideMaster" Target="../slideMasters/slideMaster3.xml"/><Relationship Id="rId4" Type="http://schemas.openxmlformats.org/officeDocument/2006/relationships/tags" Target="../tags/tag177.xml"/><Relationship Id="rId9" Type="http://schemas.openxmlformats.org/officeDocument/2006/relationships/tags" Target="../tags/tag182.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190.xml"/><Relationship Id="rId3" Type="http://schemas.openxmlformats.org/officeDocument/2006/relationships/tags" Target="../tags/tag185.xml"/><Relationship Id="rId7" Type="http://schemas.openxmlformats.org/officeDocument/2006/relationships/tags" Target="../tags/tag189.xml"/><Relationship Id="rId12" Type="http://schemas.openxmlformats.org/officeDocument/2006/relationships/image" Target="../media/image1.emf"/><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tags" Target="../tags/tag188.xml"/><Relationship Id="rId11" Type="http://schemas.openxmlformats.org/officeDocument/2006/relationships/slideMaster" Target="../slideMasters/slideMaster3.xml"/><Relationship Id="rId5" Type="http://schemas.openxmlformats.org/officeDocument/2006/relationships/tags" Target="../tags/tag187.xml"/><Relationship Id="rId10" Type="http://schemas.openxmlformats.org/officeDocument/2006/relationships/tags" Target="../tags/tag192.xml"/><Relationship Id="rId4" Type="http://schemas.openxmlformats.org/officeDocument/2006/relationships/tags" Target="../tags/tag186.xml"/><Relationship Id="rId9" Type="http://schemas.openxmlformats.org/officeDocument/2006/relationships/tags" Target="../tags/tag191.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tags" Target="../tags/tag198.xml"/><Relationship Id="rId11" Type="http://schemas.openxmlformats.org/officeDocument/2006/relationships/slideMaster" Target="../slideMasters/slideMaster3.xml"/><Relationship Id="rId5" Type="http://schemas.openxmlformats.org/officeDocument/2006/relationships/tags" Target="../tags/tag197.xml"/><Relationship Id="rId10" Type="http://schemas.openxmlformats.org/officeDocument/2006/relationships/tags" Target="../tags/tag202.xml"/><Relationship Id="rId4" Type="http://schemas.openxmlformats.org/officeDocument/2006/relationships/tags" Target="../tags/tag196.xml"/><Relationship Id="rId9" Type="http://schemas.openxmlformats.org/officeDocument/2006/relationships/tags" Target="../tags/tag201.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210.xml"/><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1.emf"/><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slideMaster" Target="../slideMasters/slideMaster3.xml"/><Relationship Id="rId5" Type="http://schemas.openxmlformats.org/officeDocument/2006/relationships/tags" Target="../tags/tag207.xml"/><Relationship Id="rId10" Type="http://schemas.openxmlformats.org/officeDocument/2006/relationships/tags" Target="../tags/tag212.xml"/><Relationship Id="rId4" Type="http://schemas.openxmlformats.org/officeDocument/2006/relationships/tags" Target="../tags/tag206.xml"/><Relationship Id="rId9" Type="http://schemas.openxmlformats.org/officeDocument/2006/relationships/tags" Target="../tags/tag211.xml"/></Relationships>
</file>

<file path=ppt/slideLayouts/_rels/slideLayout37.xml.rels><?xml version="1.0" encoding="UTF-8" standalone="yes"?>
<Relationships xmlns="http://schemas.openxmlformats.org/package/2006/relationships"><Relationship Id="rId8" Type="http://schemas.openxmlformats.org/officeDocument/2006/relationships/tags" Target="../tags/tag220.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image" Target="../media/image1.emf"/><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11" Type="http://schemas.openxmlformats.org/officeDocument/2006/relationships/slideMaster" Target="../slideMasters/slideMaster3.xml"/><Relationship Id="rId5" Type="http://schemas.openxmlformats.org/officeDocument/2006/relationships/tags" Target="../tags/tag217.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230.xml"/><Relationship Id="rId13" Type="http://schemas.openxmlformats.org/officeDocument/2006/relationships/slideMaster" Target="../slideMasters/slideMaster3.xml"/><Relationship Id="rId3" Type="http://schemas.openxmlformats.org/officeDocument/2006/relationships/tags" Target="../tags/tag225.xml"/><Relationship Id="rId7" Type="http://schemas.openxmlformats.org/officeDocument/2006/relationships/tags" Target="../tags/tag229.xml"/><Relationship Id="rId12" Type="http://schemas.openxmlformats.org/officeDocument/2006/relationships/tags" Target="../tags/tag234.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tags" Target="../tags/tag228.xml"/><Relationship Id="rId11" Type="http://schemas.openxmlformats.org/officeDocument/2006/relationships/tags" Target="../tags/tag233.xml"/><Relationship Id="rId5" Type="http://schemas.openxmlformats.org/officeDocument/2006/relationships/tags" Target="../tags/tag227.xml"/><Relationship Id="rId10" Type="http://schemas.openxmlformats.org/officeDocument/2006/relationships/tags" Target="../tags/tag232.xml"/><Relationship Id="rId4" Type="http://schemas.openxmlformats.org/officeDocument/2006/relationships/tags" Target="../tags/tag226.xml"/><Relationship Id="rId9" Type="http://schemas.openxmlformats.org/officeDocument/2006/relationships/tags" Target="../tags/tag231.xml"/><Relationship Id="rId14" Type="http://schemas.openxmlformats.org/officeDocument/2006/relationships/image" Target="../media/image1.emf"/></Relationships>
</file>

<file path=ppt/slideLayouts/_rels/slideLayout39.xml.rels><?xml version="1.0" encoding="UTF-8" standalone="yes"?>
<Relationships xmlns="http://schemas.openxmlformats.org/package/2006/relationships"><Relationship Id="rId8" Type="http://schemas.openxmlformats.org/officeDocument/2006/relationships/tags" Target="../tags/tag242.xml"/><Relationship Id="rId13" Type="http://schemas.openxmlformats.org/officeDocument/2006/relationships/slideMaster" Target="../slideMasters/slideMaster3.xml"/><Relationship Id="rId3" Type="http://schemas.openxmlformats.org/officeDocument/2006/relationships/tags" Target="../tags/tag237.xml"/><Relationship Id="rId7" Type="http://schemas.openxmlformats.org/officeDocument/2006/relationships/tags" Target="../tags/tag241.xml"/><Relationship Id="rId12" Type="http://schemas.openxmlformats.org/officeDocument/2006/relationships/tags" Target="../tags/tag246.xml"/><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tags" Target="../tags/tag240.xml"/><Relationship Id="rId11" Type="http://schemas.openxmlformats.org/officeDocument/2006/relationships/tags" Target="../tags/tag245.xml"/><Relationship Id="rId5" Type="http://schemas.openxmlformats.org/officeDocument/2006/relationships/tags" Target="../tags/tag239.xml"/><Relationship Id="rId10" Type="http://schemas.openxmlformats.org/officeDocument/2006/relationships/tags" Target="../tags/tag244.xml"/><Relationship Id="rId4" Type="http://schemas.openxmlformats.org/officeDocument/2006/relationships/tags" Target="../tags/tag238.xml"/><Relationship Id="rId9" Type="http://schemas.openxmlformats.org/officeDocument/2006/relationships/tags" Target="../tags/tag243.xml"/><Relationship Id="rId1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Master" Target="../slideMasters/slideMaster1.xml"/><Relationship Id="rId5" Type="http://schemas.openxmlformats.org/officeDocument/2006/relationships/tags" Target="../tags/tag40.xml"/><Relationship Id="rId4" Type="http://schemas.openxmlformats.org/officeDocument/2006/relationships/tags" Target="../tags/tag3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slideMaster" Target="../slideMasters/slideMaster1.xml"/><Relationship Id="rId4" Type="http://schemas.openxmlformats.org/officeDocument/2006/relationships/tags" Target="../tags/tag4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2020/12/31</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2020/12/31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t>2020/12/31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t>2020/12/31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t>2020/12/31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t>2020/12/31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BF6F23A3-5631-364C-B4C2-3F31B1F8C96B}" type="datetimeFigureOut">
              <a:rPr kumimoji="1" lang="zh-CN" altLang="en-US" smtClean="0"/>
              <a:t>2020/12/31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BF6F23A3-5631-364C-B4C2-3F31B1F8C96B}" type="datetimeFigureOut">
              <a:rPr kumimoji="1" lang="zh-CN" altLang="en-US" smtClean="0"/>
              <a:t>2020/12/31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6F23A3-5631-364C-B4C2-3F31B1F8C96B}" type="datetimeFigureOut">
              <a:rPr kumimoji="1" lang="zh-CN" altLang="en-US" smtClean="0"/>
              <a:t>2020/12/31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t>2020/12/31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BF6F23A3-5631-364C-B4C2-3F31B1F8C96B}" type="datetimeFigureOut">
              <a:rPr kumimoji="1" lang="zh-CN" altLang="en-US" smtClean="0"/>
              <a:t>2020/12/31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2020/12/31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t>2020/12/31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BF6F23A3-5631-364C-B4C2-3F31B1F8C96B}" type="datetimeFigureOut">
              <a:rPr kumimoji="1" lang="zh-CN" altLang="en-US" smtClean="0"/>
              <a:t>2020/12/31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5E330-CE96-8A4C-BA2E-E9B73F52FA6C}" type="slidenum">
              <a:rPr kumimoji="1" lang="zh-CN" altLang="en-US" smtClean="0"/>
              <a:t>‹#›</a:t>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cxnSp>
        <p:nvCxnSpPr>
          <p:cNvPr id="6" name="直接连接符 5"/>
          <p:cNvCxnSpPr/>
          <p:nvPr userDrawn="1">
            <p:custDataLst>
              <p:tags r:id="rId1"/>
            </p:custDataLst>
          </p:nvPr>
        </p:nvCxnSpPr>
        <p:spPr>
          <a:xfrm>
            <a:off x="3169227" y="4337260"/>
            <a:ext cx="5839691" cy="0"/>
          </a:xfrm>
          <a:prstGeom prst="line">
            <a:avLst/>
          </a:prstGeom>
          <a:ln w="12700">
            <a:headEnd type="oval"/>
            <a:tailEnd type="ova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userDrawn="1">
            <p:custDataLst>
              <p:tags r:id="rId2"/>
            </p:custDataLst>
          </p:nvPr>
        </p:nvPicPr>
        <p:blipFill>
          <a:blip r:embed="rId18" cstate="screen"/>
          <a:stretch>
            <a:fillRect/>
          </a:stretch>
        </p:blipFill>
        <p:spPr>
          <a:xfrm>
            <a:off x="5555385" y="736265"/>
            <a:ext cx="1081230" cy="540615"/>
          </a:xfrm>
          <a:prstGeom prst="rect">
            <a:avLst/>
          </a:prstGeom>
        </p:spPr>
      </p:pic>
      <p:pic>
        <p:nvPicPr>
          <p:cNvPr id="12" name="图片 11"/>
          <p:cNvPicPr>
            <a:picLocks noChangeAspect="1"/>
          </p:cNvPicPr>
          <p:nvPr userDrawn="1">
            <p:custDataLst>
              <p:tags r:id="rId3"/>
            </p:custDataLst>
          </p:nvPr>
        </p:nvPicPr>
        <p:blipFill>
          <a:blip r:embed="rId18" cstate="screen"/>
          <a:stretch>
            <a:fillRect/>
          </a:stretch>
        </p:blipFill>
        <p:spPr>
          <a:xfrm>
            <a:off x="5637523" y="6064338"/>
            <a:ext cx="969576" cy="484788"/>
          </a:xfrm>
          <a:prstGeom prst="rect">
            <a:avLst/>
          </a:prstGeom>
        </p:spPr>
      </p:pic>
      <p:sp>
        <p:nvSpPr>
          <p:cNvPr id="13" name="矩形 12"/>
          <p:cNvSpPr/>
          <p:nvPr userDrawn="1">
            <p:custDataLst>
              <p:tags r:id="rId4"/>
            </p:custDataLst>
          </p:nvPr>
        </p:nvSpPr>
        <p:spPr>
          <a:xfrm>
            <a:off x="1495762" y="2134304"/>
            <a:ext cx="666076" cy="666076"/>
          </a:xfrm>
          <a:prstGeom prst="rect">
            <a:avLst/>
          </a:prstGeom>
          <a:solidFill>
            <a:schemeClr val="accent1">
              <a:lumMod val="40000"/>
              <a:lumOff val="60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6" name="日期占位符 15"/>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2020/12/31</a:t>
            </a:fld>
            <a:endParaRPr lang="zh-CN" altLang="en-US"/>
          </a:p>
        </p:txBody>
      </p:sp>
      <p:sp>
        <p:nvSpPr>
          <p:cNvPr id="17" name="页脚占位符 16"/>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24" name="任意多边形: 形状 23"/>
          <p:cNvSpPr/>
          <p:nvPr userDrawn="1">
            <p:custDataLst>
              <p:tags r:id="rId8"/>
            </p:custDataLst>
          </p:nvPr>
        </p:nvSpPr>
        <p:spPr>
          <a:xfrm rot="18900000">
            <a:off x="4900844" y="-1113414"/>
            <a:ext cx="2416626" cy="2453839"/>
          </a:xfrm>
          <a:custGeom>
            <a:avLst/>
            <a:gdLst>
              <a:gd name="connsiteX0" fmla="*/ 0 w 2595753"/>
              <a:gd name="connsiteY0" fmla="*/ 0 h 2595753"/>
              <a:gd name="connsiteX1" fmla="*/ 2595753 w 2595753"/>
              <a:gd name="connsiteY1" fmla="*/ 2595753 h 2595753"/>
              <a:gd name="connsiteX2" fmla="*/ 0 w 2595753"/>
              <a:gd name="connsiteY2" fmla="*/ 2595753 h 2595753"/>
            </a:gdLst>
            <a:ahLst/>
            <a:cxnLst>
              <a:cxn ang="0">
                <a:pos x="connsiteX0" y="connsiteY0"/>
              </a:cxn>
              <a:cxn ang="0">
                <a:pos x="connsiteX1" y="connsiteY1"/>
              </a:cxn>
              <a:cxn ang="0">
                <a:pos x="connsiteX2" y="connsiteY2"/>
              </a:cxn>
            </a:cxnLst>
            <a:rect l="l" t="t" r="r" b="b"/>
            <a:pathLst>
              <a:path w="2595753" h="2595753">
                <a:moveTo>
                  <a:pt x="0" y="0"/>
                </a:moveTo>
                <a:lnTo>
                  <a:pt x="2595753" y="2595753"/>
                </a:lnTo>
                <a:lnTo>
                  <a:pt x="0" y="259575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nvGrpSpPr>
          <p:cNvPr id="9" name="组合 8"/>
          <p:cNvGrpSpPr/>
          <p:nvPr userDrawn="1">
            <p:custDataLst>
              <p:tags r:id="rId9"/>
            </p:custDataLst>
          </p:nvPr>
        </p:nvGrpSpPr>
        <p:grpSpPr>
          <a:xfrm>
            <a:off x="10197219" y="3517776"/>
            <a:ext cx="1076601" cy="1057221"/>
            <a:chOff x="10197219" y="3517776"/>
            <a:chExt cx="1076601" cy="1057221"/>
          </a:xfrm>
          <a:solidFill>
            <a:schemeClr val="accent2"/>
          </a:solidFill>
        </p:grpSpPr>
        <p:sp>
          <p:nvSpPr>
            <p:cNvPr id="10" name="矩形 9"/>
            <p:cNvSpPr/>
            <p:nvPr>
              <p:custDataLst>
                <p:tags r:id="rId15"/>
              </p:custDataLst>
            </p:nvPr>
          </p:nvSpPr>
          <p:spPr>
            <a:xfrm>
              <a:off x="10607744" y="3517776"/>
              <a:ext cx="666076" cy="6660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lumMod val="85000"/>
                    <a:lumOff val="15000"/>
                  </a:schemeClr>
                </a:solidFill>
              </a:endParaRPr>
            </a:p>
          </p:txBody>
        </p:sp>
        <p:sp>
          <p:nvSpPr>
            <p:cNvPr id="11" name="矩形 10"/>
            <p:cNvSpPr/>
            <p:nvPr>
              <p:custDataLst>
                <p:tags r:id="rId16"/>
              </p:custDataLst>
            </p:nvPr>
          </p:nvSpPr>
          <p:spPr>
            <a:xfrm>
              <a:off x="10197219" y="4157579"/>
              <a:ext cx="417418" cy="4174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4" name="矩形 13"/>
          <p:cNvSpPr/>
          <p:nvPr userDrawn="1">
            <p:custDataLst>
              <p:tags r:id="rId10"/>
            </p:custDataLst>
          </p:nvPr>
        </p:nvSpPr>
        <p:spPr>
          <a:xfrm>
            <a:off x="1828800" y="2486660"/>
            <a:ext cx="8599170" cy="124206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5" name="文本占位符 4"/>
          <p:cNvSpPr>
            <a:spLocks noGrp="1"/>
          </p:cNvSpPr>
          <p:nvPr>
            <p:ph type="body" sz="quarter" idx="13" hasCustomPrompt="1"/>
            <p:custDataLst>
              <p:tags r:id="rId11"/>
            </p:custDataLst>
          </p:nvPr>
        </p:nvSpPr>
        <p:spPr>
          <a:xfrm>
            <a:off x="3053498" y="4427560"/>
            <a:ext cx="1458380" cy="430246"/>
          </a:xfrm>
        </p:spPr>
        <p:txBody>
          <a:bodyPr lIns="90000" tIns="46800" rIns="90000" bIns="46800" anchor="ctr">
            <a:normAutofit/>
          </a:bodyPr>
          <a:lstStyle>
            <a:lvl1pPr marL="0" indent="0" algn="l">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20" name="文本占位符 19"/>
          <p:cNvSpPr>
            <a:spLocks noGrp="1"/>
          </p:cNvSpPr>
          <p:nvPr>
            <p:ph type="body" sz="quarter" idx="14" hasCustomPrompt="1"/>
            <p:custDataLst>
              <p:tags r:id="rId12"/>
            </p:custDataLst>
          </p:nvPr>
        </p:nvSpPr>
        <p:spPr>
          <a:xfrm>
            <a:off x="7680124" y="4427560"/>
            <a:ext cx="1458380" cy="430246"/>
          </a:xfrm>
        </p:spPr>
        <p:txBody>
          <a:bodyPr lIns="90000" tIns="46800" rIns="90000" bIns="46800" anchor="ctr">
            <a:normAutofit/>
          </a:bodyPr>
          <a:lstStyle>
            <a:lvl1pPr marL="0" indent="0" algn="r">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2" name="标题 1"/>
          <p:cNvSpPr>
            <a:spLocks noGrp="1"/>
          </p:cNvSpPr>
          <p:nvPr>
            <p:ph type="ctrTitle" hasCustomPrompt="1"/>
            <p:custDataLst>
              <p:tags r:id="rId13"/>
            </p:custDataLst>
          </p:nvPr>
        </p:nvSpPr>
        <p:spPr>
          <a:xfrm>
            <a:off x="2047404" y="2419564"/>
            <a:ext cx="8097191" cy="1240214"/>
          </a:xfrm>
        </p:spPr>
        <p:txBody>
          <a:bodyPr lIns="90000" tIns="46800" rIns="90000" bIns="46800" anchor="b" anchorCtr="0">
            <a:normAutofit/>
          </a:bodyPr>
          <a:lstStyle>
            <a:lvl1pPr algn="ctr">
              <a:defRPr sz="5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p>
        </p:txBody>
      </p:sp>
      <p:sp>
        <p:nvSpPr>
          <p:cNvPr id="3" name="副标题 2"/>
          <p:cNvSpPr>
            <a:spLocks noGrp="1"/>
          </p:cNvSpPr>
          <p:nvPr>
            <p:ph type="subTitle" idx="1" hasCustomPrompt="1"/>
            <p:custDataLst>
              <p:tags r:id="rId14"/>
            </p:custDataLst>
          </p:nvPr>
        </p:nvSpPr>
        <p:spPr>
          <a:xfrm>
            <a:off x="2047404" y="3775744"/>
            <a:ext cx="8097191" cy="497945"/>
          </a:xfrm>
        </p:spPr>
        <p:txBody>
          <a:bodyPr lIns="90000" tIns="4680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10504763" y="-564702"/>
            <a:ext cx="1201704" cy="1201704"/>
            <a:chOff x="10504763" y="-597753"/>
            <a:chExt cx="1201704" cy="1201704"/>
          </a:xfrm>
        </p:grpSpPr>
        <p:sp>
          <p:nvSpPr>
            <p:cNvPr id="14" name="任意多边形: 形状 13"/>
            <p:cNvSpPr/>
            <p:nvPr>
              <p:custDataLst>
                <p:tags r:id="rId7"/>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8"/>
              </p:custDataLst>
            </p:nvPr>
          </p:nvPicPr>
          <p:blipFill>
            <a:blip r:embed="rId10" cstate="screen"/>
            <a:stretch>
              <a:fillRect/>
            </a:stretch>
          </p:blipFill>
          <p:spPr>
            <a:xfrm>
              <a:off x="10564998" y="3099"/>
              <a:ext cx="1081230" cy="540615"/>
            </a:xfrm>
            <a:prstGeom prst="rect">
              <a:avLst/>
            </a:prstGeom>
          </p:spPr>
        </p:pic>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2020/12/31</a:t>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2174132"/>
            <a:ext cx="12192000" cy="25097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userDrawn="1">
            <p:custDataLst>
              <p:tags r:id="rId2"/>
            </p:custDataLst>
          </p:nvPr>
        </p:nvSpPr>
        <p:spPr>
          <a:xfrm>
            <a:off x="11103090" y="5019807"/>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2" name="矩形 11"/>
          <p:cNvSpPr/>
          <p:nvPr userDrawn="1">
            <p:custDataLst>
              <p:tags r:id="rId3"/>
            </p:custDataLst>
          </p:nvPr>
        </p:nvSpPr>
        <p:spPr>
          <a:xfrm>
            <a:off x="10787765" y="5515616"/>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7" name="矩形 6"/>
          <p:cNvSpPr/>
          <p:nvPr userDrawn="1">
            <p:custDataLst>
              <p:tags r:id="rId4"/>
            </p:custDataLst>
          </p:nvPr>
        </p:nvSpPr>
        <p:spPr>
          <a:xfrm>
            <a:off x="1284052" y="1654256"/>
            <a:ext cx="9533105" cy="3520859"/>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5"/>
            </p:custDataLst>
          </p:nvPr>
        </p:nvSpPr>
        <p:spPr>
          <a:xfrm>
            <a:off x="1036147" y="1015123"/>
            <a:ext cx="495809" cy="49580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9" name="矩形 8"/>
          <p:cNvSpPr/>
          <p:nvPr userDrawn="1">
            <p:custDataLst>
              <p:tags r:id="rId6"/>
            </p:custDataLst>
          </p:nvPr>
        </p:nvSpPr>
        <p:spPr>
          <a:xfrm>
            <a:off x="720822" y="1510932"/>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3" name="文本占位符 2"/>
          <p:cNvSpPr>
            <a:spLocks noGrp="1"/>
          </p:cNvSpPr>
          <p:nvPr>
            <p:ph type="body" idx="1"/>
            <p:custDataLst>
              <p:tags r:id="rId7"/>
            </p:custDataLst>
          </p:nvPr>
        </p:nvSpPr>
        <p:spPr>
          <a:xfrm>
            <a:off x="3886677" y="3920188"/>
            <a:ext cx="4723923" cy="459319"/>
          </a:xfrm>
        </p:spPr>
        <p:txBody>
          <a:bodyPr lIns="90000" tIns="46800" rIns="90000" bIns="46800">
            <a:normAutofit/>
          </a:bodyPr>
          <a:lstStyle>
            <a:lvl1pPr marL="0" indent="0"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2020/12/31</a:t>
            </a:fld>
            <a:endParaRPr lang="zh-CN" altLang="en-US"/>
          </a:p>
        </p:txBody>
      </p:sp>
      <p:sp>
        <p:nvSpPr>
          <p:cNvPr id="5" name="页脚占位符 4"/>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pic>
        <p:nvPicPr>
          <p:cNvPr id="13" name="图片 12"/>
          <p:cNvPicPr>
            <a:picLocks noChangeAspect="1"/>
          </p:cNvPicPr>
          <p:nvPr userDrawn="1">
            <p:custDataLst>
              <p:tags r:id="rId11"/>
            </p:custDataLst>
          </p:nvPr>
        </p:nvPicPr>
        <p:blipFill rotWithShape="1">
          <a:blip r:embed="rId14" cstate="screen">
            <a:alphaModFix amt="50000"/>
          </a:blip>
          <a:srcRect/>
          <a:stretch>
            <a:fillRect/>
          </a:stretch>
        </p:blipFill>
        <p:spPr>
          <a:xfrm>
            <a:off x="-1" y="2177041"/>
            <a:ext cx="3495889" cy="2509736"/>
          </a:xfrm>
          <a:prstGeom prst="rect">
            <a:avLst/>
          </a:prstGeom>
        </p:spPr>
      </p:pic>
      <p:sp>
        <p:nvSpPr>
          <p:cNvPr id="2" name="标题 1"/>
          <p:cNvSpPr>
            <a:spLocks noGrp="1"/>
          </p:cNvSpPr>
          <p:nvPr>
            <p:ph type="title" hasCustomPrompt="1"/>
            <p:custDataLst>
              <p:tags r:id="rId12"/>
            </p:custDataLst>
          </p:nvPr>
        </p:nvSpPr>
        <p:spPr>
          <a:xfrm>
            <a:off x="3886676" y="2969064"/>
            <a:ext cx="4723923" cy="863945"/>
          </a:xfrm>
        </p:spPr>
        <p:txBody>
          <a:bodyPr lIns="90000" tIns="46800" rIns="90000" bIns="46800" anchor="b" anchorCtr="0">
            <a:normAutofit/>
          </a:bodyPr>
          <a:lstStyle>
            <a:lvl1pPr>
              <a:defRPr sz="40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5715" y="0"/>
            <a:ext cx="13202920" cy="6671945"/>
            <a:chOff x="-9" y="0"/>
            <a:chExt cx="20792" cy="10507"/>
          </a:xfrm>
        </p:grpSpPr>
        <p:grpSp>
          <p:nvGrpSpPr>
            <p:cNvPr id="9" name="组合 8"/>
            <p:cNvGrpSpPr/>
            <p:nvPr userDrawn="1">
              <p:custDataLst>
                <p:tags r:id="rId8"/>
              </p:custDataLst>
            </p:nvPr>
          </p:nvGrpSpPr>
          <p:grpSpPr>
            <a:xfrm>
              <a:off x="-9" y="0"/>
              <a:ext cx="1987" cy="1505"/>
              <a:chOff x="-5475" y="-61"/>
              <a:chExt cx="1261620" cy="955805"/>
            </a:xfrm>
          </p:grpSpPr>
          <p:sp>
            <p:nvSpPr>
              <p:cNvPr id="10" name="直角三角形 9"/>
              <p:cNvSpPr/>
              <p:nvPr>
                <p:custDataLst>
                  <p:tags r:id="rId12"/>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1" name="直角三角形 10"/>
              <p:cNvSpPr/>
              <p:nvPr>
                <p:custDataLst>
                  <p:tags r:id="rId13"/>
                </p:custDataLst>
              </p:nvPr>
            </p:nvSpPr>
            <p:spPr>
              <a:xfrm flipV="1">
                <a:off x="-5475" y="-6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grpSp>
          <p:nvGrpSpPr>
            <p:cNvPr id="12" name="组合 11"/>
            <p:cNvGrpSpPr/>
            <p:nvPr userDrawn="1">
              <p:custDataLst>
                <p:tags r:id="rId9"/>
              </p:custDataLst>
            </p:nvPr>
          </p:nvGrpSpPr>
          <p:grpSpPr>
            <a:xfrm>
              <a:off x="18349" y="8087"/>
              <a:ext cx="2434" cy="2420"/>
              <a:chOff x="11651622" y="5135282"/>
              <a:chExt cx="1545463" cy="1536385"/>
            </a:xfrm>
          </p:grpSpPr>
          <p:sp>
            <p:nvSpPr>
              <p:cNvPr id="13" name="任意多边形: 形状 12"/>
              <p:cNvSpPr/>
              <p:nvPr>
                <p:custDataLst>
                  <p:tags r:id="rId10"/>
                </p:custDataLst>
              </p:nvPr>
            </p:nvSpPr>
            <p:spPr>
              <a:xfrm rot="2700000">
                <a:off x="11660700" y="5135282"/>
                <a:ext cx="1536385" cy="1536385"/>
              </a:xfrm>
              <a:custGeom>
                <a:avLst/>
                <a:gdLst>
                  <a:gd name="connsiteX0" fmla="*/ 0 w 1536385"/>
                  <a:gd name="connsiteY0" fmla="*/ 0 h 1536385"/>
                  <a:gd name="connsiteX1" fmla="*/ 1536385 w 1536385"/>
                  <a:gd name="connsiteY1" fmla="*/ 1536385 h 1536385"/>
                  <a:gd name="connsiteX2" fmla="*/ 0 w 1536385"/>
                  <a:gd name="connsiteY2" fmla="*/ 1536385 h 1536385"/>
                </a:gdLst>
                <a:ahLst/>
                <a:cxnLst>
                  <a:cxn ang="0">
                    <a:pos x="connsiteX0" y="connsiteY0"/>
                  </a:cxn>
                  <a:cxn ang="0">
                    <a:pos x="connsiteX1" y="connsiteY1"/>
                  </a:cxn>
                  <a:cxn ang="0">
                    <a:pos x="connsiteX2" y="connsiteY2"/>
                  </a:cxn>
                </a:cxnLst>
                <a:rect l="l" t="t" r="r" b="b"/>
                <a:pathLst>
                  <a:path w="1536385" h="1536385">
                    <a:moveTo>
                      <a:pt x="0" y="0"/>
                    </a:moveTo>
                    <a:lnTo>
                      <a:pt x="1536385" y="1536385"/>
                    </a:lnTo>
                    <a:lnTo>
                      <a:pt x="0" y="153638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4" name="图片 13"/>
              <p:cNvPicPr>
                <a:picLocks noChangeAspect="1"/>
              </p:cNvPicPr>
              <p:nvPr>
                <p:custDataLst>
                  <p:tags r:id="rId11"/>
                </p:custDataLst>
              </p:nvPr>
            </p:nvPicPr>
            <p:blipFill>
              <a:blip r:embed="rId15" cstate="screen"/>
              <a:stretch>
                <a:fillRect/>
              </a:stretch>
            </p:blipFill>
            <p:spPr>
              <a:xfrm rot="5400000">
                <a:off x="11381315" y="5633166"/>
                <a:ext cx="1081230" cy="540615"/>
              </a:xfrm>
              <a:prstGeom prst="rect">
                <a:avLst/>
              </a:prstGeom>
            </p:spPr>
          </p:pic>
        </p:grpSp>
      </p:grpSp>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marL="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marL="4572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marL="9144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marL="13716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marL="1828800" indent="0">
              <a:buNone/>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2020/12/31</a:t>
            </a:fld>
            <a:endParaRPr lang="zh-CN" altLang="en-US"/>
          </a:p>
        </p:txBody>
      </p:sp>
      <p:sp>
        <p:nvSpPr>
          <p:cNvPr id="6" name="页脚占位符 5"/>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563245" y="518795"/>
            <a:ext cx="13335635" cy="5774055"/>
            <a:chOff x="-887" y="817"/>
            <a:chExt cx="21001" cy="9093"/>
          </a:xfrm>
        </p:grpSpPr>
        <p:grpSp>
          <p:nvGrpSpPr>
            <p:cNvPr id="11" name="组合 10"/>
            <p:cNvGrpSpPr/>
            <p:nvPr userDrawn="1">
              <p:custDataLst>
                <p:tags r:id="rId10"/>
              </p:custDataLst>
            </p:nvPr>
          </p:nvGrpSpPr>
          <p:grpSpPr>
            <a:xfrm>
              <a:off x="-887" y="817"/>
              <a:ext cx="1886" cy="1886"/>
              <a:chOff x="-607130" y="518771"/>
              <a:chExt cx="1197505" cy="1197505"/>
            </a:xfrm>
          </p:grpSpPr>
          <p:sp>
            <p:nvSpPr>
              <p:cNvPr id="20" name="任意多边形: 形状 19"/>
              <p:cNvSpPr/>
              <p:nvPr>
                <p:custDataLst>
                  <p:tags r:id="rId14"/>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15"/>
                </p:custDataLst>
              </p:nvPr>
            </p:nvPicPr>
            <p:blipFill>
              <a:blip r:embed="rId17" cstate="screen"/>
              <a:stretch>
                <a:fillRect/>
              </a:stretch>
            </p:blipFill>
            <p:spPr>
              <a:xfrm rot="16200000">
                <a:off x="-281654" y="847217"/>
                <a:ext cx="1081230" cy="540615"/>
              </a:xfrm>
              <a:prstGeom prst="rect">
                <a:avLst/>
              </a:prstGeom>
            </p:spPr>
          </p:pic>
        </p:grpSp>
        <p:grpSp>
          <p:nvGrpSpPr>
            <p:cNvPr id="12" name="组合 11"/>
            <p:cNvGrpSpPr/>
            <p:nvPr userDrawn="1">
              <p:custDataLst>
                <p:tags r:id="rId11"/>
              </p:custDataLst>
            </p:nvPr>
          </p:nvGrpSpPr>
          <p:grpSpPr>
            <a:xfrm>
              <a:off x="18216" y="8012"/>
              <a:ext cx="1899" cy="1899"/>
              <a:chOff x="11567189" y="5087518"/>
              <a:chExt cx="1205553" cy="1205553"/>
            </a:xfrm>
          </p:grpSpPr>
          <p:sp>
            <p:nvSpPr>
              <p:cNvPr id="22" name="任意多边形: 形状 21"/>
              <p:cNvSpPr/>
              <p:nvPr>
                <p:custDataLst>
                  <p:tags r:id="rId12"/>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13"/>
                </p:custDataLst>
              </p:nvPr>
            </p:nvPicPr>
            <p:blipFill>
              <a:blip r:embed="rId17"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2020/12/31</a:t>
            </a:fld>
            <a:endParaRPr lang="zh-CN" altLang="en-US"/>
          </a:p>
        </p:txBody>
      </p:sp>
      <p:sp>
        <p:nvSpPr>
          <p:cNvPr id="8" name="页脚占位符 7"/>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0" y="0"/>
            <a:ext cx="391051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矩形 7"/>
          <p:cNvSpPr/>
          <p:nvPr userDrawn="1">
            <p:custDataLst>
              <p:tags r:id="rId2"/>
            </p:custDataLst>
          </p:nvPr>
        </p:nvSpPr>
        <p:spPr>
          <a:xfrm>
            <a:off x="642026" y="544749"/>
            <a:ext cx="3910519" cy="6313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pic>
        <p:nvPicPr>
          <p:cNvPr id="7" name="图片 6"/>
          <p:cNvPicPr>
            <a:picLocks noChangeAspect="1"/>
          </p:cNvPicPr>
          <p:nvPr userDrawn="1">
            <p:custDataLst>
              <p:tags r:id="rId3"/>
            </p:custDataLst>
          </p:nvPr>
        </p:nvPicPr>
        <p:blipFill rotWithShape="1">
          <a:blip r:embed="rId9">
            <a:alphaModFix amt="50000"/>
          </a:blip>
          <a:srcRect/>
          <a:stretch>
            <a:fillRect/>
          </a:stretch>
        </p:blipFill>
        <p:spPr>
          <a:xfrm>
            <a:off x="638504" y="544749"/>
            <a:ext cx="3910519" cy="6313251"/>
          </a:xfrm>
          <a:prstGeom prst="rect">
            <a:avLst/>
          </a:prstGeom>
        </p:spPr>
      </p:pic>
      <p:sp>
        <p:nvSpPr>
          <p:cNvPr id="2" name="标题 1"/>
          <p:cNvSpPr>
            <a:spLocks noGrp="1"/>
          </p:cNvSpPr>
          <p:nvPr>
            <p:ph type="title"/>
            <p:custDataLst>
              <p:tags r:id="rId4"/>
            </p:custDataLst>
          </p:nvPr>
        </p:nvSpPr>
        <p:spPr>
          <a:xfrm>
            <a:off x="4760259" y="443230"/>
            <a:ext cx="6761860"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2020/12/31</a:t>
            </a:fld>
            <a:endParaRPr lang="zh-CN" altLang="en-US"/>
          </a:p>
        </p:txBody>
      </p:sp>
      <p:sp>
        <p:nvSpPr>
          <p:cNvPr id="4" name="页脚占位符 3"/>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2020/12/31</a:t>
            </a:fld>
            <a:endParaRPr lang="zh-CN" altLang="en-US"/>
          </a:p>
        </p:txBody>
      </p:sp>
      <p:sp>
        <p:nvSpPr>
          <p:cNvPr id="3" name="页脚占位符 2"/>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563245" y="518795"/>
            <a:ext cx="13335635" cy="5774055"/>
            <a:chOff x="-887" y="817"/>
            <a:chExt cx="21001" cy="9093"/>
          </a:xfrm>
        </p:grpSpPr>
        <p:grpSp>
          <p:nvGrpSpPr>
            <p:cNvPr id="9" name="组合 8"/>
            <p:cNvGrpSpPr/>
            <p:nvPr userDrawn="1">
              <p:custDataLst>
                <p:tags r:id="rId8"/>
              </p:custDataLst>
            </p:nvPr>
          </p:nvGrpSpPr>
          <p:grpSpPr>
            <a:xfrm>
              <a:off x="-887" y="817"/>
              <a:ext cx="1886" cy="1886"/>
              <a:chOff x="-607130" y="518771"/>
              <a:chExt cx="1197505" cy="1197505"/>
            </a:xfrm>
          </p:grpSpPr>
          <p:sp>
            <p:nvSpPr>
              <p:cNvPr id="20" name="任意多边形: 形状 19"/>
              <p:cNvSpPr/>
              <p:nvPr>
                <p:custDataLst>
                  <p:tags r:id="rId12"/>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13"/>
                </p:custDataLst>
              </p:nvPr>
            </p:nvPicPr>
            <p:blipFill>
              <a:blip r:embed="rId15" cstate="screen"/>
              <a:stretch>
                <a:fillRect/>
              </a:stretch>
            </p:blipFill>
            <p:spPr>
              <a:xfrm rot="16200000">
                <a:off x="-281654" y="847217"/>
                <a:ext cx="1081230" cy="540615"/>
              </a:xfrm>
              <a:prstGeom prst="rect">
                <a:avLst/>
              </a:prstGeom>
            </p:spPr>
          </p:pic>
        </p:grpSp>
        <p:grpSp>
          <p:nvGrpSpPr>
            <p:cNvPr id="10" name="组合 9"/>
            <p:cNvGrpSpPr/>
            <p:nvPr userDrawn="1">
              <p:custDataLst>
                <p:tags r:id="rId9"/>
              </p:custDataLst>
            </p:nvPr>
          </p:nvGrpSpPr>
          <p:grpSpPr>
            <a:xfrm>
              <a:off x="18216" y="8012"/>
              <a:ext cx="1899" cy="1899"/>
              <a:chOff x="11567189" y="5087518"/>
              <a:chExt cx="1205553" cy="1205553"/>
            </a:xfrm>
          </p:grpSpPr>
          <p:sp>
            <p:nvSpPr>
              <p:cNvPr id="22" name="任意多边形: 形状 21"/>
              <p:cNvSpPr/>
              <p:nvPr>
                <p:custDataLst>
                  <p:tags r:id="rId10"/>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11"/>
                </p:custDataLst>
              </p:nvPr>
            </p:nvPicPr>
            <p:blipFill>
              <a:blip r:embed="rId15" cstate="screen"/>
              <a:stretch>
                <a:fillRect/>
              </a:stretch>
            </p:blipFill>
            <p:spPr>
              <a:xfrm rot="5400000">
                <a:off x="11378357" y="5419986"/>
                <a:ext cx="1081230" cy="540615"/>
              </a:xfrm>
              <a:prstGeom prst="rect">
                <a:avLst/>
              </a:prstGeom>
            </p:spPr>
          </p:pic>
        </p:gr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9EFD9D74-47D9-4702-A33C-335B63B48DBF}" type="datetimeFigureOut">
              <a:rPr lang="zh-CN" altLang="en-US" smtClean="0"/>
              <a:t>2020/12/31</a:t>
            </a:fld>
            <a:endParaRPr lang="zh-CN" altLang="en-US" dirty="0"/>
          </a:p>
        </p:txBody>
      </p:sp>
      <p:sp>
        <p:nvSpPr>
          <p:cNvPr id="6" name="页脚占位符 5"/>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2020/12/31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563245" y="518795"/>
            <a:ext cx="13335635" cy="5774055"/>
            <a:chOff x="-887" y="817"/>
            <a:chExt cx="21001" cy="9093"/>
          </a:xfrm>
        </p:grpSpPr>
        <p:grpSp>
          <p:nvGrpSpPr>
            <p:cNvPr id="8" name="组合 7"/>
            <p:cNvGrpSpPr/>
            <p:nvPr userDrawn="1">
              <p:custDataLst>
                <p:tags r:id="rId7"/>
              </p:custDataLst>
            </p:nvPr>
          </p:nvGrpSpPr>
          <p:grpSpPr>
            <a:xfrm>
              <a:off x="-887" y="817"/>
              <a:ext cx="1886" cy="1886"/>
              <a:chOff x="-607130" y="518771"/>
              <a:chExt cx="1197505" cy="1197505"/>
            </a:xfrm>
          </p:grpSpPr>
          <p:sp>
            <p:nvSpPr>
              <p:cNvPr id="20" name="任意多边形: 形状 19"/>
              <p:cNvSpPr/>
              <p:nvPr>
                <p:custDataLst>
                  <p:tags r:id="rId11"/>
                </p:custDataLst>
              </p:nvPr>
            </p:nvSpPr>
            <p:spPr>
              <a:xfrm rot="13500000">
                <a:off x="-607130" y="518771"/>
                <a:ext cx="1197505" cy="1197505"/>
              </a:xfrm>
              <a:custGeom>
                <a:avLst/>
                <a:gdLst>
                  <a:gd name="connsiteX0" fmla="*/ 1197505 w 1197505"/>
                  <a:gd name="connsiteY0" fmla="*/ 1197505 h 1197505"/>
                  <a:gd name="connsiteX1" fmla="*/ 0 w 1197505"/>
                  <a:gd name="connsiteY1" fmla="*/ 1197505 h 1197505"/>
                  <a:gd name="connsiteX2" fmla="*/ 0 w 1197505"/>
                  <a:gd name="connsiteY2" fmla="*/ 0 h 1197505"/>
                </a:gdLst>
                <a:ahLst/>
                <a:cxnLst>
                  <a:cxn ang="0">
                    <a:pos x="connsiteX0" y="connsiteY0"/>
                  </a:cxn>
                  <a:cxn ang="0">
                    <a:pos x="connsiteX1" y="connsiteY1"/>
                  </a:cxn>
                  <a:cxn ang="0">
                    <a:pos x="connsiteX2" y="connsiteY2"/>
                  </a:cxn>
                </a:cxnLst>
                <a:rect l="l" t="t" r="r" b="b"/>
                <a:pathLst>
                  <a:path w="1197505" h="1197505">
                    <a:moveTo>
                      <a:pt x="1197505" y="1197505"/>
                    </a:moveTo>
                    <a:lnTo>
                      <a:pt x="0" y="1197505"/>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9" name="图片 18"/>
              <p:cNvPicPr>
                <a:picLocks noChangeAspect="1"/>
              </p:cNvPicPr>
              <p:nvPr>
                <p:custDataLst>
                  <p:tags r:id="rId12"/>
                </p:custDataLst>
              </p:nvPr>
            </p:nvPicPr>
            <p:blipFill>
              <a:blip r:embed="rId14" cstate="screen"/>
              <a:stretch>
                <a:fillRect/>
              </a:stretch>
            </p:blipFill>
            <p:spPr>
              <a:xfrm rot="16200000">
                <a:off x="-281654" y="847217"/>
                <a:ext cx="1081230" cy="540615"/>
              </a:xfrm>
              <a:prstGeom prst="rect">
                <a:avLst/>
              </a:prstGeom>
            </p:spPr>
          </p:pic>
        </p:grpSp>
        <p:grpSp>
          <p:nvGrpSpPr>
            <p:cNvPr id="9" name="组合 8"/>
            <p:cNvGrpSpPr/>
            <p:nvPr userDrawn="1">
              <p:custDataLst>
                <p:tags r:id="rId8"/>
              </p:custDataLst>
            </p:nvPr>
          </p:nvGrpSpPr>
          <p:grpSpPr>
            <a:xfrm>
              <a:off x="18216" y="8012"/>
              <a:ext cx="1899" cy="1899"/>
              <a:chOff x="11567189" y="5087518"/>
              <a:chExt cx="1205553" cy="1205553"/>
            </a:xfrm>
          </p:grpSpPr>
          <p:sp>
            <p:nvSpPr>
              <p:cNvPr id="22" name="任意多边形: 形状 21"/>
              <p:cNvSpPr/>
              <p:nvPr>
                <p:custDataLst>
                  <p:tags r:id="rId9"/>
                </p:custDataLst>
              </p:nvPr>
            </p:nvSpPr>
            <p:spPr>
              <a:xfrm rot="2700000">
                <a:off x="11567189" y="5087518"/>
                <a:ext cx="1205553" cy="1205553"/>
              </a:xfrm>
              <a:custGeom>
                <a:avLst/>
                <a:gdLst>
                  <a:gd name="connsiteX0" fmla="*/ 0 w 1205553"/>
                  <a:gd name="connsiteY0" fmla="*/ 0 h 1205553"/>
                  <a:gd name="connsiteX1" fmla="*/ 1205553 w 1205553"/>
                  <a:gd name="connsiteY1" fmla="*/ 1205553 h 1205553"/>
                  <a:gd name="connsiteX2" fmla="*/ 1 w 1205553"/>
                  <a:gd name="connsiteY2" fmla="*/ 1205552 h 1205553"/>
                </a:gdLst>
                <a:ahLst/>
                <a:cxnLst>
                  <a:cxn ang="0">
                    <a:pos x="connsiteX0" y="connsiteY0"/>
                  </a:cxn>
                  <a:cxn ang="0">
                    <a:pos x="connsiteX1" y="connsiteY1"/>
                  </a:cxn>
                  <a:cxn ang="0">
                    <a:pos x="connsiteX2" y="connsiteY2"/>
                  </a:cxn>
                </a:cxnLst>
                <a:rect l="l" t="t" r="r" b="b"/>
                <a:pathLst>
                  <a:path w="1205553" h="1205553">
                    <a:moveTo>
                      <a:pt x="0" y="0"/>
                    </a:moveTo>
                    <a:lnTo>
                      <a:pt x="1205553" y="1205553"/>
                    </a:lnTo>
                    <a:lnTo>
                      <a:pt x="1" y="1205552"/>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10"/>
                </p:custDataLst>
              </p:nvPr>
            </p:nvPicPr>
            <p:blipFill>
              <a:blip r:embed="rId14" cstate="screen"/>
              <a:stretch>
                <a:fillRect/>
              </a:stretch>
            </p:blipFill>
            <p:spPr>
              <a:xfrm rot="5400000">
                <a:off x="11378357" y="5419986"/>
                <a:ext cx="1081230" cy="540615"/>
              </a:xfrm>
              <a:prstGeom prst="rect">
                <a:avLst/>
              </a:prstGeom>
            </p:spPr>
          </p:pic>
        </p:gr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2020/12/31</a:t>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10504763" y="-564702"/>
            <a:ext cx="1201704" cy="1201704"/>
            <a:chOff x="10504763" y="-597753"/>
            <a:chExt cx="1201704" cy="1201704"/>
          </a:xfrm>
        </p:grpSpPr>
        <p:sp>
          <p:nvSpPr>
            <p:cNvPr id="14" name="任意多边形: 形状 13"/>
            <p:cNvSpPr/>
            <p:nvPr>
              <p:custDataLst>
                <p:tags r:id="rId6"/>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7"/>
              </p:custDataLst>
            </p:nvPr>
          </p:nvPicPr>
          <p:blipFill>
            <a:blip r:embed="rId9" cstate="screen"/>
            <a:stretch>
              <a:fillRect/>
            </a:stretch>
          </p:blipFill>
          <p:spPr>
            <a:xfrm>
              <a:off x="10564998" y="3099"/>
              <a:ext cx="1081230" cy="540615"/>
            </a:xfrm>
            <a:prstGeom prst="rect">
              <a:avLst/>
            </a:prstGeom>
          </p:spPr>
        </p:pic>
      </p:grpSp>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2020/12/31</a:t>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defRPr>
            </a:lvl1pPr>
            <a:lvl2pPr>
              <a:defRPr baseline="0">
                <a:solidFill>
                  <a:schemeClr val="tx1">
                    <a:lumMod val="85000"/>
                    <a:lumOff val="15000"/>
                  </a:schemeClr>
                </a:solidFill>
              </a:defRPr>
            </a:lvl2pPr>
            <a:lvl3pPr>
              <a:defRPr baseline="0">
                <a:solidFill>
                  <a:schemeClr val="tx1">
                    <a:lumMod val="85000"/>
                    <a:lumOff val="15000"/>
                  </a:schemeClr>
                </a:solidFill>
              </a:defRPr>
            </a:lvl3pPr>
            <a:lvl4pPr>
              <a:defRPr baseline="0">
                <a:solidFill>
                  <a:schemeClr val="tx1">
                    <a:lumMod val="85000"/>
                    <a:lumOff val="15000"/>
                  </a:schemeClr>
                </a:solidFill>
              </a:defRPr>
            </a:lvl4pPr>
            <a:lvl5pPr>
              <a:defRPr baseline="0">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2020/12/31</a:t>
            </a:fld>
            <a:endParaRPr lang="zh-CN" altLang="en-US"/>
          </a:p>
        </p:txBody>
      </p:sp>
      <p:sp>
        <p:nvSpPr>
          <p:cNvPr id="4" name="页脚占位符 3"/>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grpSp>
        <p:nvGrpSpPr>
          <p:cNvPr id="6" name="组合 5"/>
          <p:cNvGrpSpPr/>
          <p:nvPr userDrawn="1">
            <p:custDataLst>
              <p:tags r:id="rId4"/>
            </p:custDataLst>
          </p:nvPr>
        </p:nvGrpSpPr>
        <p:grpSpPr>
          <a:xfrm>
            <a:off x="5269393" y="5915716"/>
            <a:ext cx="1653212" cy="1653213"/>
            <a:chOff x="5269393" y="5915716"/>
            <a:chExt cx="1653212" cy="1653213"/>
          </a:xfrm>
        </p:grpSpPr>
        <p:sp>
          <p:nvSpPr>
            <p:cNvPr id="7" name="任意多边形: 形状 6"/>
            <p:cNvSpPr/>
            <p:nvPr>
              <p:custDataLst>
                <p:tags r:id="rId11"/>
              </p:custDataLst>
            </p:nvPr>
          </p:nvSpPr>
          <p:spPr>
            <a:xfrm rot="8100000">
              <a:off x="5269393" y="5915716"/>
              <a:ext cx="1653212" cy="1653213"/>
            </a:xfrm>
            <a:custGeom>
              <a:avLst/>
              <a:gdLst>
                <a:gd name="connsiteX0" fmla="*/ 0 w 1653212"/>
                <a:gd name="connsiteY0" fmla="*/ 1653213 h 1653213"/>
                <a:gd name="connsiteX1" fmla="*/ 0 w 1653212"/>
                <a:gd name="connsiteY1" fmla="*/ 0 h 1653213"/>
                <a:gd name="connsiteX2" fmla="*/ 1653212 w 1653212"/>
                <a:gd name="connsiteY2" fmla="*/ 1653213 h 1653213"/>
              </a:gdLst>
              <a:ahLst/>
              <a:cxnLst>
                <a:cxn ang="0">
                  <a:pos x="connsiteX0" y="connsiteY0"/>
                </a:cxn>
                <a:cxn ang="0">
                  <a:pos x="connsiteX1" y="connsiteY1"/>
                </a:cxn>
                <a:cxn ang="0">
                  <a:pos x="connsiteX2" y="connsiteY2"/>
                </a:cxn>
              </a:cxnLst>
              <a:rect l="l" t="t" r="r" b="b"/>
              <a:pathLst>
                <a:path w="1653212" h="1653213">
                  <a:moveTo>
                    <a:pt x="0" y="1653213"/>
                  </a:moveTo>
                  <a:lnTo>
                    <a:pt x="0" y="0"/>
                  </a:lnTo>
                  <a:lnTo>
                    <a:pt x="1653212" y="1653213"/>
                  </a:lnTo>
                  <a:close/>
                </a:path>
              </a:pathLst>
            </a:custGeom>
            <a:noFill/>
            <a:ln w="2540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8" name="图片 7"/>
            <p:cNvPicPr>
              <a:picLocks noChangeAspect="1"/>
            </p:cNvPicPr>
            <p:nvPr>
              <p:custDataLst>
                <p:tags r:id="rId12"/>
              </p:custDataLst>
            </p:nvPr>
          </p:nvPicPr>
          <p:blipFill>
            <a:blip r:embed="rId14" cstate="screen"/>
            <a:stretch>
              <a:fillRect/>
            </a:stretch>
          </p:blipFill>
          <p:spPr>
            <a:xfrm rot="10800000">
              <a:off x="5555385" y="6317385"/>
              <a:ext cx="1081230" cy="540615"/>
            </a:xfrm>
            <a:prstGeom prst="rect">
              <a:avLst/>
            </a:prstGeom>
          </p:spPr>
        </p:pic>
      </p:grpSp>
      <p:grpSp>
        <p:nvGrpSpPr>
          <p:cNvPr id="9" name="组合 8"/>
          <p:cNvGrpSpPr/>
          <p:nvPr userDrawn="1">
            <p:custDataLst>
              <p:tags r:id="rId5"/>
            </p:custDataLst>
          </p:nvPr>
        </p:nvGrpSpPr>
        <p:grpSpPr>
          <a:xfrm>
            <a:off x="2750213" y="2016254"/>
            <a:ext cx="811134" cy="806524"/>
            <a:chOff x="2750213" y="2016254"/>
            <a:chExt cx="811134" cy="806524"/>
          </a:xfrm>
        </p:grpSpPr>
        <p:sp>
          <p:nvSpPr>
            <p:cNvPr id="10" name="矩形 9"/>
            <p:cNvSpPr/>
            <p:nvPr>
              <p:custDataLst>
                <p:tags r:id="rId9"/>
              </p:custDataLst>
            </p:nvPr>
          </p:nvSpPr>
          <p:spPr>
            <a:xfrm>
              <a:off x="3065538" y="2016254"/>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1" name="矩形 10"/>
            <p:cNvSpPr/>
            <p:nvPr>
              <p:custDataLst>
                <p:tags r:id="rId10"/>
              </p:custDataLst>
            </p:nvPr>
          </p:nvSpPr>
          <p:spPr>
            <a:xfrm>
              <a:off x="2750213" y="2512063"/>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2" name="矩形 11"/>
          <p:cNvSpPr/>
          <p:nvPr userDrawn="1">
            <p:custDataLst>
              <p:tags r:id="rId6"/>
            </p:custDataLst>
          </p:nvPr>
        </p:nvSpPr>
        <p:spPr>
          <a:xfrm>
            <a:off x="8688548" y="3912111"/>
            <a:ext cx="310715" cy="31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 name="标题 1"/>
          <p:cNvSpPr>
            <a:spLocks noGrp="1"/>
          </p:cNvSpPr>
          <p:nvPr>
            <p:ph type="title" hasCustomPrompt="1"/>
            <p:custDataLst>
              <p:tags r:id="rId7"/>
            </p:custDataLst>
          </p:nvPr>
        </p:nvSpPr>
        <p:spPr>
          <a:xfrm>
            <a:off x="3428169" y="2258626"/>
            <a:ext cx="5335659" cy="1200329"/>
          </a:xfrm>
        </p:spPr>
        <p:txBody>
          <a:bodyPr vert="horz" lIns="90000" tIns="46800" rIns="90000" bIns="46800" rtlCol="0" anchor="t" anchorCtr="0">
            <a:noAutofit/>
          </a:bodyPr>
          <a:lstStyle>
            <a:lvl1pPr marL="0" marR="0" algn="ctr" defTabSz="914400" rtl="0" eaLnBrk="1" fontAlgn="auto" latinLnBrk="0" hangingPunct="1">
              <a:lnSpc>
                <a:spcPct val="100000"/>
              </a:lnSpc>
              <a:buNone/>
              <a:defRPr kumimoji="0" lang="zh-CN" altLang="en-US" sz="7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4" name="文本占位符 13"/>
          <p:cNvSpPr>
            <a:spLocks noGrp="1"/>
          </p:cNvSpPr>
          <p:nvPr>
            <p:ph type="body" sz="quarter" idx="13" hasCustomPrompt="1"/>
            <p:custDataLst>
              <p:tags r:id="rId8"/>
            </p:custDataLst>
          </p:nvPr>
        </p:nvSpPr>
        <p:spPr>
          <a:xfrm>
            <a:off x="3428169" y="3638559"/>
            <a:ext cx="5354637" cy="495810"/>
          </a:xfrm>
        </p:spPr>
        <p:txBody>
          <a:bodyPr>
            <a:normAutofit/>
          </a:bodyPr>
          <a:lstStyle>
            <a:lvl1pPr marL="0" indent="0" algn="ctr">
              <a:buNone/>
              <a:defRPr sz="2000" spc="200" baseline="0">
                <a:solidFill>
                  <a:schemeClr val="tx1">
                    <a:lumMod val="75000"/>
                    <a:lumOff val="25000"/>
                  </a:schemeClr>
                </a:solidFill>
              </a:defRPr>
            </a:lvl1pPr>
          </a:lstStyle>
          <a:p>
            <a:pPr lvl="0"/>
            <a:r>
              <a:rPr lang="zh-CN" altLang="en-US" dirty="0"/>
              <a:t>单击此处编辑副标题内容</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userDrawn="1">
            <p:ph type="title" hasCustomPrompt="1"/>
            <p:custDataLst>
              <p:tags r:id="rId1"/>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2"/>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fld id="{760FBDFE-C587-4B4C-A407-44438C67B59E}" type="datetimeFigureOut">
              <a:rPr lang="zh-CN" altLang="en-US" smtClean="0"/>
              <a:t>2020/12/31</a:t>
            </a:fld>
            <a:endParaRPr lang="zh-CN" altLang="en-US"/>
          </a:p>
        </p:txBody>
      </p:sp>
      <p:sp>
        <p:nvSpPr>
          <p:cNvPr id="4" name="页脚占位符 3"/>
          <p:cNvSpPr>
            <a:spLocks noGrp="1"/>
          </p:cNvSpPr>
          <p:nvPr userDrawn="1">
            <p:ph type="ftr" sz="quarter" idx="11"/>
            <p:custDataLst>
              <p:tags r:id="rId3"/>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endParaRPr lang="zh-CN" altLang="en-US" dirty="0"/>
          </a:p>
        </p:txBody>
      </p:sp>
      <p:sp>
        <p:nvSpPr>
          <p:cNvPr id="5" name="灯片编号占位符 4"/>
          <p:cNvSpPr>
            <a:spLocks noGrp="1"/>
          </p:cNvSpPr>
          <p:nvPr userDrawn="1">
            <p:ph type="sldNum" sz="quarter" idx="12"/>
            <p:custDataLst>
              <p:tags r:id="rId4"/>
            </p:custDataLst>
          </p:nvPr>
        </p:nvSpPr>
        <p:spPr/>
        <p:txBody>
          <a:bodyPr/>
          <a:lstStyle>
            <a:lvl1pPr>
              <a:defRPr baseline="0">
                <a:solidFill>
                  <a:schemeClr val="tx1">
                    <a:lumMod val="85000"/>
                    <a:lumOff val="15000"/>
                  </a:schemeClr>
                </a:solidFill>
                <a:latin typeface="微软雅黑" panose="020B0503020204020204" pitchFamily="34" charset="-122"/>
              </a:defRPr>
            </a:lvl1pPr>
          </a:lstStyle>
          <a:p>
            <a:fld id="{49AE70B2-8BF9-45C0-BB95-33D1B9D3A854}" type="slidenum">
              <a:rPr lang="zh-CN" altLang="en-US" smtClean="0"/>
              <a:t>‹#›</a:t>
            </a:fld>
            <a:endParaRPr lang="zh-CN" altLang="en-US" dirty="0"/>
          </a:p>
        </p:txBody>
      </p:sp>
      <p:grpSp>
        <p:nvGrpSpPr>
          <p:cNvPr id="6" name="组合 5"/>
          <p:cNvGrpSpPr/>
          <p:nvPr userDrawn="1">
            <p:custDataLst>
              <p:tags r:id="rId5"/>
            </p:custDataLst>
          </p:nvPr>
        </p:nvGrpSpPr>
        <p:grpSpPr>
          <a:xfrm>
            <a:off x="-5715" y="0"/>
            <a:ext cx="1261745" cy="955675"/>
            <a:chOff x="-5475" y="-1"/>
            <a:chExt cx="1261620" cy="955745"/>
          </a:xfrm>
        </p:grpSpPr>
        <p:sp>
          <p:nvSpPr>
            <p:cNvPr id="9" name="直角三角形 8"/>
            <p:cNvSpPr/>
            <p:nvPr>
              <p:custDataLst>
                <p:tags r:id="rId8"/>
              </p:custDataLst>
            </p:nvPr>
          </p:nvSpPr>
          <p:spPr>
            <a:xfrm flipV="1">
              <a:off x="-5475" y="-1"/>
              <a:ext cx="1261620" cy="955745"/>
            </a:xfrm>
            <a:prstGeom prst="rtTriangle">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0" name="直角三角形 9"/>
            <p:cNvSpPr/>
            <p:nvPr>
              <p:custDataLst>
                <p:tags r:id="rId9"/>
              </p:custDataLst>
            </p:nvPr>
          </p:nvSpPr>
          <p:spPr>
            <a:xfrm flipV="1">
              <a:off x="-5475" y="-1"/>
              <a:ext cx="1103411" cy="8358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sp>
        <p:nvSpPr>
          <p:cNvPr id="15" name="Freeform 9"/>
          <p:cNvSpPr/>
          <p:nvPr userDrawn="1">
            <p:custDataLst>
              <p:tags r:id="rId6"/>
            </p:custDataLst>
          </p:nvPr>
        </p:nvSpPr>
        <p:spPr>
          <a:xfrm>
            <a:off x="11043138" y="4289310"/>
            <a:ext cx="1126957" cy="2253919"/>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userDrawn="1">
            <p:custDataLst>
              <p:tags r:id="rId7"/>
            </p:custDataLst>
          </p:nvPr>
        </p:nvPicPr>
        <p:blipFill>
          <a:blip r:embed="rId11" cstate="screen"/>
          <a:stretch>
            <a:fillRect/>
          </a:stretch>
        </p:blipFill>
        <p:spPr>
          <a:xfrm rot="5400000">
            <a:off x="11117357" y="5159252"/>
            <a:ext cx="1429406" cy="714703"/>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2020/12/31</a:t>
            </a:fld>
            <a:endParaRPr lang="zh-CN" altLang="en-US"/>
          </a:p>
        </p:txBody>
      </p:sp>
      <p:sp>
        <p:nvSpPr>
          <p:cNvPr id="5" name="灯片编号占位符 4"/>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4" name="页脚占位符 3"/>
          <p:cNvSpPr>
            <a:spLocks noGrp="1"/>
          </p:cNvSpPr>
          <p:nvPr>
            <p:ph type="ftr" sz="quarter" idx="11"/>
            <p:custDataLst>
              <p:tags r:id="rId4"/>
            </p:custDataLst>
          </p:nvPr>
        </p:nvSpPr>
        <p:spPr/>
        <p:txBody>
          <a:bodyPr/>
          <a:lstStyle>
            <a:lvl1pPr>
              <a:defRPr>
                <a:solidFill>
                  <a:schemeClr val="tx1">
                    <a:lumMod val="85000"/>
                    <a:lumOff val="15000"/>
                  </a:schemeClr>
                </a:solidFill>
              </a:defRPr>
            </a:lvl1pPr>
          </a:lstStyle>
          <a:p>
            <a:endParaRPr lang="zh-CN" altLang="en-US" dirty="0"/>
          </a:p>
        </p:txBody>
      </p:sp>
      <p:sp>
        <p:nvSpPr>
          <p:cNvPr id="2" name="标题 1"/>
          <p:cNvSpPr>
            <a:spLocks noGrp="1"/>
          </p:cNvSpPr>
          <p:nvPr>
            <p:ph type="title" hasCustomPrompt="1"/>
            <p:custDataLst>
              <p:tags r:id="rId5"/>
            </p:custDataLst>
          </p:nvPr>
        </p:nvSpPr>
        <p:spPr>
          <a:xfrm>
            <a:off x="1281600" y="1249200"/>
            <a:ext cx="9626400" cy="723600"/>
          </a:xfrm>
        </p:spPr>
        <p:txBody>
          <a:bodyPr anchor="ctr">
            <a:normAutofit/>
          </a:bodyPr>
          <a:lstStyle>
            <a:lvl1pPr marL="0" indent="0">
              <a:buFont typeface="Arial" panose="020B0604020202020204" pitchFamily="34" charset="0"/>
              <a:buNone/>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hasCustomPrompt="1"/>
            <p:custDataLst>
              <p:tags r:id="rId6"/>
            </p:custDataLst>
          </p:nvPr>
        </p:nvSpPr>
        <p:spPr>
          <a:xfrm>
            <a:off x="1281113" y="2163600"/>
            <a:ext cx="9626600" cy="3445200"/>
          </a:xfrm>
        </p:spPr>
        <p:txBody>
          <a:bodyPr>
            <a:normAutofit/>
          </a:bodyPr>
          <a:lstStyle>
            <a:lvl1pPr marL="285750" indent="-285750">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defRPr baseline="0">
                <a:solidFill>
                  <a:schemeClr val="tx1"/>
                </a:solidFill>
                <a:latin typeface="微软雅黑" panose="020B0503020204020204" pitchFamily="34" charset="-122"/>
                <a:ea typeface="微软雅黑" panose="020B0503020204020204" pitchFamily="34" charset="-122"/>
              </a:defRPr>
            </a:lvl2pPr>
            <a:lvl3pPr>
              <a:defRPr baseline="0">
                <a:solidFill>
                  <a:schemeClr val="tx1"/>
                </a:solidFill>
                <a:latin typeface="微软雅黑" panose="020B0503020204020204" pitchFamily="34" charset="-122"/>
                <a:ea typeface="微软雅黑" panose="020B0503020204020204" pitchFamily="34" charset="-122"/>
              </a:defRPr>
            </a:lvl3pPr>
            <a:lvl4pPr>
              <a:defRPr baseline="0">
                <a:solidFill>
                  <a:schemeClr val="tx1"/>
                </a:solidFill>
                <a:latin typeface="微软雅黑" panose="020B0503020204020204" pitchFamily="34" charset="-122"/>
                <a:ea typeface="微软雅黑" panose="020B0503020204020204" pitchFamily="34" charset="-122"/>
              </a:defRPr>
            </a:lvl4pPr>
            <a:lvl5pPr>
              <a:defRPr baseline="0">
                <a:solidFill>
                  <a:schemeClr val="tx1"/>
                </a:solidFill>
                <a:latin typeface="微软雅黑" panose="020B0503020204020204" pitchFamily="34" charset="-122"/>
                <a:ea typeface="微软雅黑" panose="020B0503020204020204" pitchFamily="34" charset="-122"/>
              </a:defRPr>
            </a:lvl5pPr>
          </a:lstStyle>
          <a:p>
            <a:pPr lvl="0"/>
            <a:r>
              <a:rPr lang="zh-CN" altLang="en-US"/>
              <a:t>单击此处添加文本</a:t>
            </a:r>
            <a:endParaRPr lang="zh-CN" altLang="en-US" dirty="0"/>
          </a:p>
        </p:txBody>
      </p:sp>
      <p:sp>
        <p:nvSpPr>
          <p:cNvPr id="15" name="Freeform 7"/>
          <p:cNvSpPr/>
          <p:nvPr userDrawn="1">
            <p:custDataLst>
              <p:tags r:id="rId7"/>
            </p:custDataLst>
          </p:nvPr>
        </p:nvSpPr>
        <p:spPr>
          <a:xfrm>
            <a:off x="35561" y="270756"/>
            <a:ext cx="846836" cy="1693676"/>
          </a:xfrm>
          <a:custGeom>
            <a:avLst/>
            <a:gdLst>
              <a:gd name="connsiteX0" fmla="*/ 0 w 846836"/>
              <a:gd name="connsiteY0" fmla="*/ 0 h 1693676"/>
              <a:gd name="connsiteX1" fmla="*/ 846836 w 846836"/>
              <a:gd name="connsiteY1" fmla="*/ 846840 h 1693676"/>
              <a:gd name="connsiteX2" fmla="*/ 0 w 846836"/>
              <a:gd name="connsiteY2" fmla="*/ 1693676 h 1693676"/>
            </a:gdLst>
            <a:ahLst/>
            <a:cxnLst>
              <a:cxn ang="0">
                <a:pos x="connsiteX0" y="connsiteY0"/>
              </a:cxn>
              <a:cxn ang="0">
                <a:pos x="connsiteX1" y="connsiteY1"/>
              </a:cxn>
              <a:cxn ang="0">
                <a:pos x="connsiteX2" y="connsiteY2"/>
              </a:cxn>
            </a:cxnLst>
            <a:rect l="l" t="t" r="r" b="b"/>
            <a:pathLst>
              <a:path w="846836" h="1693676">
                <a:moveTo>
                  <a:pt x="0" y="0"/>
                </a:moveTo>
                <a:lnTo>
                  <a:pt x="846836" y="846840"/>
                </a:lnTo>
                <a:lnTo>
                  <a:pt x="0" y="1693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userDrawn="1">
            <p:custDataLst>
              <p:tags r:id="rId8"/>
            </p:custDataLst>
          </p:nvPr>
        </p:nvPicPr>
        <p:blipFill>
          <a:blip r:embed="rId12" cstate="screen"/>
          <a:stretch>
            <a:fillRect/>
          </a:stretch>
        </p:blipFill>
        <p:spPr>
          <a:xfrm rot="16200000">
            <a:off x="-237740" y="847270"/>
            <a:ext cx="1081325" cy="540662"/>
          </a:xfrm>
          <a:prstGeom prst="rect">
            <a:avLst/>
          </a:prstGeom>
        </p:spPr>
      </p:pic>
      <p:sp>
        <p:nvSpPr>
          <p:cNvPr id="18" name="Freeform 9"/>
          <p:cNvSpPr/>
          <p:nvPr userDrawn="1">
            <p:custDataLst>
              <p:tags r:id="rId9"/>
            </p:custDataLst>
          </p:nvPr>
        </p:nvSpPr>
        <p:spPr>
          <a:xfrm>
            <a:off x="11317422" y="4837879"/>
            <a:ext cx="852673" cy="1705350"/>
          </a:xfrm>
          <a:custGeom>
            <a:avLst/>
            <a:gdLst>
              <a:gd name="connsiteX0" fmla="*/ 852673 w 852673"/>
              <a:gd name="connsiteY0" fmla="*/ 0 h 1705350"/>
              <a:gd name="connsiteX1" fmla="*/ 852671 w 852673"/>
              <a:gd name="connsiteY1" fmla="*/ 1705350 h 1705350"/>
              <a:gd name="connsiteX2" fmla="*/ 0 w 852673"/>
              <a:gd name="connsiteY2" fmla="*/ 852676 h 1705350"/>
            </a:gdLst>
            <a:ahLst/>
            <a:cxnLst>
              <a:cxn ang="0">
                <a:pos x="connsiteX0" y="connsiteY0"/>
              </a:cxn>
              <a:cxn ang="0">
                <a:pos x="connsiteX1" y="connsiteY1"/>
              </a:cxn>
              <a:cxn ang="0">
                <a:pos x="connsiteX2" y="connsiteY2"/>
              </a:cxn>
            </a:cxnLst>
            <a:rect l="l" t="t" r="r" b="b"/>
            <a:pathLst>
              <a:path w="852673" h="1705350">
                <a:moveTo>
                  <a:pt x="852673" y="0"/>
                </a:moveTo>
                <a:lnTo>
                  <a:pt x="852671" y="1705350"/>
                </a:lnTo>
                <a:lnTo>
                  <a:pt x="0" y="852676"/>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lumMod val="85000"/>
                  <a:lumOff val="15000"/>
                </a:schemeClr>
              </a:solidFill>
            </a:endParaRPr>
          </a:p>
        </p:txBody>
      </p:sp>
      <p:pic>
        <p:nvPicPr>
          <p:cNvPr id="21" name="图片 20"/>
          <p:cNvPicPr>
            <a:picLocks noChangeAspect="1"/>
          </p:cNvPicPr>
          <p:nvPr userDrawn="1">
            <p:custDataLst>
              <p:tags r:id="rId10"/>
            </p:custDataLst>
          </p:nvPr>
        </p:nvPicPr>
        <p:blipFill>
          <a:blip r:embed="rId12" cstate="screen"/>
          <a:stretch>
            <a:fillRect/>
          </a:stretch>
        </p:blipFill>
        <p:spPr>
          <a:xfrm rot="5400000">
            <a:off x="11378279" y="5420174"/>
            <a:ext cx="1081510" cy="540755"/>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tx1">
                  <a:lumMod val="85000"/>
                  <a:lumOff val="15000"/>
                </a:schemeClr>
              </a:solidFill>
              <a:sym typeface="+mn-ea"/>
            </a:endParaRPr>
          </a:p>
        </p:txBody>
      </p:sp>
      <p:grpSp>
        <p:nvGrpSpPr>
          <p:cNvPr id="12" name="组合 11"/>
          <p:cNvGrpSpPr/>
          <p:nvPr userDrawn="1">
            <p:custDataLst>
              <p:tags r:id="rId2"/>
            </p:custDataLst>
          </p:nvPr>
        </p:nvGrpSpPr>
        <p:grpSpPr>
          <a:xfrm flipH="1">
            <a:off x="206661" y="5620233"/>
            <a:ext cx="1013606" cy="1007845"/>
            <a:chOff x="267875" y="162991"/>
            <a:chExt cx="811134" cy="806524"/>
          </a:xfrm>
        </p:grpSpPr>
        <p:sp>
          <p:nvSpPr>
            <p:cNvPr id="14" name="矩形 13"/>
            <p:cNvSpPr/>
            <p:nvPr>
              <p:custDataLst>
                <p:tags r:id="rId9"/>
              </p:custDataLst>
            </p:nvPr>
          </p:nvSpPr>
          <p:spPr>
            <a:xfrm>
              <a:off x="583200" y="162991"/>
              <a:ext cx="495809" cy="495809"/>
            </a:xfrm>
            <a:prstGeom prst="rect">
              <a:avLst/>
            </a:pr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5" name="矩形 14"/>
            <p:cNvSpPr/>
            <p:nvPr>
              <p:custDataLst>
                <p:tags r:id="rId10"/>
              </p:custDataLst>
            </p:nvPr>
          </p:nvSpPr>
          <p:spPr>
            <a:xfrm>
              <a:off x="267875" y="658800"/>
              <a:ext cx="310715" cy="310715"/>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userDrawn="1">
            <p:ph type="title" hasCustomPrompt="1"/>
            <p:custDataLst>
              <p:tags r:id="rId3"/>
            </p:custDataLst>
          </p:nvPr>
        </p:nvSpPr>
        <p:spPr>
          <a:xfrm>
            <a:off x="582930" y="770255"/>
            <a:ext cx="3959860" cy="882015"/>
          </a:xfrm>
        </p:spPr>
        <p:txBody>
          <a:bodyPr anchor="ctr">
            <a:normAutofit/>
          </a:bodyPr>
          <a:lstStyle>
            <a:lvl1pPr>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2020/12/31</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7"/>
            </p:custDataLst>
          </p:nvPr>
        </p:nvSpPr>
        <p:spPr>
          <a:xfrm>
            <a:off x="586740" y="1764030"/>
            <a:ext cx="3956685" cy="4093210"/>
          </a:xfrm>
        </p:spPr>
        <p:txBody>
          <a:bodyPr>
            <a:normAutofit/>
          </a:bodyPr>
          <a:lstStyle>
            <a:lvl1pPr marL="0" indent="0">
              <a:lnSpc>
                <a:spcPct val="130000"/>
              </a:lnSpc>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内容占位符 8"/>
          <p:cNvSpPr>
            <a:spLocks noGrp="1"/>
          </p:cNvSpPr>
          <p:nvPr userDrawn="1">
            <p:ph sz="quarter" idx="14"/>
            <p:custDataLst>
              <p:tags r:id="rId8"/>
            </p:custDataLst>
          </p:nvPr>
        </p:nvSpPr>
        <p:spPr>
          <a:xfrm>
            <a:off x="5101200" y="769938"/>
            <a:ext cx="6480000" cy="5087937"/>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p>
          <a:p>
            <a:pPr lvl="1"/>
            <a:r>
              <a:rPr lang="zh-CN" altLang="en-US">
                <a:sym typeface="+mn-ea"/>
              </a:rPr>
              <a:t>第</a:t>
            </a:r>
            <a:r>
              <a:rPr lang="zh-CN" altLang="en-US"/>
              <a:t>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2"/>
            </p:custDataLst>
          </p:nvPr>
        </p:nvGrpSpPr>
        <p:grpSpPr>
          <a:xfrm>
            <a:off x="10504763" y="-575719"/>
            <a:ext cx="1201704" cy="1201704"/>
            <a:chOff x="10504763" y="-597753"/>
            <a:chExt cx="1201704" cy="1201704"/>
          </a:xfrm>
        </p:grpSpPr>
        <p:sp>
          <p:nvSpPr>
            <p:cNvPr id="17" name="任意多边形: 形状 16"/>
            <p:cNvSpPr/>
            <p:nvPr>
              <p:custDataLst>
                <p:tags r:id="rId9"/>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6" name="图片 15"/>
            <p:cNvPicPr>
              <a:picLocks noChangeAspect="1"/>
            </p:cNvPicPr>
            <p:nvPr>
              <p:custDataLst>
                <p:tags r:id="rId10"/>
              </p:custDataLst>
            </p:nvPr>
          </p:nvPicPr>
          <p:blipFill>
            <a:blip r:embed="rId12" cstate="screen"/>
            <a:stretch>
              <a:fillRect/>
            </a:stretch>
          </p:blipFill>
          <p:spPr>
            <a:xfrm>
              <a:off x="10564998" y="3099"/>
              <a:ext cx="1081230" cy="540615"/>
            </a:xfrm>
            <a:prstGeom prst="rect">
              <a:avLst/>
            </a:prstGeom>
          </p:spPr>
        </p:pic>
      </p:grpSp>
      <p:sp>
        <p:nvSpPr>
          <p:cNvPr id="2" name="标题 1"/>
          <p:cNvSpPr>
            <a:spLocks noGrp="1"/>
          </p:cNvSpPr>
          <p:nvPr userDrawn="1">
            <p:ph type="title"/>
            <p:custDataLst>
              <p:tags r:id="rId3"/>
            </p:custDataLst>
          </p:nvPr>
        </p:nvSpPr>
        <p:spPr>
          <a:xfrm>
            <a:off x="612000" y="781200"/>
            <a:ext cx="10976400" cy="626400"/>
          </a:xfrm>
        </p:spPr>
        <p:txBody>
          <a:bodyPr anchor="ctr"/>
          <a:lstStyle>
            <a:lvl1pPr algn="ctr">
              <a:defRPr sz="36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2020/12/31</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algn="ct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10504763" y="-564702"/>
            <a:ext cx="1201704" cy="1201704"/>
            <a:chOff x="10504763" y="-597753"/>
            <a:chExt cx="1201704" cy="1201704"/>
          </a:xfrm>
        </p:grpSpPr>
        <p:sp>
          <p:nvSpPr>
            <p:cNvPr id="14" name="任意多边形: 形状 13"/>
            <p:cNvSpPr/>
            <p:nvPr>
              <p:custDataLst>
                <p:tags r:id="rId9"/>
              </p:custDataLst>
            </p:nvPr>
          </p:nvSpPr>
          <p:spPr>
            <a:xfrm rot="18900000">
              <a:off x="10504763" y="-597753"/>
              <a:ext cx="1201704" cy="1201704"/>
            </a:xfrm>
            <a:custGeom>
              <a:avLst/>
              <a:gdLst>
                <a:gd name="connsiteX0" fmla="*/ 0 w 1201704"/>
                <a:gd name="connsiteY0" fmla="*/ 0 h 1201704"/>
                <a:gd name="connsiteX1" fmla="*/ 1201704 w 1201704"/>
                <a:gd name="connsiteY1" fmla="*/ 1201704 h 1201704"/>
                <a:gd name="connsiteX2" fmla="*/ 0 w 1201704"/>
                <a:gd name="connsiteY2" fmla="*/ 1201703 h 1201704"/>
              </a:gdLst>
              <a:ahLst/>
              <a:cxnLst>
                <a:cxn ang="0">
                  <a:pos x="connsiteX0" y="connsiteY0"/>
                </a:cxn>
                <a:cxn ang="0">
                  <a:pos x="connsiteX1" y="connsiteY1"/>
                </a:cxn>
                <a:cxn ang="0">
                  <a:pos x="connsiteX2" y="connsiteY2"/>
                </a:cxn>
              </a:cxnLst>
              <a:rect l="l" t="t" r="r" b="b"/>
              <a:pathLst>
                <a:path w="1201704" h="1201704">
                  <a:moveTo>
                    <a:pt x="0" y="0"/>
                  </a:moveTo>
                  <a:lnTo>
                    <a:pt x="1201704" y="1201704"/>
                  </a:lnTo>
                  <a:lnTo>
                    <a:pt x="0" y="1201703"/>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7" name="图片 16"/>
            <p:cNvPicPr>
              <a:picLocks noChangeAspect="1"/>
            </p:cNvPicPr>
            <p:nvPr>
              <p:custDataLst>
                <p:tags r:id="rId10"/>
              </p:custDataLst>
            </p:nvPr>
          </p:nvPicPr>
          <p:blipFill>
            <a:blip r:embed="rId12" cstate="screen"/>
            <a:stretch>
              <a:fillRect/>
            </a:stretch>
          </p:blipFill>
          <p:spPr>
            <a:xfrm>
              <a:off x="10564998" y="3099"/>
              <a:ext cx="1081230" cy="540615"/>
            </a:xfrm>
            <a:prstGeom prst="rect">
              <a:avLst/>
            </a:prstGeom>
          </p:spPr>
        </p:pic>
      </p:grpSp>
      <p:sp>
        <p:nvSpPr>
          <p:cNvPr id="13" name="矩形 12"/>
          <p:cNvSpPr/>
          <p:nvPr userDrawn="1">
            <p:custDataLst>
              <p:tags r:id="rId2"/>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userDrawn="1">
            <p:ph type="title"/>
            <p:custDataLst>
              <p:tags r:id="rId3"/>
            </p:custDataLst>
          </p:nvPr>
        </p:nvSpPr>
        <p:spPr>
          <a:xfrm>
            <a:off x="604800" y="669600"/>
            <a:ext cx="10976400" cy="565200"/>
          </a:xfrm>
        </p:spPr>
        <p:txBody>
          <a:bodyPr anchor="ctr">
            <a:normAutofit/>
          </a:bodyPr>
          <a:lstStyle>
            <a:lvl1pPr algn="ctr">
              <a:lnSpc>
                <a:spcPct val="100000"/>
              </a:lnSpc>
              <a:defRPr sz="32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2020/12/31</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内容占位符 6"/>
          <p:cNvSpPr>
            <a:spLocks noGrp="1"/>
          </p:cNvSpPr>
          <p:nvPr userDrawn="1">
            <p:ph sz="quarter" idx="13"/>
            <p:custDataLst>
              <p:tags r:id="rId7"/>
            </p:custDataLst>
          </p:nvPr>
        </p:nvSpPr>
        <p:spPr>
          <a:xfrm>
            <a:off x="604837" y="1681200"/>
            <a:ext cx="10990800" cy="32112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文本占位符 8"/>
          <p:cNvSpPr>
            <a:spLocks noGrp="1"/>
          </p:cNvSpPr>
          <p:nvPr userDrawn="1">
            <p:ph type="body" sz="quarter" idx="14"/>
            <p:custDataLst>
              <p:tags r:id="rId8"/>
            </p:custDataLst>
          </p:nvPr>
        </p:nvSpPr>
        <p:spPr>
          <a:xfrm>
            <a:off x="594000" y="5180400"/>
            <a:ext cx="11001600" cy="1011600"/>
          </a:xfrm>
        </p:spPr>
        <p:txBody>
          <a:bodyPr>
            <a:normAutofit/>
          </a:bodyPr>
          <a:lstStyle>
            <a:lvl1pPr marL="0" indent="0">
              <a:lnSpc>
                <a:spcPct val="130000"/>
              </a:lnSpc>
              <a:spcBef>
                <a:spcPts val="0"/>
              </a:spcBef>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11556007" y="5087916"/>
            <a:ext cx="1204758" cy="1204758"/>
            <a:chOff x="11567024" y="5087916"/>
            <a:chExt cx="1204758" cy="1204758"/>
          </a:xfrm>
        </p:grpSpPr>
        <p:sp>
          <p:nvSpPr>
            <p:cNvPr id="19" name="任意多边形: 形状 18"/>
            <p:cNvSpPr/>
            <p:nvPr>
              <p:custDataLst>
                <p:tags r:id="rId11"/>
              </p:custDataLst>
            </p:nvPr>
          </p:nvSpPr>
          <p:spPr>
            <a:xfrm rot="2700000">
              <a:off x="11567024" y="5087916"/>
              <a:ext cx="1204758" cy="1204758"/>
            </a:xfrm>
            <a:custGeom>
              <a:avLst/>
              <a:gdLst>
                <a:gd name="connsiteX0" fmla="*/ 0 w 1204758"/>
                <a:gd name="connsiteY0" fmla="*/ 0 h 1204758"/>
                <a:gd name="connsiteX1" fmla="*/ 1204758 w 1204758"/>
                <a:gd name="connsiteY1" fmla="*/ 1204758 h 1204758"/>
                <a:gd name="connsiteX2" fmla="*/ 1 w 1204758"/>
                <a:gd name="connsiteY2" fmla="*/ 1204757 h 1204758"/>
              </a:gdLst>
              <a:ahLst/>
              <a:cxnLst>
                <a:cxn ang="0">
                  <a:pos x="connsiteX0" y="connsiteY0"/>
                </a:cxn>
                <a:cxn ang="0">
                  <a:pos x="connsiteX1" y="connsiteY1"/>
                </a:cxn>
                <a:cxn ang="0">
                  <a:pos x="connsiteX2" y="connsiteY2"/>
                </a:cxn>
              </a:cxnLst>
              <a:rect l="l" t="t" r="r" b="b"/>
              <a:pathLst>
                <a:path w="1204758" h="1204758">
                  <a:moveTo>
                    <a:pt x="0" y="0"/>
                  </a:moveTo>
                  <a:lnTo>
                    <a:pt x="1204758" y="1204758"/>
                  </a:lnTo>
                  <a:lnTo>
                    <a:pt x="1" y="1204757"/>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12"/>
              </p:custDataLst>
            </p:nvPr>
          </p:nvPicPr>
          <p:blipFill>
            <a:blip r:embed="rId14" cstate="screen"/>
            <a:stretch>
              <a:fillRect/>
            </a:stretch>
          </p:blipFill>
          <p:spPr>
            <a:xfrm rot="5400000">
              <a:off x="11367340" y="5419986"/>
              <a:ext cx="1081230" cy="540615"/>
            </a:xfrm>
            <a:prstGeom prst="rect">
              <a:avLst/>
            </a:prstGeom>
          </p:spPr>
        </p:pic>
      </p:grpSp>
      <p:sp>
        <p:nvSpPr>
          <p:cNvPr id="15" name="矩形 14"/>
          <p:cNvSpPr/>
          <p:nvPr userDrawn="1">
            <p:custDataLst>
              <p:tags r:id="rId2"/>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tx1">
                  <a:lumMod val="85000"/>
                  <a:lumOff val="15000"/>
                </a:schemeClr>
              </a:solidFill>
              <a:latin typeface="Viner Hand ITC" panose="03070502030502020203" charset="0"/>
              <a:cs typeface="Viner Hand ITC" panose="03070502030502020203" charset="0"/>
              <a:sym typeface="+mn-ea"/>
            </a:endParaRPr>
          </a:p>
        </p:txBody>
      </p:sp>
      <p:sp>
        <p:nvSpPr>
          <p:cNvPr id="2" name="标题 1"/>
          <p:cNvSpPr>
            <a:spLocks noGrp="1"/>
          </p:cNvSpPr>
          <p:nvPr userDrawn="1">
            <p:ph type="title"/>
            <p:custDataLst>
              <p:tags r:id="rId3"/>
            </p:custDataLst>
          </p:nvPr>
        </p:nvSpPr>
        <p:spPr>
          <a:xfrm>
            <a:off x="579600" y="237600"/>
            <a:ext cx="11037600" cy="441964"/>
          </a:xfrm>
        </p:spPr>
        <p:txBody>
          <a:bodyPr>
            <a:noAutofit/>
          </a:bodyPr>
          <a:lstStyle>
            <a:lvl1pPr>
              <a:lnSpc>
                <a:spcPct val="100000"/>
              </a:lnSpc>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7" name="内容占位符 6"/>
          <p:cNvSpPr>
            <a:spLocks noGrp="1"/>
          </p:cNvSpPr>
          <p:nvPr userDrawn="1">
            <p:ph sz="quarter" idx="13"/>
            <p:custDataLst>
              <p:tags r:id="rId4"/>
            </p:custDataLst>
          </p:nvPr>
        </p:nvSpPr>
        <p:spPr>
          <a:xfrm>
            <a:off x="579600" y="1663200"/>
            <a:ext cx="5342400" cy="2894400"/>
          </a:xfrm>
        </p:spPr>
        <p:txBody>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3" name="日期占位符 2"/>
          <p:cNvSpPr>
            <a:spLocks noGrp="1"/>
          </p:cNvSpPr>
          <p:nvPr userDrawn="1">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2020/12/31</a:t>
            </a:fld>
            <a:endParaRPr lang="zh-CN" altLang="en-US"/>
          </a:p>
        </p:txBody>
      </p:sp>
      <p:sp>
        <p:nvSpPr>
          <p:cNvPr id="4" name="页脚占位符 3"/>
          <p:cNvSpPr>
            <a:spLocks noGrp="1"/>
          </p:cNvSpPr>
          <p:nvPr userDrawn="1">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9" name="内容占位符 8"/>
          <p:cNvSpPr>
            <a:spLocks noGrp="1"/>
          </p:cNvSpPr>
          <p:nvPr userDrawn="1">
            <p:ph sz="quarter" idx="14"/>
            <p:custDataLst>
              <p:tags r:id="rId8"/>
            </p:custDataLst>
          </p:nvPr>
        </p:nvSpPr>
        <p:spPr>
          <a:xfrm>
            <a:off x="6242400" y="1663200"/>
            <a:ext cx="5367600" cy="28944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11" name="文本占位符 10"/>
          <p:cNvSpPr>
            <a:spLocks noGrp="1"/>
          </p:cNvSpPr>
          <p:nvPr userDrawn="1">
            <p:ph type="body" sz="quarter" idx="15"/>
            <p:custDataLst>
              <p:tags r:id="rId9"/>
            </p:custDataLst>
          </p:nvPr>
        </p:nvSpPr>
        <p:spPr>
          <a:xfrm>
            <a:off x="572400" y="4816800"/>
            <a:ext cx="53424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userDrawn="1">
            <p:ph type="body" sz="quarter" idx="16"/>
            <p:custDataLst>
              <p:tags r:id="rId10"/>
            </p:custDataLst>
          </p:nvPr>
        </p:nvSpPr>
        <p:spPr>
          <a:xfrm>
            <a:off x="6253200" y="4813200"/>
            <a:ext cx="53676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8" name="组合 7"/>
          <p:cNvGrpSpPr/>
          <p:nvPr userDrawn="1">
            <p:custDataLst>
              <p:tags r:id="rId2"/>
            </p:custDataLst>
          </p:nvPr>
        </p:nvGrpSpPr>
        <p:grpSpPr>
          <a:xfrm>
            <a:off x="-734060" y="2665730"/>
            <a:ext cx="1526540" cy="1526540"/>
            <a:chOff x="-777867" y="2665679"/>
            <a:chExt cx="1526642" cy="1526642"/>
          </a:xfrm>
        </p:grpSpPr>
        <p:sp>
          <p:nvSpPr>
            <p:cNvPr id="22" name="任意多边形: 形状 21"/>
            <p:cNvSpPr/>
            <p:nvPr>
              <p:custDataLst>
                <p:tags r:id="rId11"/>
              </p:custDataLst>
            </p:nvPr>
          </p:nvSpPr>
          <p:spPr>
            <a:xfrm rot="13500000">
              <a:off x="-777867" y="2665679"/>
              <a:ext cx="1526642" cy="1526642"/>
            </a:xfrm>
            <a:custGeom>
              <a:avLst/>
              <a:gdLst>
                <a:gd name="connsiteX0" fmla="*/ 1526642 w 1526642"/>
                <a:gd name="connsiteY0" fmla="*/ 1526642 h 1526642"/>
                <a:gd name="connsiteX1" fmla="*/ 0 w 1526642"/>
                <a:gd name="connsiteY1" fmla="*/ 1526642 h 1526642"/>
                <a:gd name="connsiteX2" fmla="*/ 0 w 1526642"/>
                <a:gd name="connsiteY2" fmla="*/ 0 h 1526642"/>
              </a:gdLst>
              <a:ahLst/>
              <a:cxnLst>
                <a:cxn ang="0">
                  <a:pos x="connsiteX0" y="connsiteY0"/>
                </a:cxn>
                <a:cxn ang="0">
                  <a:pos x="connsiteX1" y="connsiteY1"/>
                </a:cxn>
                <a:cxn ang="0">
                  <a:pos x="connsiteX2" y="connsiteY2"/>
                </a:cxn>
              </a:cxnLst>
              <a:rect l="l" t="t" r="r" b="b"/>
              <a:pathLst>
                <a:path w="1526642" h="1526642">
                  <a:moveTo>
                    <a:pt x="1526642" y="1526642"/>
                  </a:moveTo>
                  <a:lnTo>
                    <a:pt x="0" y="1526642"/>
                  </a:lnTo>
                  <a:lnTo>
                    <a:pt x="0" y="0"/>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5" name="图片 14"/>
            <p:cNvPicPr>
              <a:picLocks noChangeAspect="1"/>
            </p:cNvPicPr>
            <p:nvPr>
              <p:custDataLst>
                <p:tags r:id="rId12"/>
              </p:custDataLst>
            </p:nvPr>
          </p:nvPicPr>
          <p:blipFill>
            <a:blip r:embed="rId14" cstate="screen"/>
            <a:stretch>
              <a:fillRect/>
            </a:stretch>
          </p:blipFill>
          <p:spPr>
            <a:xfrm rot="16200000">
              <a:off x="-357944" y="3085603"/>
              <a:ext cx="1373592" cy="686796"/>
            </a:xfrm>
            <a:prstGeom prst="rect">
              <a:avLst/>
            </a:prstGeom>
          </p:spPr>
        </p:pic>
      </p:grpSp>
      <p:grpSp>
        <p:nvGrpSpPr>
          <p:cNvPr id="6" name="组合 5"/>
          <p:cNvGrpSpPr/>
          <p:nvPr userDrawn="1">
            <p:custDataLst>
              <p:tags r:id="rId3"/>
            </p:custDataLst>
          </p:nvPr>
        </p:nvGrpSpPr>
        <p:grpSpPr>
          <a:xfrm>
            <a:off x="11392535" y="2659380"/>
            <a:ext cx="1539875" cy="1539875"/>
            <a:chOff x="11425666" y="2659138"/>
            <a:chExt cx="1539725" cy="1539725"/>
          </a:xfrm>
        </p:grpSpPr>
        <p:sp>
          <p:nvSpPr>
            <p:cNvPr id="20" name="任意多边形: 形状 19"/>
            <p:cNvSpPr/>
            <p:nvPr>
              <p:custDataLst>
                <p:tags r:id="rId9"/>
              </p:custDataLst>
            </p:nvPr>
          </p:nvSpPr>
          <p:spPr>
            <a:xfrm rot="8100000" flipH="1">
              <a:off x="11425666" y="2659138"/>
              <a:ext cx="1539725" cy="1539725"/>
            </a:xfrm>
            <a:custGeom>
              <a:avLst/>
              <a:gdLst>
                <a:gd name="connsiteX0" fmla="*/ 1539725 w 1539725"/>
                <a:gd name="connsiteY0" fmla="*/ 1539725 h 1539725"/>
                <a:gd name="connsiteX1" fmla="*/ 0 w 1539725"/>
                <a:gd name="connsiteY1" fmla="*/ 0 h 1539725"/>
                <a:gd name="connsiteX2" fmla="*/ 0 w 1539725"/>
                <a:gd name="connsiteY2" fmla="*/ 1539725 h 1539725"/>
              </a:gdLst>
              <a:ahLst/>
              <a:cxnLst>
                <a:cxn ang="0">
                  <a:pos x="connsiteX0" y="connsiteY0"/>
                </a:cxn>
                <a:cxn ang="0">
                  <a:pos x="connsiteX1" y="connsiteY1"/>
                </a:cxn>
                <a:cxn ang="0">
                  <a:pos x="connsiteX2" y="connsiteY2"/>
                </a:cxn>
              </a:cxnLst>
              <a:rect l="l" t="t" r="r" b="b"/>
              <a:pathLst>
                <a:path w="1539725" h="1539725">
                  <a:moveTo>
                    <a:pt x="1539725" y="1539725"/>
                  </a:moveTo>
                  <a:lnTo>
                    <a:pt x="0" y="0"/>
                  </a:lnTo>
                  <a:lnTo>
                    <a:pt x="0" y="1539725"/>
                  </a:lnTo>
                  <a:close/>
                </a:path>
              </a:pathLst>
            </a:custGeom>
            <a:noFill/>
            <a:ln w="76200" cap="rnd">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pic>
          <p:nvPicPr>
            <p:cNvPr id="18" name="图片 17"/>
            <p:cNvPicPr>
              <a:picLocks noChangeAspect="1"/>
            </p:cNvPicPr>
            <p:nvPr>
              <p:custDataLst>
                <p:tags r:id="rId10"/>
              </p:custDataLst>
            </p:nvPr>
          </p:nvPicPr>
          <p:blipFill>
            <a:blip r:embed="rId14" cstate="screen"/>
            <a:stretch>
              <a:fillRect/>
            </a:stretch>
          </p:blipFill>
          <p:spPr>
            <a:xfrm rot="5400000" flipH="1">
              <a:off x="11167101" y="3085603"/>
              <a:ext cx="1373592" cy="686796"/>
            </a:xfrm>
            <a:prstGeom prst="rect">
              <a:avLst/>
            </a:prstGeom>
          </p:spPr>
        </p:pic>
      </p:grpSp>
      <p:sp>
        <p:nvSpPr>
          <p:cNvPr id="2" name="标题 1"/>
          <p:cNvSpPr>
            <a:spLocks noGrp="1"/>
          </p:cNvSpPr>
          <p:nvPr userDrawn="1">
            <p:ph type="title" hasCustomPrompt="1"/>
            <p:custDataLst>
              <p:tags r:id="rId4"/>
            </p:custDataLst>
          </p:nvPr>
        </p:nvSpPr>
        <p:spPr>
          <a:xfrm>
            <a:off x="1522800" y="1339200"/>
            <a:ext cx="9144000" cy="2386800"/>
          </a:xfrm>
        </p:spPr>
        <p:txBody>
          <a:bodyPr anchor="b">
            <a:normAutofit/>
          </a:bodyPr>
          <a:lstStyle>
            <a:lvl1pPr algn="ctr">
              <a:defRPr sz="60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userDrawn="1">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2020/12/31</a:t>
            </a:fld>
            <a:endParaRPr lang="zh-CN" altLang="en-US"/>
          </a:p>
        </p:txBody>
      </p:sp>
      <p:sp>
        <p:nvSpPr>
          <p:cNvPr id="4" name="页脚占位符 3"/>
          <p:cNvSpPr>
            <a:spLocks noGrp="1"/>
          </p:cNvSpPr>
          <p:nvPr userDrawn="1">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1522730" y="3862705"/>
            <a:ext cx="9144000" cy="1656080"/>
          </a:xfrm>
        </p:spPr>
        <p:txBody>
          <a:bodyPr>
            <a:normAutofit/>
          </a:bodyPr>
          <a:lstStyle>
            <a:lvl1pPr marL="285750" indent="-285750" algn="ctr">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custDataLst>
              <p:tags r:id="rId1"/>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2"/>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3"/>
            </p:custDataLst>
          </p:nvPr>
        </p:nvSpPr>
        <p:spPr/>
        <p:txBody>
          <a:bodyPr/>
          <a:lstStyle/>
          <a:p>
            <a:fld id="{760FBDFE-C587-4B4C-A407-44438C67B59E}" type="datetimeFigureOut">
              <a:rPr lang="zh-CN" altLang="en-US" smtClean="0"/>
              <a:t>2020/12/31</a:t>
            </a:fld>
            <a:endParaRPr lang="zh-CN" altLang="en-US"/>
          </a:p>
        </p:txBody>
      </p:sp>
      <p:sp>
        <p:nvSpPr>
          <p:cNvPr id="6" name="页脚占位符 5"/>
          <p:cNvSpPr>
            <a:spLocks noGrp="1"/>
          </p:cNvSpPr>
          <p:nvPr>
            <p:ph type="ftr" sz="quarter" idx="11"/>
            <p:custDataLst>
              <p:tags r:id="rId4"/>
            </p:custDataLst>
          </p:nvPr>
        </p:nvSpPr>
        <p:spPr/>
        <p:txBody>
          <a:bodyPr/>
          <a:lstStyle/>
          <a:p>
            <a:endParaRPr lang="zh-CN" altLang="en-US"/>
          </a:p>
        </p:txBody>
      </p:sp>
      <p:sp>
        <p:nvSpPr>
          <p:cNvPr id="7" name="灯片编号占位符 6"/>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
        <p:nvSpPr>
          <p:cNvPr id="8" name="标题 7"/>
          <p:cNvSpPr>
            <a:spLocks noGrp="1"/>
          </p:cNvSpPr>
          <p:nvPr>
            <p:ph type="title"/>
          </p:nvPr>
        </p:nvSpPr>
        <p:spPr/>
        <p:txBody>
          <a:bodyPr/>
          <a:lstStyle/>
          <a:p>
            <a:r>
              <a:rPr kumimoji="1"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2020/12/31</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2020/12/31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2020/12/31</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2020/12/31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2020/12/31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tags" Target="../tags/tag51.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tags" Target="../tags/tag55.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ags" Target="../tags/tag50.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tags" Target="../tags/tag54.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ags" Target="../tags/tag53.xml"/><Relationship Id="rId10" Type="http://schemas.openxmlformats.org/officeDocument/2006/relationships/slideLayout" Target="../slideLayouts/slideLayout31.xml"/><Relationship Id="rId19"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ags" Target="../tags/tag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2020/12/31</a:t>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2"/>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F23A3-5631-364C-B4C2-3F31B1F8C96B}" type="datetimeFigureOut">
              <a:rPr kumimoji="1" lang="zh-CN" altLang="en-US" smtClean="0"/>
              <a:t>2020/12/31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5E330-CE96-8A4C-BA2E-E9B73F52FA6C}"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2020/12/31</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tags" Target="../tags/tag257.xml"/><Relationship Id="rId13" Type="http://schemas.openxmlformats.org/officeDocument/2006/relationships/tags" Target="../tags/tag262.xml"/><Relationship Id="rId3" Type="http://schemas.openxmlformats.org/officeDocument/2006/relationships/tags" Target="../tags/tag252.xml"/><Relationship Id="rId7" Type="http://schemas.openxmlformats.org/officeDocument/2006/relationships/tags" Target="../tags/tag256.xml"/><Relationship Id="rId12" Type="http://schemas.openxmlformats.org/officeDocument/2006/relationships/tags" Target="../tags/tag261.xml"/><Relationship Id="rId2" Type="http://schemas.openxmlformats.org/officeDocument/2006/relationships/tags" Target="../tags/tag251.xml"/><Relationship Id="rId1" Type="http://schemas.openxmlformats.org/officeDocument/2006/relationships/tags" Target="../tags/tag250.xml"/><Relationship Id="rId6" Type="http://schemas.openxmlformats.org/officeDocument/2006/relationships/tags" Target="../tags/tag255.xml"/><Relationship Id="rId11" Type="http://schemas.openxmlformats.org/officeDocument/2006/relationships/tags" Target="../tags/tag260.xml"/><Relationship Id="rId5" Type="http://schemas.openxmlformats.org/officeDocument/2006/relationships/tags" Target="../tags/tag254.xml"/><Relationship Id="rId15" Type="http://schemas.openxmlformats.org/officeDocument/2006/relationships/notesSlide" Target="../notesSlides/notesSlide2.xml"/><Relationship Id="rId10" Type="http://schemas.openxmlformats.org/officeDocument/2006/relationships/tags" Target="../tags/tag259.xml"/><Relationship Id="rId4" Type="http://schemas.openxmlformats.org/officeDocument/2006/relationships/tags" Target="../tags/tag253.xml"/><Relationship Id="rId9" Type="http://schemas.openxmlformats.org/officeDocument/2006/relationships/tags" Target="../tags/tag258.xml"/><Relationship Id="rId14"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274.xml"/><Relationship Id="rId2" Type="http://schemas.openxmlformats.org/officeDocument/2006/relationships/tags" Target="../tags/tag273.xml"/><Relationship Id="rId1" Type="http://schemas.openxmlformats.org/officeDocument/2006/relationships/themeOverride" Target="../theme/themeOverride1.xml"/><Relationship Id="rId6" Type="http://schemas.openxmlformats.org/officeDocument/2006/relationships/notesSlide" Target="../notesSlides/notesSlide20.xml"/><Relationship Id="rId5" Type="http://schemas.openxmlformats.org/officeDocument/2006/relationships/slideLayout" Target="../slideLayouts/slideLayout32.xml"/><Relationship Id="rId4" Type="http://schemas.openxmlformats.org/officeDocument/2006/relationships/tags" Target="../tags/tag27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7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zh-CN" dirty="0"/>
              <a:t>全球版灌篮</a:t>
            </a:r>
            <a:r>
              <a:rPr lang="zh-CN" altLang="en-US" dirty="0"/>
              <a:t>上线前夕</a:t>
            </a:r>
            <a:br>
              <a:rPr lang="en-US" altLang="zh-CN" dirty="0"/>
            </a:br>
            <a:r>
              <a:rPr lang="zh-CN" altLang="en-US" dirty="0"/>
              <a:t>回顾与复盘总结</a:t>
            </a:r>
            <a:endParaRPr lang="en-US" altLang="zh-CN" dirty="0"/>
          </a:p>
        </p:txBody>
      </p:sp>
      <p:sp>
        <p:nvSpPr>
          <p:cNvPr id="3" name="副标题 2"/>
          <p:cNvSpPr>
            <a:spLocks noGrp="1"/>
          </p:cNvSpPr>
          <p:nvPr>
            <p:ph type="subTitle" idx="1"/>
            <p:custDataLst>
              <p:tags r:id="rId3"/>
            </p:custDataLst>
          </p:nvPr>
        </p:nvSpPr>
        <p:spPr>
          <a:xfrm>
            <a:off x="1280080" y="4023315"/>
            <a:ext cx="9799200" cy="1472400"/>
          </a:xfrm>
        </p:spPr>
        <p:txBody>
          <a:bodyPr/>
          <a:lstStyle/>
          <a:p>
            <a:r>
              <a:rPr lang="zh-CN" altLang="en-US"/>
              <a:t>质量保障部</a:t>
            </a:r>
            <a:r>
              <a:rPr lang="en-US" altLang="zh-CN"/>
              <a:t>-</a:t>
            </a:r>
            <a:r>
              <a:rPr lang="en-US"/>
              <a:t>SDK</a:t>
            </a:r>
            <a:r>
              <a:rPr lang="zh-CN" altLang="en-US"/>
              <a:t>测试组</a:t>
            </a:r>
            <a:r>
              <a:rPr lang="en-US" altLang="zh-CN"/>
              <a:t>-</a:t>
            </a:r>
            <a:r>
              <a:rPr lang="zh-CN" altLang="en-US"/>
              <a:t>王韧飞</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normAutofit lnSpcReduction="10000"/>
          </a:bodyPr>
          <a:lstStyle/>
          <a:p>
            <a:endParaRPr lang="zh-CN" altLang="en-US" b="1" dirty="0"/>
          </a:p>
          <a:p>
            <a:pPr marL="0" indent="0">
              <a:lnSpc>
                <a:spcPct val="100000"/>
              </a:lnSpc>
              <a:spcBef>
                <a:spcPct val="0"/>
              </a:spcBef>
              <a:buNone/>
            </a:pPr>
            <a:r>
              <a:rPr kumimoji="1" lang="zh-CN" altLang="en-US" sz="3600" b="1" spc="300" noProof="1">
                <a:solidFill>
                  <a:schemeClr val="tx1">
                    <a:lumMod val="85000"/>
                    <a:lumOff val="15000"/>
                  </a:schemeClr>
                </a:solidFill>
                <a:cs typeface="+mj-cs"/>
                <a:sym typeface="+mn-ea"/>
              </a:rPr>
              <a:t>自我检查</a:t>
            </a:r>
          </a:p>
          <a:p>
            <a:r>
              <a:rPr lang="zh-CN" altLang="en-US" b="1" dirty="0"/>
              <a:t>在人员充足的情况下，为什么全部应对客服问题的复现，而暂停了</a:t>
            </a:r>
            <a:r>
              <a:rPr lang="en-US" altLang="zh-CN" b="1" dirty="0"/>
              <a:t>LCM</a:t>
            </a:r>
            <a:r>
              <a:rPr lang="zh-CN" altLang="en-US" b="1" dirty="0"/>
              <a:t>回归测试进度？</a:t>
            </a:r>
          </a:p>
          <a:p>
            <a:pPr lvl="1">
              <a:buFont typeface="Wingdings" panose="05000000000000000000" charset="0"/>
              <a:buChar char="Ø"/>
            </a:pPr>
            <a:r>
              <a:rPr lang="zh-CN" altLang="en-US" dirty="0"/>
              <a:t>客服问题复现难，耗时长，所以按照</a:t>
            </a:r>
            <a:r>
              <a:rPr lang="en-US" altLang="zh-CN" dirty="0"/>
              <a:t>“</a:t>
            </a:r>
            <a:r>
              <a:rPr lang="zh-CN" altLang="en-US" dirty="0"/>
              <a:t>线上问题最优先</a:t>
            </a:r>
            <a:r>
              <a:rPr lang="en-US" altLang="zh-CN" dirty="0"/>
              <a:t>”</a:t>
            </a:r>
            <a:r>
              <a:rPr lang="zh-CN" altLang="en-US" dirty="0"/>
              <a:t>的思路，急于协助复现问题，想尽快排除线上故障。</a:t>
            </a:r>
          </a:p>
          <a:p>
            <a:pPr lvl="0">
              <a:buFont typeface="Wingdings" panose="05000000000000000000" charset="0"/>
              <a:buChar char="Ø"/>
            </a:pPr>
            <a:endParaRPr lang="en-US" altLang="zh-CN" dirty="0"/>
          </a:p>
          <a:p>
            <a:pPr lvl="0">
              <a:buFont typeface="Wingdings" panose="05000000000000000000" charset="0"/>
              <a:buChar char="l"/>
            </a:pPr>
            <a:r>
              <a:rPr lang="zh-CN" altLang="en-US" b="1" dirty="0"/>
              <a:t>此问题事后为何最先由开发人员而非测试人员发现？线上用户为什么没有发现？</a:t>
            </a:r>
          </a:p>
          <a:p>
            <a:pPr lvl="1">
              <a:buFont typeface="Wingdings" panose="05000000000000000000" charset="0"/>
              <a:buChar char="Ø"/>
            </a:pPr>
            <a:r>
              <a:rPr lang="zh-CN" altLang="en-US" dirty="0"/>
              <a:t>该功能未对外，线上环境暂时不会暴露。当日</a:t>
            </a:r>
            <a:r>
              <a:rPr lang="en-US" altLang="zh-CN" dirty="0"/>
              <a:t>LCM</a:t>
            </a:r>
            <a:r>
              <a:rPr lang="zh-CN" altLang="en-US" dirty="0"/>
              <a:t>更新内容较多，负责测试登录后公告的</a:t>
            </a:r>
            <a:r>
              <a:rPr lang="en-US" altLang="zh-CN" dirty="0"/>
              <a:t>QA</a:t>
            </a:r>
            <a:r>
              <a:rPr lang="zh-CN" altLang="en-US" dirty="0"/>
              <a:t>人员在客服问题重现完成后，对先前</a:t>
            </a:r>
            <a:r>
              <a:rPr lang="en-US" altLang="zh-CN" dirty="0"/>
              <a:t>LCM</a:t>
            </a:r>
            <a:r>
              <a:rPr lang="zh-CN" altLang="en-US" dirty="0"/>
              <a:t>测试范围衔接有误。</a:t>
            </a:r>
          </a:p>
          <a:p>
            <a:pPr lvl="1">
              <a:buFont typeface="Wingdings" panose="05000000000000000000" charset="0"/>
              <a:buChar char="Ø"/>
            </a:pPr>
            <a:endParaRPr lang="en-US" altLang="zh-CN" dirty="0"/>
          </a:p>
          <a:p>
            <a:pPr marL="457200" lvl="1" indent="0">
              <a:buNone/>
            </a:pPr>
            <a:endParaRPr lang="en-US" altLang="zh-CN" dirty="0"/>
          </a:p>
          <a:p>
            <a:pPr lvl="0">
              <a:buFont typeface="Wingdings" panose="05000000000000000000" charset="0"/>
              <a:buChar char="l"/>
            </a:pPr>
            <a:r>
              <a:rPr lang="en-US" altLang="zh-CN" b="1" dirty="0"/>
              <a:t>LCM</a:t>
            </a:r>
            <a:r>
              <a:rPr lang="zh-CN" altLang="en-US" b="1" dirty="0"/>
              <a:t>和客服系统为什么要一起上线？</a:t>
            </a:r>
          </a:p>
          <a:p>
            <a:pPr lvl="1">
              <a:buFont typeface="Wingdings" panose="05000000000000000000" charset="0"/>
              <a:buChar char="Ø"/>
            </a:pPr>
            <a:r>
              <a:rPr lang="zh-CN" altLang="en-US" dirty="0"/>
              <a:t>之前没有明确的代码上线规范，当日在</a:t>
            </a:r>
            <a:r>
              <a:rPr lang="en-US" altLang="zh-CN" dirty="0"/>
              <a:t>LCM</a:t>
            </a:r>
            <a:r>
              <a:rPr lang="zh-CN" altLang="en-US" dirty="0"/>
              <a:t>系统代码发布完成后，按批次进行了客服代码更新上线</a:t>
            </a:r>
            <a:endParaRPr lang="en-US" altLang="zh-CN" dirty="0"/>
          </a:p>
          <a:p>
            <a:pPr lvl="1">
              <a:buFont typeface="Wingdings" panose="05000000000000000000" charset="0"/>
              <a:buChar char="Ø"/>
            </a:pPr>
            <a:endParaRPr lang="zh-CN" altLang="en-US" dirty="0"/>
          </a:p>
          <a:p>
            <a:pPr marL="457200" lvl="1" indent="0">
              <a:buNone/>
            </a:pPr>
            <a:endParaRPr lang="zh-CN" altLang="en-US" dirty="0"/>
          </a:p>
          <a:p>
            <a:pPr lvl="1">
              <a:buFont typeface="Wingdings" panose="05000000000000000000" charset="0"/>
              <a:buChar char="l"/>
            </a:pPr>
            <a:endParaRPr lang="zh-CN" altLang="en-US" dirty="0"/>
          </a:p>
          <a:p>
            <a:pPr lvl="0">
              <a:buFont typeface="Wingdings" panose="05000000000000000000" charset="0"/>
              <a:buChar char="l"/>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改进措施</a:t>
            </a:r>
          </a:p>
        </p:txBody>
      </p:sp>
      <p:pic>
        <p:nvPicPr>
          <p:cNvPr id="4" name="图片 3">
            <a:extLst>
              <a:ext uri="{FF2B5EF4-FFF2-40B4-BE49-F238E27FC236}">
                <a16:creationId xmlns:a16="http://schemas.microsoft.com/office/drawing/2014/main" id="{9F5BD9F5-9AA9-CF4B-8CA3-939E4D64C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50" y="1314000"/>
            <a:ext cx="6720777" cy="5326643"/>
          </a:xfrm>
          <a:prstGeom prst="rect">
            <a:avLst/>
          </a:prstGeom>
        </p:spPr>
      </p:pic>
      <p:pic>
        <p:nvPicPr>
          <p:cNvPr id="6" name="图片 5">
            <a:extLst>
              <a:ext uri="{FF2B5EF4-FFF2-40B4-BE49-F238E27FC236}">
                <a16:creationId xmlns:a16="http://schemas.microsoft.com/office/drawing/2014/main" id="{68AA34FF-681A-9D49-B08B-7395D17FC3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0140" y="1314000"/>
            <a:ext cx="5095607" cy="532664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p:txBody>
          <a:bodyPr/>
          <a:lstStyle/>
          <a:p>
            <a:endParaRPr lang="zh-CN" altLang="en-US" dirty="0"/>
          </a:p>
          <a:p>
            <a:r>
              <a:rPr lang="zh-CN" altLang="en-US" dirty="0"/>
              <a:t>与产品中心约定，明确了代码发布流程：</a:t>
            </a:r>
          </a:p>
          <a:p>
            <a:pPr marL="0" indent="0">
              <a:buNone/>
            </a:pPr>
            <a:endParaRPr lang="zh-CN" altLang="en-US" dirty="0"/>
          </a:p>
          <a:p>
            <a:pPr lvl="1">
              <a:buFont typeface="Wingdings" panose="05000000000000000000" charset="0"/>
              <a:buChar char="Ø"/>
            </a:pPr>
            <a:r>
              <a:rPr lang="en-US" altLang="zh-CN" dirty="0"/>
              <a:t>LCM</a:t>
            </a:r>
            <a:r>
              <a:rPr lang="zh-CN" altLang="en-US" dirty="0"/>
              <a:t>的代码发布优先于其他所有项目；</a:t>
            </a:r>
          </a:p>
          <a:p>
            <a:pPr>
              <a:buFont typeface="Wingdings" panose="05000000000000000000" charset="0"/>
              <a:buChar char="Ø"/>
            </a:pPr>
            <a:endParaRPr lang="zh-CN" altLang="en-US" dirty="0"/>
          </a:p>
          <a:p>
            <a:pPr lvl="1">
              <a:buFont typeface="Wingdings" panose="05000000000000000000" charset="0"/>
              <a:buChar char="Ø"/>
            </a:pPr>
            <a:r>
              <a:rPr lang="zh-CN" altLang="en-US" dirty="0"/>
              <a:t>如多项目代码上线时间在同一天的情况下，则当</a:t>
            </a:r>
            <a:r>
              <a:rPr lang="en-US" altLang="zh-CN" dirty="0"/>
              <a:t>LCM</a:t>
            </a:r>
            <a:r>
              <a:rPr lang="zh-CN" altLang="en-US" dirty="0"/>
              <a:t>代码发布并回归测试完毕之后，才能进行其他项目的代码上线。</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经验总结</a:t>
            </a:r>
          </a:p>
        </p:txBody>
      </p:sp>
      <p:sp>
        <p:nvSpPr>
          <p:cNvPr id="3" name="内容占位符 2"/>
          <p:cNvSpPr>
            <a:spLocks noGrp="1"/>
          </p:cNvSpPr>
          <p:nvPr>
            <p:ph idx="1"/>
          </p:nvPr>
        </p:nvSpPr>
        <p:spPr/>
        <p:txBody>
          <a:bodyPr/>
          <a:lstStyle/>
          <a:p>
            <a:r>
              <a:rPr lang="zh-CN" altLang="en-US" dirty="0"/>
              <a:t>重视任务优先级管理，高优先任务始终放在前面做；</a:t>
            </a:r>
          </a:p>
          <a:p>
            <a:endParaRPr lang="zh-CN" altLang="en-US" dirty="0"/>
          </a:p>
          <a:p>
            <a:r>
              <a:rPr lang="zh-CN" altLang="en-US" dirty="0"/>
              <a:t>区分线上问题的严重程度，需要做到抓大放小。</a:t>
            </a:r>
          </a:p>
          <a:p>
            <a:endParaRPr lang="zh-CN" altLang="en-US" dirty="0"/>
          </a:p>
          <a:p>
            <a:r>
              <a:rPr lang="zh-CN" altLang="en-US" dirty="0"/>
              <a:t>当发现临时问题时，先思考后行动。</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cs typeface="微软雅黑" panose="020B0503020204020204" pitchFamily="34" charset="-122"/>
                <a:sym typeface="Arial" panose="020B0604020202020204" pitchFamily="34" charset="0"/>
              </a:rPr>
              <a:t>四、</a:t>
            </a:r>
            <a:r>
              <a:rPr dirty="0">
                <a:cs typeface="微软雅黑" panose="020B0503020204020204" pitchFamily="34" charset="-122"/>
                <a:sym typeface="Arial" panose="020B0604020202020204" pitchFamily="34" charset="0"/>
              </a:rPr>
              <a:t>简体灌篮登录后公告复盘与总结</a:t>
            </a:r>
            <a:endParaRPr lang="zh-CN" altLang="en-US" dirty="0"/>
          </a:p>
        </p:txBody>
      </p:sp>
      <p:sp>
        <p:nvSpPr>
          <p:cNvPr id="4" name="内容占位符 3"/>
          <p:cNvSpPr>
            <a:spLocks noGrp="1"/>
          </p:cNvSpPr>
          <p:nvPr>
            <p:ph idx="1"/>
          </p:nvPr>
        </p:nvSpPr>
        <p:spPr/>
        <p:txBody>
          <a:bodyPr>
            <a:normAutofit/>
          </a:bodyPr>
          <a:lstStyle/>
          <a:p>
            <a:pPr marL="0" indent="0">
              <a:buNone/>
            </a:pPr>
            <a:endParaRPr lang="en-US" altLang="zh-CN" sz="2000" dirty="0"/>
          </a:p>
          <a:p>
            <a:endParaRPr lang="zh-CN" altLang="en-US" sz="2000" dirty="0"/>
          </a:p>
          <a:p>
            <a:r>
              <a:rPr lang="zh-CN" altLang="en-US" sz="2000" dirty="0"/>
              <a:t>问题表象：简体灌篮登录后公告连续四周功能失效。</a:t>
            </a:r>
          </a:p>
          <a:p>
            <a:pPr lvl="1">
              <a:buFont typeface="Wingdings" panose="05000000000000000000" charset="0"/>
              <a:buChar char="Ø"/>
            </a:pPr>
            <a:r>
              <a:rPr lang="zh-CN" altLang="en-US" sz="2000" dirty="0"/>
              <a:t>后果：运营同学在持续四周内无法使用登录后公告分渠道拦截玩家。</a:t>
            </a:r>
          </a:p>
          <a:p>
            <a:endParaRPr lang="zh-CN" altLang="en-US" sz="2000" dirty="0"/>
          </a:p>
          <a:p>
            <a:endParaRPr lang="en-US" altLang="zh-C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为什么没有发现问题</a:t>
            </a:r>
            <a:r>
              <a:rPr lang="en-US" altLang="zh-CN" dirty="0"/>
              <a:t>——</a:t>
            </a:r>
            <a:r>
              <a:rPr lang="zh-CN" altLang="en-US" dirty="0"/>
              <a:t>为什么过了这么久才定位（前期沟通花时间、没有按照一线使用人员情况模拟场景、不知道也没有认识到繁体代码上线会让简体公告产生优先级问题）</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问题复现过程复盘</a:t>
            </a:r>
          </a:p>
        </p:txBody>
      </p:sp>
      <p:sp>
        <p:nvSpPr>
          <p:cNvPr id="6" name="内容占位符 5"/>
          <p:cNvSpPr>
            <a:spLocks noGrp="1"/>
          </p:cNvSpPr>
          <p:nvPr>
            <p:ph idx="1"/>
          </p:nvPr>
        </p:nvSpPr>
        <p:spPr>
          <a:xfrm>
            <a:off x="608399" y="1730240"/>
            <a:ext cx="10969199" cy="4655570"/>
          </a:xfrm>
        </p:spPr>
        <p:txBody>
          <a:bodyPr>
            <a:normAutofit/>
          </a:bodyPr>
          <a:lstStyle/>
          <a:p>
            <a:pPr marL="0" indent="0">
              <a:buNone/>
            </a:pPr>
            <a:r>
              <a:rPr b="1" dirty="0"/>
              <a:t>该问题是如何被发现的？</a:t>
            </a:r>
            <a:endParaRPr lang="en-US" b="1" dirty="0"/>
          </a:p>
          <a:p>
            <a:pPr marL="0" indent="0">
              <a:buNone/>
            </a:pPr>
            <a:endParaRPr lang="en-US" altLang="zh-CN" b="1" dirty="0"/>
          </a:p>
          <a:p>
            <a:r>
              <a:rPr lang="zh-CN" altLang="en-US" dirty="0"/>
              <a:t>    </a:t>
            </a:r>
            <a:r>
              <a:rPr lang="en-US" altLang="zh-CN" dirty="0" err="1">
                <a:sym typeface="+mn-ea"/>
              </a:rPr>
              <a:t>运</a:t>
            </a:r>
            <a:r>
              <a:rPr dirty="0">
                <a:sym typeface="+mn-ea"/>
              </a:rPr>
              <a:t>营同学在代码上线当周的简体灌篮更新日当晚发现</a:t>
            </a:r>
            <a:r>
              <a:rPr lang="zh-CN" altLang="en-US" dirty="0">
                <a:sym typeface="+mn-ea"/>
              </a:rPr>
              <a:t>登录后公告失效，随即告知了产品中心</a:t>
            </a:r>
            <a:r>
              <a:rPr lang="en-US" altLang="zh-CN" dirty="0" err="1">
                <a:sym typeface="+mn-ea"/>
              </a:rPr>
              <a:t>jason</a:t>
            </a:r>
            <a:r>
              <a:rPr lang="zh-CN" altLang="en-US" dirty="0">
                <a:sym typeface="+mn-ea"/>
              </a:rPr>
              <a:t>，后者</a:t>
            </a:r>
            <a:r>
              <a:rPr lang="zh-CN" altLang="en-US" dirty="0"/>
              <a:t>通知闰吉进行检查，闰吉自查后未发现问题。</a:t>
            </a:r>
            <a:endParaRPr lang="en-US" altLang="zh-CN" dirty="0"/>
          </a:p>
          <a:p>
            <a:endParaRPr dirty="0">
              <a:sym typeface="+mn-ea"/>
            </a:endParaRPr>
          </a:p>
          <a:p>
            <a:r>
              <a:rPr lang="zh-CN" altLang="en-US" dirty="0">
                <a:sym typeface="+mn-ea"/>
              </a:rPr>
              <a:t>    </a:t>
            </a:r>
            <a:r>
              <a:rPr dirty="0">
                <a:sym typeface="+mn-ea"/>
              </a:rPr>
              <a:t>第二周灌篮更新日，运营同学发现登录后</a:t>
            </a:r>
            <a:r>
              <a:rPr lang="zh-CN" altLang="en-US" dirty="0">
                <a:sym typeface="+mn-ea"/>
              </a:rPr>
              <a:t>公告依然失效</a:t>
            </a:r>
            <a:r>
              <a:rPr lang="zh-CN" altLang="en-US" dirty="0"/>
              <a:t>。随后</a:t>
            </a:r>
            <a:r>
              <a:rPr dirty="0">
                <a:sym typeface="+mn-ea"/>
              </a:rPr>
              <a:t>产品中心润吉将情况告知</a:t>
            </a:r>
            <a:r>
              <a:rPr lang="en-US" altLang="zh-CN" dirty="0">
                <a:sym typeface="+mn-ea"/>
              </a:rPr>
              <a:t>QA</a:t>
            </a:r>
            <a:r>
              <a:rPr lang="zh-CN" altLang="en-US" dirty="0"/>
              <a:t>后，</a:t>
            </a:r>
            <a:r>
              <a:rPr lang="en-US" altLang="zh-CN" dirty="0"/>
              <a:t>QA</a:t>
            </a:r>
            <a:r>
              <a:rPr lang="zh-CN" altLang="en-US" dirty="0"/>
              <a:t>用线上环境</a:t>
            </a:r>
            <a:r>
              <a:rPr lang="en-US" altLang="zh-CN" dirty="0"/>
              <a:t>pickle</a:t>
            </a:r>
            <a:r>
              <a:rPr lang="zh-CN" altLang="en-US" dirty="0"/>
              <a:t>验证未发现问题。</a:t>
            </a:r>
            <a:endParaRPr dirty="0">
              <a:sym typeface="+mn-ea"/>
            </a:endParaRPr>
          </a:p>
          <a:p>
            <a:endParaRPr dirty="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11399" y="524700"/>
            <a:ext cx="11260811" cy="5283900"/>
          </a:xfrm>
        </p:spPr>
        <p:txBody>
          <a:bodyPr/>
          <a:lstStyle/>
          <a:p>
            <a:pPr marL="0" indent="0">
              <a:buNone/>
            </a:pPr>
            <a:r>
              <a:rPr lang="zh-CN" altLang="en-US" dirty="0"/>
              <a:t>  </a:t>
            </a:r>
            <a:endParaRPr lang="en-US" altLang="zh-CN" dirty="0"/>
          </a:p>
          <a:p>
            <a:pPr marL="0" indent="0">
              <a:buNone/>
            </a:pPr>
            <a:endParaRPr lang="en-US" altLang="zh-CN" dirty="0"/>
          </a:p>
          <a:p>
            <a:r>
              <a:rPr lang="zh-CN" altLang="en-US" dirty="0"/>
              <a:t>    第三周产品中心、</a:t>
            </a:r>
            <a:r>
              <a:rPr lang="en-US" altLang="zh-CN" dirty="0"/>
              <a:t>QA</a:t>
            </a:r>
            <a:r>
              <a:rPr lang="zh-CN" altLang="en-US" dirty="0"/>
              <a:t>、运营组织会议，对线上配置检查后发现，线上公告配置的种类较多，故仍判断为配置问题，并约定下次更新时由运营去除所有白名单，检验是否恢复正常。</a:t>
            </a:r>
            <a:endParaRPr lang="en-US" dirty="0">
              <a:sym typeface="+mn-ea"/>
            </a:endParaRPr>
          </a:p>
          <a:p>
            <a:endParaRPr lang="en-US" dirty="0">
              <a:sym typeface="+mn-ea"/>
            </a:endParaRPr>
          </a:p>
          <a:p>
            <a:endParaRPr dirty="0">
              <a:sym typeface="+mn-ea"/>
            </a:endParaRPr>
          </a:p>
          <a:p>
            <a:r>
              <a:rPr lang="zh-CN" altLang="en-US" dirty="0">
                <a:sym typeface="+mn-ea"/>
              </a:rPr>
              <a:t>   </a:t>
            </a:r>
            <a:r>
              <a:rPr dirty="0">
                <a:sym typeface="+mn-ea"/>
              </a:rPr>
              <a:t>第四周灌篮更新日当晚，</a:t>
            </a:r>
            <a:r>
              <a:rPr lang="zh-CN" altLang="en-US" dirty="0">
                <a:sym typeface="+mn-ea"/>
              </a:rPr>
              <a:t>运营</a:t>
            </a:r>
            <a:r>
              <a:rPr dirty="0">
                <a:sym typeface="+mn-ea"/>
              </a:rPr>
              <a:t>和</a:t>
            </a:r>
            <a:r>
              <a:rPr lang="en-US" altLang="zh-CN" dirty="0">
                <a:sym typeface="+mn-ea"/>
              </a:rPr>
              <a:t>QA</a:t>
            </a:r>
            <a:r>
              <a:rPr dirty="0">
                <a:sym typeface="+mn-ea"/>
              </a:rPr>
              <a:t>共同使用线上游戏</a:t>
            </a:r>
            <a:r>
              <a:rPr lang="zh-CN" altLang="en-US" dirty="0"/>
              <a:t>证实</a:t>
            </a:r>
            <a:r>
              <a:rPr dirty="0">
                <a:sym typeface="+mn-ea"/>
              </a:rPr>
              <a:t>，</a:t>
            </a:r>
            <a:r>
              <a:rPr lang="en-US" altLang="zh-CN" dirty="0">
                <a:sym typeface="+mn-ea"/>
              </a:rPr>
              <a:t>LCM</a:t>
            </a:r>
            <a:r>
              <a:rPr dirty="0">
                <a:sym typeface="+mn-ea"/>
              </a:rPr>
              <a:t>简体登录后公告</a:t>
            </a:r>
            <a:r>
              <a:rPr lang="zh-CN" altLang="en-US" dirty="0"/>
              <a:t>存在</a:t>
            </a:r>
            <a:r>
              <a:rPr lang="en-US" altLang="zh-CN" dirty="0"/>
              <a:t>BUG</a:t>
            </a:r>
            <a:r>
              <a:rPr dirty="0">
                <a:sym typeface="+mn-ea"/>
              </a:rPr>
              <a:t>。</a:t>
            </a:r>
          </a:p>
          <a:p>
            <a:endParaRPr dirty="0">
              <a:sym typeface="+mn-ea"/>
            </a:endParaRPr>
          </a:p>
        </p:txBody>
      </p:sp>
    </p:spTree>
    <p:extLst>
      <p:ext uri="{BB962C8B-B14F-4D97-AF65-F5344CB8AC3E}">
        <p14:creationId xmlns:p14="http://schemas.microsoft.com/office/powerpoint/2010/main" val="43631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自查</a:t>
            </a:r>
          </a:p>
        </p:txBody>
      </p:sp>
      <p:sp>
        <p:nvSpPr>
          <p:cNvPr id="3" name="内容占位符 2"/>
          <p:cNvSpPr>
            <a:spLocks noGrp="1"/>
          </p:cNvSpPr>
          <p:nvPr>
            <p:ph idx="1"/>
          </p:nvPr>
        </p:nvSpPr>
        <p:spPr/>
        <p:txBody>
          <a:bodyPr>
            <a:noAutofit/>
          </a:bodyPr>
          <a:lstStyle/>
          <a:p>
            <a:r>
              <a:rPr lang="zh-CN" altLang="en-US" dirty="0"/>
              <a:t>为什么测试人员事先没有发现问题？</a:t>
            </a:r>
          </a:p>
          <a:p>
            <a:pPr lvl="1"/>
            <a:r>
              <a:rPr lang="zh-CN" altLang="en-US" sz="1800" dirty="0"/>
              <a:t>认为繁体公告更新的多语言命中功能，不涉及于简体，不用测。</a:t>
            </a:r>
          </a:p>
          <a:p>
            <a:pPr lvl="1"/>
            <a:endParaRPr lang="zh-CN" altLang="en-US" sz="1800" dirty="0"/>
          </a:p>
          <a:p>
            <a:pPr lvl="0"/>
            <a:r>
              <a:rPr lang="zh-CN" altLang="en-US" dirty="0"/>
              <a:t>为什么花费这么久才确定是</a:t>
            </a:r>
            <a:r>
              <a:rPr lang="en-US" altLang="zh-CN" dirty="0"/>
              <a:t>BUG</a:t>
            </a:r>
            <a:r>
              <a:rPr lang="zh-CN" altLang="en-US" dirty="0"/>
              <a:t>？</a:t>
            </a:r>
          </a:p>
          <a:p>
            <a:pPr lvl="1"/>
            <a:r>
              <a:rPr lang="zh-CN" altLang="en-US" sz="1800" dirty="0"/>
              <a:t>先前遇到过类似问题，核查后确定是配置不当引起（账号和</a:t>
            </a:r>
            <a:r>
              <a:rPr lang="en" altLang="zh-CN" sz="1800" dirty="0"/>
              <a:t>IP</a:t>
            </a:r>
            <a:r>
              <a:rPr lang="zh-CN" altLang="en-US" sz="1800" dirty="0"/>
              <a:t>白名单）</a:t>
            </a:r>
          </a:p>
          <a:p>
            <a:pPr lvl="1"/>
            <a:r>
              <a:rPr lang="zh-CN" altLang="en-US" sz="1800" dirty="0"/>
              <a:t>首次尝试复现问题时没有考虑一线使用者的业务场景</a:t>
            </a:r>
          </a:p>
          <a:p>
            <a:pPr lvl="1"/>
            <a:r>
              <a:rPr lang="zh-CN" altLang="en-US" sz="1800" dirty="0"/>
              <a:t>不知道，也不会认识到繁体公告代码更新对简体公告造成的影响</a:t>
            </a:r>
          </a:p>
          <a:p>
            <a:pPr lvl="1"/>
            <a:r>
              <a:rPr lang="zh-CN" altLang="en-US" sz="1800" dirty="0"/>
              <a:t>线上环境的复现，需要等简体灌篮更新验证等下</a:t>
            </a:r>
          </a:p>
          <a:p>
            <a:endParaRPr lang="en-US" dirty="0"/>
          </a:p>
          <a:p>
            <a:pPr lvl="0"/>
            <a:r>
              <a:rPr lang="zh-CN" altLang="en-US" dirty="0"/>
              <a:t>有没有测试过和公告使用者配置相同的复杂业务场景？</a:t>
            </a:r>
          </a:p>
          <a:p>
            <a:pPr lvl="1"/>
            <a:r>
              <a:rPr lang="zh-CN" altLang="en-US" sz="1800" dirty="0"/>
              <a:t>没有测过</a:t>
            </a:r>
            <a:endParaRPr lang="en-US" altLang="zh-CN"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nvPr>
        </p:nvSpPr>
        <p:spPr>
          <a:xfrm>
            <a:off x="608400" y="774000"/>
            <a:ext cx="4713108" cy="5482800"/>
          </a:xfrm>
        </p:spPr>
        <p:txBody>
          <a:bodyPr>
            <a:normAutofit/>
          </a:bodyPr>
          <a:lstStyle/>
          <a:p>
            <a:pPr marL="0" lvl="0" indent="0">
              <a:buNone/>
            </a:pPr>
            <a:endParaRPr lang="en-US" altLang="zh-CN" dirty="0"/>
          </a:p>
          <a:p>
            <a:pPr marL="0" lvl="0" indent="0">
              <a:buNone/>
            </a:pPr>
            <a:endParaRPr lang="en-US" altLang="zh-CN" dirty="0"/>
          </a:p>
          <a:p>
            <a:pPr lvl="0"/>
            <a:r>
              <a:rPr lang="zh-CN" altLang="en-US" dirty="0"/>
              <a:t> </a:t>
            </a:r>
            <a:r>
              <a:rPr lang="zh-CN" altLang="en-US" sz="2000" dirty="0"/>
              <a:t>为什么没测？为什么在复现时没有考虑实际业务场景？</a:t>
            </a:r>
            <a:endParaRPr lang="en-US" altLang="zh-CN" sz="2000" dirty="0"/>
          </a:p>
          <a:p>
            <a:pPr lvl="0"/>
            <a:endParaRPr lang="zh-CN" altLang="en-US" dirty="0"/>
          </a:p>
          <a:p>
            <a:pPr>
              <a:buFont typeface="Wingdings" pitchFamily="2" charset="2"/>
              <a:buChar char="Ø"/>
            </a:pPr>
            <a:r>
              <a:rPr lang="zh-CN" altLang="en-US" dirty="0"/>
              <a:t>   对一线使用业务不了解，不知道线上环境配置的复杂程度</a:t>
            </a:r>
          </a:p>
          <a:p>
            <a:endParaRPr lang="en-US" altLang="zh-CN" dirty="0"/>
          </a:p>
          <a:p>
            <a:pPr lvl="1"/>
            <a:endParaRPr lang="zh-CN" altLang="en-US" dirty="0"/>
          </a:p>
        </p:txBody>
      </p:sp>
      <p:pic>
        <p:nvPicPr>
          <p:cNvPr id="3" name="图片 2">
            <a:extLst>
              <a:ext uri="{FF2B5EF4-FFF2-40B4-BE49-F238E27FC236}">
                <a16:creationId xmlns:a16="http://schemas.microsoft.com/office/drawing/2014/main" id="{99E4AAA4-024F-E64F-8844-D37AF1C5A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92483"/>
            <a:ext cx="5026702" cy="58730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2"/>
            </p:custDataLst>
          </p:nvPr>
        </p:nvSpPr>
        <p:spPr>
          <a:xfrm>
            <a:off x="5043762" y="193611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p>
        </p:txBody>
      </p:sp>
      <p:sp>
        <p:nvSpPr>
          <p:cNvPr id="18" name="文本框 17"/>
          <p:cNvSpPr txBox="1"/>
          <p:nvPr>
            <p:custDataLst>
              <p:tags r:id="rId3"/>
            </p:custDataLst>
          </p:nvPr>
        </p:nvSpPr>
        <p:spPr>
          <a:xfrm>
            <a:off x="6153742" y="1936113"/>
            <a:ext cx="5151162"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全球版灌篮</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新游戏上线检查复盘回顾和成果</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6" name="文本框 25"/>
          <p:cNvSpPr txBox="1"/>
          <p:nvPr>
            <p:custDataLst>
              <p:tags r:id="rId4"/>
            </p:custDataLst>
          </p:nvPr>
        </p:nvSpPr>
        <p:spPr>
          <a:xfrm>
            <a:off x="5043762" y="2948305"/>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p>
        </p:txBody>
      </p:sp>
      <p:sp>
        <p:nvSpPr>
          <p:cNvPr id="29" name="文本框 28"/>
          <p:cNvSpPr txBox="1"/>
          <p:nvPr>
            <p:custDataLst>
              <p:tags r:id="rId5"/>
            </p:custDataLst>
          </p:nvPr>
        </p:nvSpPr>
        <p:spPr>
          <a:xfrm>
            <a:off x="5043762" y="3960494"/>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p>
        </p:txBody>
      </p:sp>
      <p:cxnSp>
        <p:nvCxnSpPr>
          <p:cNvPr id="38" name="直接连接符 37"/>
          <p:cNvCxnSpPr/>
          <p:nvPr>
            <p:custDataLst>
              <p:tags r:id="rId6"/>
            </p:custDataLst>
          </p:nvPr>
        </p:nvCxnSpPr>
        <p:spPr>
          <a:xfrm>
            <a:off x="5151712"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7"/>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5" name="文本框 14"/>
          <p:cNvSpPr txBox="1"/>
          <p:nvPr>
            <p:custDataLst>
              <p:tags r:id="rId8"/>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CONTENTS</a:t>
            </a:r>
          </a:p>
        </p:txBody>
      </p:sp>
      <p:sp>
        <p:nvSpPr>
          <p:cNvPr id="16" name="矩形 15"/>
          <p:cNvSpPr/>
          <p:nvPr>
            <p:custDataLst>
              <p:tags r:id="rId9"/>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10"/>
            </p:custDataLst>
          </p:nvPr>
        </p:nvSpPr>
        <p:spPr>
          <a:xfrm>
            <a:off x="6153742" y="2948305"/>
            <a:ext cx="458257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全球版灌篮</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性能测试复盘回顾和成果</a:t>
            </a:r>
          </a:p>
        </p:txBody>
      </p:sp>
      <p:sp>
        <p:nvSpPr>
          <p:cNvPr id="20" name="文本框 19"/>
          <p:cNvSpPr txBox="1"/>
          <p:nvPr>
            <p:custDataLst>
              <p:tags r:id="rId11"/>
            </p:custDataLst>
          </p:nvPr>
        </p:nvSpPr>
        <p:spPr>
          <a:xfrm>
            <a:off x="6153742" y="3960494"/>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全球版灌篮登录后公告复盘与总结</a:t>
            </a:r>
          </a:p>
        </p:txBody>
      </p:sp>
      <p:sp>
        <p:nvSpPr>
          <p:cNvPr id="12" name="文本框 11"/>
          <p:cNvSpPr txBox="1"/>
          <p:nvPr>
            <p:custDataLst>
              <p:tags r:id="rId12"/>
            </p:custDataLst>
          </p:nvPr>
        </p:nvSpPr>
        <p:spPr>
          <a:xfrm>
            <a:off x="5043762" y="497063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p>
        </p:txBody>
      </p:sp>
      <p:sp>
        <p:nvSpPr>
          <p:cNvPr id="13" name="文本框 12"/>
          <p:cNvSpPr txBox="1"/>
          <p:nvPr>
            <p:custDataLst>
              <p:tags r:id="rId13"/>
            </p:custDataLst>
          </p:nvPr>
        </p:nvSpPr>
        <p:spPr>
          <a:xfrm>
            <a:off x="6153742" y="4970633"/>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简体灌篮登录后公告复盘与总结</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D6406C3-D30D-C844-B6E3-354303FAFF5F}"/>
              </a:ext>
            </a:extLst>
          </p:cNvPr>
          <p:cNvSpPr>
            <a:spLocks noGrp="1"/>
          </p:cNvSpPr>
          <p:nvPr>
            <p:ph sz="quarter" idx="13"/>
          </p:nvPr>
        </p:nvSpPr>
        <p:spPr/>
        <p:txBody>
          <a:bodyPr/>
          <a:lstStyle/>
          <a:p>
            <a:r>
              <a:rPr lang="zh-CN" altLang="en-US" dirty="0"/>
              <a:t>如果早期尝试复现时，采用和线上配置相同的场景测试，能否提前发现问题？</a:t>
            </a:r>
          </a:p>
          <a:p>
            <a:pPr lvl="1"/>
            <a:r>
              <a:rPr lang="zh-CN" altLang="en-US" dirty="0"/>
              <a:t> 能发现，且能尽早定位问题。</a:t>
            </a:r>
          </a:p>
          <a:p>
            <a:endParaRPr lang="en-US" altLang="zh-CN" dirty="0"/>
          </a:p>
          <a:p>
            <a:endParaRPr lang="zh-CN" altLang="en-US" dirty="0"/>
          </a:p>
          <a:p>
            <a:r>
              <a:rPr lang="zh-CN" altLang="en-US" dirty="0"/>
              <a:t>为什么没去想繁体公告代码更新可能会对简体公告产生影响？</a:t>
            </a:r>
          </a:p>
          <a:p>
            <a:pPr lvl="1"/>
            <a:r>
              <a:rPr lang="zh-CN" altLang="en-US" dirty="0"/>
              <a:t>公告功能设计开发距离久远，测试人员对其所有运行逻辑掌握不全。</a:t>
            </a:r>
          </a:p>
          <a:p>
            <a:endParaRPr kumimoji="1" lang="zh-CN" altLang="en-US" dirty="0"/>
          </a:p>
        </p:txBody>
      </p:sp>
    </p:spTree>
    <p:extLst>
      <p:ext uri="{BB962C8B-B14F-4D97-AF65-F5344CB8AC3E}">
        <p14:creationId xmlns:p14="http://schemas.microsoft.com/office/powerpoint/2010/main" val="2164298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487621-E33E-524A-B9AC-C58997D28652}"/>
              </a:ext>
            </a:extLst>
          </p:cNvPr>
          <p:cNvSpPr>
            <a:spLocks noGrp="1"/>
          </p:cNvSpPr>
          <p:nvPr>
            <p:ph sz="quarter" idx="13"/>
          </p:nvPr>
        </p:nvSpPr>
        <p:spPr>
          <a:xfrm>
            <a:off x="608400" y="774000"/>
            <a:ext cx="3873659" cy="5482800"/>
          </a:xfrm>
        </p:spPr>
        <p:txBody>
          <a:bodyPr/>
          <a:lstStyle/>
          <a:p>
            <a:pPr lvl="0"/>
            <a:endParaRPr lang="en-US" altLang="zh-CN" dirty="0"/>
          </a:p>
          <a:p>
            <a:r>
              <a:rPr lang="zh-CN" altLang="en-US" dirty="0"/>
              <a:t>  前几次运营反应问题时，为何直接认定是使用者配置问题？</a:t>
            </a:r>
            <a:endParaRPr lang="en-US" altLang="zh-CN" dirty="0"/>
          </a:p>
          <a:p>
            <a:endParaRPr lang="en-US" altLang="zh-CN" dirty="0"/>
          </a:p>
          <a:p>
            <a:endParaRPr lang="zh-CN" altLang="en-US" dirty="0"/>
          </a:p>
          <a:p>
            <a:pPr>
              <a:buFont typeface="Wingdings" pitchFamily="2" charset="2"/>
              <a:buChar char="Ø"/>
            </a:pPr>
            <a:r>
              <a:rPr lang="zh-CN" altLang="en-US" dirty="0"/>
              <a:t>    思想上觉得简体公告没改动就不会出现问题，所以这次也认为是配置问题而非功能</a:t>
            </a:r>
            <a:r>
              <a:rPr lang="en-US" altLang="zh-CN" dirty="0"/>
              <a:t>BUG</a:t>
            </a:r>
            <a:r>
              <a:rPr lang="zh-CN" altLang="en-US" dirty="0"/>
              <a:t>。</a:t>
            </a:r>
            <a:endParaRPr lang="en-US" altLang="zh-CN" dirty="0"/>
          </a:p>
        </p:txBody>
      </p:sp>
      <p:pic>
        <p:nvPicPr>
          <p:cNvPr id="4" name="图片 3">
            <a:extLst>
              <a:ext uri="{FF2B5EF4-FFF2-40B4-BE49-F238E27FC236}">
                <a16:creationId xmlns:a16="http://schemas.microsoft.com/office/drawing/2014/main" id="{3B809966-A3A8-D34A-BF0B-3ECFA23A3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467" y="774000"/>
            <a:ext cx="6894303" cy="5633150"/>
          </a:xfrm>
          <a:prstGeom prst="rect">
            <a:avLst/>
          </a:prstGeom>
        </p:spPr>
      </p:pic>
    </p:spTree>
    <p:extLst>
      <p:ext uri="{BB962C8B-B14F-4D97-AF65-F5344CB8AC3E}">
        <p14:creationId xmlns:p14="http://schemas.microsoft.com/office/powerpoint/2010/main" val="1352805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487621-E33E-524A-B9AC-C58997D28652}"/>
              </a:ext>
            </a:extLst>
          </p:cNvPr>
          <p:cNvSpPr>
            <a:spLocks noGrp="1"/>
          </p:cNvSpPr>
          <p:nvPr>
            <p:ph sz="quarter" idx="13"/>
          </p:nvPr>
        </p:nvSpPr>
        <p:spPr>
          <a:xfrm>
            <a:off x="608400" y="1783830"/>
            <a:ext cx="10972800" cy="4472970"/>
          </a:xfrm>
        </p:spPr>
        <p:txBody>
          <a:bodyPr>
            <a:normAutofit/>
          </a:bodyPr>
          <a:lstStyle/>
          <a:p>
            <a:pPr marL="457200" lvl="1" indent="0">
              <a:buNone/>
            </a:pPr>
            <a:endParaRPr lang="en-US" altLang="zh-CN" sz="2800" dirty="0"/>
          </a:p>
          <a:p>
            <a:r>
              <a:rPr lang="zh-CN" altLang="en-US" sz="2800" dirty="0"/>
              <a:t>为什么在这一个月期间，这个问题没有波及线上用户？</a:t>
            </a:r>
            <a:endParaRPr lang="en-US" altLang="zh-CN" sz="2800" dirty="0"/>
          </a:p>
          <a:p>
            <a:pPr lvl="1">
              <a:buFont typeface="Wingdings" pitchFamily="2" charset="2"/>
              <a:buChar char="Ø"/>
            </a:pPr>
            <a:r>
              <a:rPr lang="zh-CN" altLang="en-US" sz="2800" dirty="0"/>
              <a:t>运营同学暂时启用了登录前公告对玩家进行拦截</a:t>
            </a:r>
          </a:p>
        </p:txBody>
      </p:sp>
    </p:spTree>
    <p:extLst>
      <p:ext uri="{BB962C8B-B14F-4D97-AF65-F5344CB8AC3E}">
        <p14:creationId xmlns:p14="http://schemas.microsoft.com/office/powerpoint/2010/main" val="3022743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D78A6E4-20EA-9E41-BCA9-58CB267ED695}"/>
              </a:ext>
            </a:extLst>
          </p:cNvPr>
          <p:cNvSpPr>
            <a:spLocks noGrp="1"/>
          </p:cNvSpPr>
          <p:nvPr>
            <p:ph type="title"/>
          </p:nvPr>
        </p:nvSpPr>
        <p:spPr/>
        <p:txBody>
          <a:bodyPr/>
          <a:lstStyle/>
          <a:p>
            <a:r>
              <a:rPr lang="zh-CN" altLang="en-US" dirty="0"/>
              <a:t>反思与改进</a:t>
            </a:r>
          </a:p>
        </p:txBody>
      </p:sp>
      <p:sp>
        <p:nvSpPr>
          <p:cNvPr id="4" name="内容占位符 3">
            <a:extLst>
              <a:ext uri="{FF2B5EF4-FFF2-40B4-BE49-F238E27FC236}">
                <a16:creationId xmlns:a16="http://schemas.microsoft.com/office/drawing/2014/main" id="{230D0FD8-5BEF-1240-B4BD-1CE1D827B46D}"/>
              </a:ext>
            </a:extLst>
          </p:cNvPr>
          <p:cNvSpPr>
            <a:spLocks noGrp="1"/>
          </p:cNvSpPr>
          <p:nvPr>
            <p:ph idx="1"/>
          </p:nvPr>
        </p:nvSpPr>
        <p:spPr/>
        <p:txBody>
          <a:bodyPr/>
          <a:lstStyle/>
          <a:p>
            <a:r>
              <a:rPr lang="zh-CN" altLang="en-US" dirty="0"/>
              <a:t>思想上不认为是</a:t>
            </a:r>
            <a:r>
              <a:rPr lang="en-US" altLang="zh-CN" dirty="0"/>
              <a:t>LCM</a:t>
            </a:r>
            <a:r>
              <a:rPr lang="zh-CN" altLang="en-US" dirty="0"/>
              <a:t>功能本身有</a:t>
            </a:r>
            <a:r>
              <a:rPr lang="en-US" altLang="zh-CN" dirty="0"/>
              <a:t>BUG</a:t>
            </a:r>
            <a:r>
              <a:rPr lang="zh-CN" altLang="en-US" dirty="0"/>
              <a:t>，而直接判断是使用者配置问题。</a:t>
            </a:r>
            <a:endParaRPr lang="en-US" altLang="zh-CN" dirty="0"/>
          </a:p>
          <a:p>
            <a:endParaRPr lang="en-US" altLang="zh-CN" dirty="0"/>
          </a:p>
          <a:p>
            <a:r>
              <a:rPr lang="zh-CN" altLang="en-US" dirty="0"/>
              <a:t>只是简单功能冒烟，没有按照一线使用者的实际业务场景去复现问题。</a:t>
            </a:r>
            <a:endParaRPr lang="en-US" altLang="zh-CN" dirty="0"/>
          </a:p>
          <a:p>
            <a:endParaRPr lang="en-US" altLang="zh-CN" dirty="0"/>
          </a:p>
          <a:p>
            <a:r>
              <a:rPr lang="zh-CN" altLang="en-US" dirty="0"/>
              <a:t>对业务底层逻辑链路掌握不够，分析问题流于表面。</a:t>
            </a:r>
            <a:endParaRPr lang="en-US" altLang="zh-CN" dirty="0"/>
          </a:p>
          <a:p>
            <a:endParaRPr lang="en-US" altLang="zh-CN" dirty="0"/>
          </a:p>
          <a:p>
            <a:r>
              <a:rPr lang="zh-CN" altLang="en-US" dirty="0"/>
              <a:t>对异常值测试的挖掘深度不够。</a:t>
            </a:r>
            <a:endParaRPr lang="en-US" altLang="zh-CN" dirty="0"/>
          </a:p>
        </p:txBody>
      </p:sp>
    </p:spTree>
    <p:extLst>
      <p:ext uri="{BB962C8B-B14F-4D97-AF65-F5344CB8AC3E}">
        <p14:creationId xmlns:p14="http://schemas.microsoft.com/office/powerpoint/2010/main" val="511376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D78A6E4-20EA-9E41-BCA9-58CB267ED695}"/>
              </a:ext>
            </a:extLst>
          </p:cNvPr>
          <p:cNvSpPr>
            <a:spLocks noGrp="1"/>
          </p:cNvSpPr>
          <p:nvPr>
            <p:ph type="title"/>
          </p:nvPr>
        </p:nvSpPr>
        <p:spPr/>
        <p:txBody>
          <a:bodyPr/>
          <a:lstStyle/>
          <a:p>
            <a:r>
              <a:rPr lang="zh-CN" altLang="en-US" dirty="0"/>
              <a:t>反思与改进</a:t>
            </a:r>
          </a:p>
        </p:txBody>
      </p:sp>
      <p:sp>
        <p:nvSpPr>
          <p:cNvPr id="4" name="内容占位符 3">
            <a:extLst>
              <a:ext uri="{FF2B5EF4-FFF2-40B4-BE49-F238E27FC236}">
                <a16:creationId xmlns:a16="http://schemas.microsoft.com/office/drawing/2014/main" id="{230D0FD8-5BEF-1240-B4BD-1CE1D827B46D}"/>
              </a:ext>
            </a:extLst>
          </p:cNvPr>
          <p:cNvSpPr>
            <a:spLocks noGrp="1"/>
          </p:cNvSpPr>
          <p:nvPr>
            <p:ph idx="1"/>
          </p:nvPr>
        </p:nvSpPr>
        <p:spPr/>
        <p:txBody>
          <a:bodyPr/>
          <a:lstStyle/>
          <a:p>
            <a:r>
              <a:rPr lang="zh-CN" altLang="en-US" dirty="0"/>
              <a:t>重视运营同学报过来的问题，无论之前如何处理，都先视作</a:t>
            </a:r>
            <a:r>
              <a:rPr lang="en-US" altLang="zh-CN" dirty="0"/>
              <a:t>BUG</a:t>
            </a:r>
            <a:r>
              <a:rPr lang="zh-CN" altLang="en-US" dirty="0"/>
              <a:t>对待。</a:t>
            </a:r>
            <a:endParaRPr lang="en-US" altLang="zh-CN" dirty="0"/>
          </a:p>
          <a:p>
            <a:endParaRPr lang="en-US" altLang="zh-CN" dirty="0"/>
          </a:p>
          <a:p>
            <a:r>
              <a:rPr lang="zh-CN" altLang="en-US" dirty="0"/>
              <a:t>在日常工作中，收集和了解一线使用者在使用</a:t>
            </a:r>
            <a:r>
              <a:rPr lang="en-US" altLang="zh-CN" dirty="0"/>
              <a:t>LCM</a:t>
            </a:r>
            <a:r>
              <a:rPr lang="zh-CN" altLang="en-US" dirty="0"/>
              <a:t>功能时的业务场景，并将其应用在测试中。</a:t>
            </a:r>
            <a:endParaRPr lang="en-US" altLang="zh-CN" dirty="0"/>
          </a:p>
          <a:p>
            <a:endParaRPr lang="en-US" altLang="zh-CN" dirty="0"/>
          </a:p>
          <a:p>
            <a:r>
              <a:rPr lang="zh-CN" altLang="en-US" dirty="0"/>
              <a:t>挖掘异常值测试深度，增加异常值测试的覆盖范围。</a:t>
            </a:r>
            <a:endParaRPr lang="en-US" altLang="zh-CN" dirty="0"/>
          </a:p>
        </p:txBody>
      </p:sp>
    </p:spTree>
    <p:extLst>
      <p:ext uri="{BB962C8B-B14F-4D97-AF65-F5344CB8AC3E}">
        <p14:creationId xmlns:p14="http://schemas.microsoft.com/office/powerpoint/2010/main" val="919379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custDataLst>
              <p:tags r:id="rId3"/>
            </p:custDataLst>
          </p:nvPr>
        </p:nvSpPr>
        <p:spPr/>
        <p:txBody>
          <a:bodyPr/>
          <a:lstStyle/>
          <a:p>
            <a:r>
              <a:rPr dirty="0"/>
              <a:t>谢谢聆听</a:t>
            </a:r>
          </a:p>
        </p:txBody>
      </p:sp>
      <p:sp>
        <p:nvSpPr>
          <p:cNvPr id="3" name="文本占位符 2"/>
          <p:cNvSpPr>
            <a:spLocks noGrp="1"/>
          </p:cNvSpPr>
          <p:nvPr>
            <p:ph type="body" sz="quarter" idx="13"/>
            <p:custDataLst>
              <p:tags r:id="rId4"/>
            </p:custDataLst>
          </p:nvPr>
        </p:nvSpPr>
        <p:spPr/>
        <p:txBody>
          <a:bodyPr/>
          <a:lstStyle/>
          <a:p>
            <a:r>
              <a:rPr lang="zh-CN" altLang="en-US" dirty="0"/>
              <a:t>单击此处添加副标题内容</a:t>
            </a: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00" y="784800"/>
            <a:ext cx="10969200" cy="705600"/>
          </a:xfrm>
        </p:spPr>
        <p:txBody>
          <a:bodyPr>
            <a:normAutofit fontScale="90000"/>
          </a:bodyPr>
          <a:lstStyle/>
          <a:p>
            <a:r>
              <a:rPr kumimoji="1" lang="zh-CN" altLang="en-US" dirty="0"/>
              <a:t>一、</a:t>
            </a:r>
            <a:r>
              <a:rPr lang="zh-CN" altLang="en-US" dirty="0">
                <a:solidFill>
                  <a:schemeClr val="tx1">
                    <a:lumMod val="65000"/>
                    <a:lumOff val="35000"/>
                  </a:schemeClr>
                </a:solidFill>
                <a:cs typeface="微软雅黑" panose="020B0503020204020204" pitchFamily="34" charset="-122"/>
                <a:sym typeface="Arial" panose="020B0604020202020204" pitchFamily="34" charset="0"/>
              </a:rPr>
              <a:t>韩国灌篮</a:t>
            </a:r>
            <a:r>
              <a:rPr lang="en-US" altLang="zh-CN" dirty="0">
                <a:solidFill>
                  <a:schemeClr val="tx1">
                    <a:lumMod val="65000"/>
                    <a:lumOff val="35000"/>
                  </a:schemeClr>
                </a:solidFill>
                <a:cs typeface="微软雅黑" panose="020B0503020204020204" pitchFamily="34" charset="-122"/>
                <a:sym typeface="Arial" panose="020B0604020202020204" pitchFamily="34" charset="0"/>
              </a:rPr>
              <a:t>-</a:t>
            </a:r>
            <a:r>
              <a:rPr lang="zh-CN" altLang="en-US" dirty="0">
                <a:solidFill>
                  <a:schemeClr val="tx1">
                    <a:lumMod val="65000"/>
                    <a:lumOff val="35000"/>
                  </a:schemeClr>
                </a:solidFill>
                <a:cs typeface="微软雅黑" panose="020B0503020204020204" pitchFamily="34" charset="-122"/>
                <a:sym typeface="Arial" panose="020B0604020202020204" pitchFamily="34" charset="0"/>
              </a:rPr>
              <a:t>新游戏上线检查复盘回顾和成果</a:t>
            </a:r>
            <a:br>
              <a:rPr lang="en-US" altLang="zh-CN" dirty="0">
                <a:solidFill>
                  <a:schemeClr val="tx1">
                    <a:lumMod val="65000"/>
                    <a:lumOff val="35000"/>
                  </a:schemeClr>
                </a:solidFill>
                <a:cs typeface="微软雅黑" panose="020B0503020204020204" pitchFamily="34" charset="-122"/>
                <a:sym typeface="Arial" panose="020B0604020202020204" pitchFamily="34" charset="0"/>
              </a:rPr>
            </a:br>
            <a:endParaRPr kumimoji="1" lang="zh-CN" altLang="en-US" dirty="0"/>
          </a:p>
        </p:txBody>
      </p:sp>
      <p:sp>
        <p:nvSpPr>
          <p:cNvPr id="3" name="内容占位符 2"/>
          <p:cNvSpPr>
            <a:spLocks noGrp="1"/>
          </p:cNvSpPr>
          <p:nvPr>
            <p:ph idx="1"/>
          </p:nvPr>
        </p:nvSpPr>
        <p:spPr/>
        <p:txBody>
          <a:bodyPr/>
          <a:lstStyle/>
          <a:p>
            <a:pPr marL="0" indent="0">
              <a:buNone/>
            </a:pPr>
            <a:endParaRPr lang="en-US" altLang="zh-CN" dirty="0"/>
          </a:p>
          <a:p>
            <a:r>
              <a:rPr lang="zh-CN" altLang="en-US" dirty="0">
                <a:solidFill>
                  <a:schemeClr val="tx1"/>
                </a:solidFill>
              </a:rPr>
              <a:t>书接上回</a:t>
            </a:r>
            <a:r>
              <a:rPr lang="en-US" altLang="zh-CN" dirty="0">
                <a:solidFill>
                  <a:schemeClr val="tx1"/>
                </a:solidFill>
              </a:rPr>
              <a:t>——</a:t>
            </a:r>
            <a:r>
              <a:rPr lang="zh-CN" altLang="en-US" dirty="0">
                <a:solidFill>
                  <a:schemeClr val="tx1"/>
                </a:solidFill>
              </a:rPr>
              <a:t>韩国灌篮补单配置问题的复盘</a:t>
            </a:r>
            <a:endParaRPr lang="en-US" altLang="zh-CN" dirty="0">
              <a:solidFill>
                <a:schemeClr val="tx1"/>
              </a:solidFill>
            </a:endParaRPr>
          </a:p>
          <a:p>
            <a:pPr lvl="1"/>
            <a:r>
              <a:rPr lang="en-US" altLang="zh-CN" dirty="0">
                <a:solidFill>
                  <a:schemeClr val="tx1"/>
                </a:solidFill>
              </a:rPr>
              <a:t>LCM</a:t>
            </a:r>
            <a:r>
              <a:rPr lang="zh-CN" altLang="en-US" dirty="0">
                <a:solidFill>
                  <a:schemeClr val="tx1"/>
                </a:solidFill>
              </a:rPr>
              <a:t>生产环境补单配置有问题</a:t>
            </a:r>
            <a:endParaRPr lang="en-US" altLang="zh-CN" dirty="0">
              <a:solidFill>
                <a:schemeClr val="tx1"/>
              </a:solidFill>
            </a:endParaRPr>
          </a:p>
          <a:p>
            <a:pPr lvl="1"/>
            <a:r>
              <a:rPr lang="zh-CN" altLang="en-US" dirty="0">
                <a:solidFill>
                  <a:schemeClr val="tx1"/>
                </a:solidFill>
              </a:rPr>
              <a:t>使用游戏包验证错峰推送功能，碰巧发现补单配置问题</a:t>
            </a:r>
            <a:endParaRPr lang="en-US" altLang="zh-CN" dirty="0">
              <a:solidFill>
                <a:schemeClr val="tx1"/>
              </a:solidFill>
            </a:endParaRPr>
          </a:p>
          <a:p>
            <a:pPr lvl="1"/>
            <a:endParaRPr lang="en-US" altLang="zh-CN" dirty="0">
              <a:solidFill>
                <a:schemeClr val="tx1"/>
              </a:solidFill>
            </a:endParaRPr>
          </a:p>
          <a:p>
            <a:pPr marL="0" indent="0">
              <a:buNone/>
            </a:pPr>
            <a:endParaRPr lang="en-US" altLang="zh-CN" dirty="0">
              <a:solidFill>
                <a:schemeClr val="tx1"/>
              </a:solidFill>
            </a:endParaRPr>
          </a:p>
          <a:p>
            <a:pPr lvl="0"/>
            <a:r>
              <a:rPr lang="zh-CN" altLang="en-US" dirty="0">
                <a:solidFill>
                  <a:schemeClr val="tx1"/>
                </a:solidFill>
              </a:rPr>
              <a:t>针对已显露问题，我们对新游戏上线的测试流程和测试范围进行了全面补充</a:t>
            </a:r>
            <a:endParaRPr lang="en-US" altLang="zh-CN" dirty="0">
              <a:solidFill>
                <a:schemeClr val="tx1"/>
              </a:solidFill>
            </a:endParaRPr>
          </a:p>
          <a:p>
            <a:pPr marL="0" indent="0">
              <a:buNone/>
            </a:pPr>
            <a:endParaRPr lang="en-US" altLang="zh-CN" dirty="0">
              <a:solidFill>
                <a:schemeClr val="tx1"/>
              </a:solidFill>
            </a:endParaRPr>
          </a:p>
          <a:p>
            <a:endParaRPr lang="zh-CN" altLang="en-US" dirty="0">
              <a:solidFill>
                <a:schemeClr val="tx1"/>
              </a:solidFill>
            </a:endParaRPr>
          </a:p>
          <a:p>
            <a:pPr marL="457200" lvl="1" indent="0">
              <a:buNone/>
            </a:pPr>
            <a:endParaRPr lang="zh-CN" altLang="en-US" dirty="0"/>
          </a:p>
          <a:p>
            <a:endParaRPr kumimoji="1" lang="en-US" altLang="zh-CN" dirty="0"/>
          </a:p>
          <a:p>
            <a:pPr lvl="1"/>
            <a:endParaRPr kumimoji="1" lang="en-US" altLang="zh-CN" dirty="0"/>
          </a:p>
          <a:p>
            <a:endParaRPr kumimoji="1"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solidFill>
                  <a:schemeClr val="tx1"/>
                </a:solidFill>
              </a:rPr>
              <a:t>实践成果</a:t>
            </a:r>
            <a:r>
              <a:rPr lang="en-US" altLang="zh-CN" dirty="0">
                <a:solidFill>
                  <a:schemeClr val="tx1"/>
                </a:solidFill>
              </a:rPr>
              <a:t>—</a:t>
            </a:r>
            <a:r>
              <a:rPr lang="zh-CN" altLang="en-US" dirty="0">
                <a:solidFill>
                  <a:schemeClr val="tx1"/>
                </a:solidFill>
              </a:rPr>
              <a:t>全球版灌篮</a:t>
            </a:r>
            <a:endParaRPr lang="en-US" altLang="zh-CN" dirty="0">
              <a:solidFill>
                <a:schemeClr val="tx1"/>
              </a:solidFill>
            </a:endParaRPr>
          </a:p>
        </p:txBody>
      </p:sp>
      <p:sp>
        <p:nvSpPr>
          <p:cNvPr id="3" name="内容占位符 2"/>
          <p:cNvSpPr>
            <a:spLocks noGrp="1"/>
          </p:cNvSpPr>
          <p:nvPr>
            <p:ph idx="1"/>
            <p:custDataLst>
              <p:tags r:id="rId3"/>
            </p:custDataLst>
          </p:nvPr>
        </p:nvSpPr>
        <p:spPr>
          <a:xfrm>
            <a:off x="608400" y="1490400"/>
            <a:ext cx="5487600" cy="4759200"/>
          </a:xfrm>
        </p:spPr>
        <p:txBody>
          <a:bodyPr/>
          <a:lstStyle/>
          <a:p>
            <a:r>
              <a:rPr lang="zh-CN" altLang="en-US" dirty="0"/>
              <a:t>在全球版灌篮</a:t>
            </a:r>
            <a:r>
              <a:rPr lang="en-US" altLang="zh-CN" dirty="0"/>
              <a:t>OBT</a:t>
            </a:r>
            <a:r>
              <a:rPr lang="zh-CN" altLang="en-US" dirty="0"/>
              <a:t>上线前夕，在生产环境先后用</a:t>
            </a:r>
            <a:r>
              <a:rPr lang="en-US" altLang="zh-CN" dirty="0"/>
              <a:t>Pickle</a:t>
            </a:r>
            <a:r>
              <a:rPr lang="zh-CN" altLang="en-US" dirty="0"/>
              <a:t>包和游戏包对</a:t>
            </a:r>
            <a:r>
              <a:rPr lang="en-US" altLang="zh-CN" dirty="0"/>
              <a:t>LCM</a:t>
            </a:r>
            <a:r>
              <a:rPr lang="zh-CN" altLang="en-US" dirty="0"/>
              <a:t>系统进行功能性校验</a:t>
            </a:r>
            <a:endParaRPr lang="en-US" altLang="zh-CN" dirty="0"/>
          </a:p>
          <a:p>
            <a:endParaRPr lang="en-US" altLang="zh-CN" dirty="0"/>
          </a:p>
          <a:p>
            <a:r>
              <a:rPr lang="zh-CN" altLang="en-US" dirty="0"/>
              <a:t>发现问题</a:t>
            </a:r>
            <a:r>
              <a:rPr lang="en-US" altLang="zh-CN" dirty="0"/>
              <a:t>:</a:t>
            </a:r>
          </a:p>
          <a:p>
            <a:pPr lvl="1"/>
            <a:r>
              <a:rPr lang="en-US" altLang="zh-CN" dirty="0"/>
              <a:t>LCM</a:t>
            </a:r>
            <a:r>
              <a:rPr lang="zh-CN" altLang="en-US" dirty="0"/>
              <a:t>配置问题：</a:t>
            </a:r>
            <a:r>
              <a:rPr lang="en-US" altLang="zh-CN" dirty="0"/>
              <a:t>1</a:t>
            </a:r>
            <a:r>
              <a:rPr lang="zh-CN" altLang="en-US" dirty="0"/>
              <a:t>个</a:t>
            </a:r>
            <a:endParaRPr lang="en-US" altLang="zh-CN" dirty="0"/>
          </a:p>
          <a:p>
            <a:pPr lvl="1"/>
            <a:r>
              <a:rPr lang="zh-CN" altLang="en-US" dirty="0"/>
              <a:t>游戏问题：</a:t>
            </a:r>
            <a:r>
              <a:rPr lang="en-US" altLang="zh-CN" dirty="0"/>
              <a:t>9</a:t>
            </a:r>
            <a:r>
              <a:rPr lang="zh-CN" altLang="en-US" dirty="0"/>
              <a:t>个</a:t>
            </a:r>
            <a:endParaRPr lang="en-US" altLang="zh-CN" dirty="0"/>
          </a:p>
          <a:p>
            <a:endParaRPr lang="en-US" altLang="zh-CN" dirty="0"/>
          </a:p>
          <a:p>
            <a:pPr lvl="1"/>
            <a:endParaRPr lang="en-US" altLang="zh-CN" dirty="0"/>
          </a:p>
          <a:p>
            <a:pPr lvl="1"/>
            <a:endParaRPr lang="en-US" altLang="zh-CN" dirty="0"/>
          </a:p>
        </p:txBody>
      </p:sp>
      <p:sp>
        <p:nvSpPr>
          <p:cNvPr id="4" name="内容占位符 18"/>
          <p:cNvSpPr txBox="1"/>
          <p:nvPr/>
        </p:nvSpPr>
        <p:spPr>
          <a:xfrm>
            <a:off x="6400800" y="1501200"/>
            <a:ext cx="5176800" cy="4748400"/>
          </a:xfrm>
          <a:prstGeom prst="rect">
            <a:avLst/>
          </a:prstGeom>
        </p:spPr>
        <p:txBody>
          <a:bodyPr>
            <a:normAutofit fontScale="85000"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GB" altLang="zh-CN" dirty="0"/>
              <a:t>iOS</a:t>
            </a:r>
            <a:r>
              <a:rPr lang="zh-CN" altLang="en-US" dirty="0"/>
              <a:t>客户端无法展示商品列表（台湾区域外）</a:t>
            </a:r>
            <a:endParaRPr lang="en-US" altLang="zh-CN" dirty="0"/>
          </a:p>
          <a:p>
            <a:pPr>
              <a:buFont typeface="Wingdings" panose="05000000000000000000" pitchFamily="2" charset="2"/>
              <a:buChar char="Ø"/>
            </a:pPr>
            <a:r>
              <a:rPr lang="en-GB" altLang="zh-CN" dirty="0" err="1"/>
              <a:t>Android&amp;iOS</a:t>
            </a:r>
            <a:r>
              <a:rPr lang="zh-CN" altLang="en-US" dirty="0"/>
              <a:t>客户端商品列表价格显示异常（显示为</a:t>
            </a:r>
            <a:r>
              <a:rPr lang="en-US" altLang="zh-CN" dirty="0"/>
              <a:t>:0.00)</a:t>
            </a:r>
          </a:p>
          <a:p>
            <a:pPr>
              <a:buFont typeface="Wingdings" panose="05000000000000000000" pitchFamily="2" charset="2"/>
              <a:buChar char="Ø"/>
            </a:pPr>
            <a:r>
              <a:rPr lang="en-GB" altLang="zh-CN" dirty="0"/>
              <a:t>iOS</a:t>
            </a:r>
            <a:r>
              <a:rPr lang="zh-CN" altLang="en-US" dirty="0"/>
              <a:t>客户端支付成功后，兑换道具阶段失败（最后支付到余额）</a:t>
            </a:r>
            <a:endParaRPr lang="en-US" altLang="zh-CN" dirty="0"/>
          </a:p>
          <a:p>
            <a:pPr>
              <a:buFont typeface="Wingdings" panose="05000000000000000000" pitchFamily="2" charset="2"/>
              <a:buChar char="Ø"/>
            </a:pPr>
            <a:r>
              <a:rPr lang="zh-CN" altLang="en-US" dirty="0"/>
              <a:t>进入点券储值界面，右上角（竞技币、钻石、点券）都显示为满值（例</a:t>
            </a:r>
            <a:r>
              <a:rPr lang="en-US" altLang="zh-CN" dirty="0"/>
              <a:t>:99999</a:t>
            </a:r>
            <a:r>
              <a:rPr lang="zh-CN" altLang="en-US" dirty="0"/>
              <a:t>）</a:t>
            </a:r>
            <a:endParaRPr lang="en-US" altLang="zh-CN" dirty="0"/>
          </a:p>
          <a:p>
            <a:pPr>
              <a:buFont typeface="Wingdings" panose="05000000000000000000" pitchFamily="2" charset="2"/>
              <a:buChar char="Ø"/>
            </a:pPr>
            <a:r>
              <a:rPr lang="en-GB" altLang="zh-CN" dirty="0" err="1"/>
              <a:t>Android&amp;iOS</a:t>
            </a:r>
            <a:r>
              <a:rPr lang="zh-CN" altLang="en-US" dirty="0"/>
              <a:t>客户端</a:t>
            </a:r>
            <a:r>
              <a:rPr lang="en-GB" altLang="zh-CN" dirty="0" err="1"/>
              <a:t>facebook</a:t>
            </a:r>
            <a:r>
              <a:rPr lang="zh-CN" altLang="en-US" dirty="0"/>
              <a:t>好友接口没有被调用，导致</a:t>
            </a:r>
            <a:r>
              <a:rPr lang="en-GB" altLang="zh-CN" dirty="0" err="1"/>
              <a:t>facebook</a:t>
            </a:r>
            <a:r>
              <a:rPr lang="zh-CN" altLang="en-US" dirty="0"/>
              <a:t>好友功能失效</a:t>
            </a:r>
            <a:endParaRPr lang="en-US" altLang="zh-CN" dirty="0"/>
          </a:p>
          <a:p>
            <a:pPr>
              <a:buFont typeface="Wingdings" panose="05000000000000000000" pitchFamily="2" charset="2"/>
              <a:buChar char="Ø"/>
            </a:pPr>
            <a:r>
              <a:rPr lang="zh-CN" altLang="en-US" dirty="0"/>
              <a:t>个人中心手机绑定相关未进行屏蔽</a:t>
            </a:r>
            <a:endParaRPr lang="en-US" altLang="zh-CN" dirty="0"/>
          </a:p>
          <a:p>
            <a:pPr>
              <a:buFont typeface="Wingdings" panose="05000000000000000000" pitchFamily="2" charset="2"/>
              <a:buChar char="Ø"/>
            </a:pPr>
            <a:r>
              <a:rPr lang="zh-CN" altLang="en-US" dirty="0"/>
              <a:t>苹果账号冻结没有冻结弹窗</a:t>
            </a:r>
            <a:endParaRPr lang="en-US" altLang="zh-CN" dirty="0"/>
          </a:p>
          <a:p>
            <a:pPr>
              <a:buFont typeface="Wingdings" panose="05000000000000000000" pitchFamily="2" charset="2"/>
              <a:buChar char="Ø"/>
            </a:pPr>
            <a:r>
              <a:rPr lang="zh-CN" altLang="en-US" dirty="0"/>
              <a:t>游戏热更新频繁失败</a:t>
            </a:r>
            <a:endParaRPr lang="en-US" altLang="zh-CN" dirty="0"/>
          </a:p>
          <a:p>
            <a:pPr>
              <a:buFont typeface="Wingdings" panose="05000000000000000000" pitchFamily="2" charset="2"/>
              <a:buChar char="Ø"/>
            </a:pPr>
            <a:r>
              <a:rPr lang="en-GB" altLang="zh-CN" dirty="0"/>
              <a:t>iOS</a:t>
            </a:r>
            <a:r>
              <a:rPr lang="zh-CN" altLang="en-US" dirty="0"/>
              <a:t>客户端不能触发本地推送</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zh-CN" altLang="en-US" dirty="0"/>
              <a:t>测试结果证明了我们对原有流程采取改变的必要性：</a:t>
            </a:r>
            <a:endParaRPr lang="en-US" altLang="zh-CN" dirty="0"/>
          </a:p>
          <a:p>
            <a:endParaRPr lang="en-US" altLang="zh-CN" dirty="0"/>
          </a:p>
          <a:p>
            <a:pPr lvl="1"/>
            <a:r>
              <a:rPr lang="zh-CN" altLang="en-US" sz="1800" dirty="0"/>
              <a:t>对游戏包进行检查，才能最大限度的保证游戏最终的品质</a:t>
            </a:r>
            <a:endParaRPr lang="en-US" altLang="zh-CN" sz="1800" dirty="0"/>
          </a:p>
          <a:p>
            <a:pPr lvl="1"/>
            <a:endParaRPr lang="en-US" altLang="zh-CN" sz="1800" dirty="0"/>
          </a:p>
          <a:p>
            <a:pPr lvl="1"/>
            <a:r>
              <a:rPr lang="zh-CN" altLang="en-US" sz="1800" dirty="0"/>
              <a:t>上线前检查的最终目的是保障游戏本身的无故障发行，而非仅仅是</a:t>
            </a:r>
            <a:r>
              <a:rPr lang="en-US" altLang="zh-CN" sz="1800" dirty="0"/>
              <a:t>LCM</a:t>
            </a:r>
            <a:r>
              <a:rPr lang="zh-CN" altLang="en-US" sz="1800" dirty="0"/>
              <a:t>系统的平稳运行</a:t>
            </a:r>
            <a:endParaRPr lang="en-US" altLang="zh-CN" sz="1800" dirty="0"/>
          </a:p>
          <a:p>
            <a:pPr marL="457200" lvl="1" indent="0">
              <a:buNone/>
            </a:pPr>
            <a:endParaRPr lang="en-US" altLang="zh-CN" sz="1800" dirty="0"/>
          </a:p>
          <a:p>
            <a:pPr lvl="1"/>
            <a:endParaRPr lang="en-US" altLang="zh-CN" sz="1800" dirty="0"/>
          </a:p>
          <a:p>
            <a:endParaRPr lang="en-US" altLang="zh-CN" dirty="0"/>
          </a:p>
          <a:p>
            <a:endParaRPr lang="en-US" altLang="zh-CN" dirty="0"/>
          </a:p>
          <a:p>
            <a:endParaRPr lang="zh-CN" altLang="en-US" dirty="0"/>
          </a:p>
        </p:txBody>
      </p:sp>
      <p:sp>
        <p:nvSpPr>
          <p:cNvPr id="2" name="矩形 1"/>
          <p:cNvSpPr/>
          <p:nvPr/>
        </p:nvSpPr>
        <p:spPr>
          <a:xfrm>
            <a:off x="955422" y="753382"/>
            <a:ext cx="1338828" cy="369332"/>
          </a:xfrm>
          <a:prstGeom prst="rect">
            <a:avLst/>
          </a:prstGeom>
        </p:spPr>
        <p:txBody>
          <a:bodyPr wrap="none">
            <a:spAutoFit/>
          </a:bodyPr>
          <a:lstStyle/>
          <a:p>
            <a:r>
              <a:rPr lang="zh-CN" altLang="en-US" dirty="0"/>
              <a:t>回顾与反思</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329063" y="608400"/>
            <a:ext cx="10969200" cy="705600"/>
          </a:xfrm>
        </p:spPr>
        <p:txBody>
          <a:bodyPr>
            <a:normAutofit fontScale="90000"/>
          </a:bodyPr>
          <a:lstStyle/>
          <a:p>
            <a:r>
              <a:rPr lang="zh-CN" altLang="en-US" dirty="0"/>
              <a:t>二、</a:t>
            </a:r>
            <a:r>
              <a:rPr lang="zh-CN" altLang="en-US" dirty="0">
                <a:solidFill>
                  <a:schemeClr val="tx1">
                    <a:lumMod val="65000"/>
                    <a:lumOff val="35000"/>
                  </a:schemeClr>
                </a:solidFill>
                <a:sym typeface="Arial" panose="020B0604020202020204" pitchFamily="34" charset="0"/>
              </a:rPr>
              <a:t>全球版灌篮</a:t>
            </a:r>
            <a:r>
              <a:rPr lang="en-US" altLang="zh-CN" dirty="0">
                <a:solidFill>
                  <a:schemeClr val="tx1">
                    <a:lumMod val="65000"/>
                    <a:lumOff val="35000"/>
                  </a:schemeClr>
                </a:solidFill>
                <a:cs typeface="微软雅黑" panose="020B0503020204020204" pitchFamily="34" charset="-122"/>
                <a:sym typeface="Arial" panose="020B0604020202020204" pitchFamily="34" charset="0"/>
              </a:rPr>
              <a:t>-</a:t>
            </a:r>
            <a:r>
              <a:rPr lang="zh-CN" altLang="en-US" dirty="0">
                <a:solidFill>
                  <a:schemeClr val="tx1">
                    <a:lumMod val="65000"/>
                    <a:lumOff val="35000"/>
                  </a:schemeClr>
                </a:solidFill>
                <a:cs typeface="微软雅黑" panose="020B0503020204020204" pitchFamily="34" charset="-122"/>
                <a:sym typeface="Arial" panose="020B0604020202020204" pitchFamily="34" charset="0"/>
              </a:rPr>
              <a:t>性能测试复盘回顾和成果</a:t>
            </a:r>
            <a:br>
              <a:rPr lang="zh-CN" altLang="en-US" dirty="0">
                <a:solidFill>
                  <a:schemeClr val="tx1">
                    <a:lumMod val="65000"/>
                    <a:lumOff val="35000"/>
                  </a:schemeClr>
                </a:solidFill>
                <a:cs typeface="微软雅黑" panose="020B0503020204020204" pitchFamily="34" charset="-122"/>
                <a:sym typeface="Arial" panose="020B0604020202020204" pitchFamily="34" charset="0"/>
              </a:rPr>
            </a:br>
            <a:endParaRPr lang="zh-CN" altLang="en-US" dirty="0"/>
          </a:p>
        </p:txBody>
      </p:sp>
      <p:sp>
        <p:nvSpPr>
          <p:cNvPr id="2" name="内容占位符 1"/>
          <p:cNvSpPr>
            <a:spLocks noGrp="1"/>
          </p:cNvSpPr>
          <p:nvPr>
            <p:ph idx="1"/>
            <p:custDataLst>
              <p:tags r:id="rId3"/>
            </p:custDataLst>
          </p:nvPr>
        </p:nvSpPr>
        <p:spPr>
          <a:xfrm>
            <a:off x="611400" y="1490400"/>
            <a:ext cx="10969200" cy="4759200"/>
          </a:xfrm>
        </p:spPr>
        <p:txBody>
          <a:bodyPr/>
          <a:lstStyle/>
          <a:p>
            <a:pPr marL="0" indent="0">
              <a:buNone/>
            </a:pPr>
            <a:endParaRPr lang="en-US" altLang="zh-CN" dirty="0"/>
          </a:p>
          <a:p>
            <a:r>
              <a:rPr lang="zh-CN" altLang="en-US" dirty="0"/>
              <a:t>韩国灌篮：</a:t>
            </a:r>
            <a:r>
              <a:rPr lang="en-US" altLang="zh-CN" dirty="0"/>
              <a:t>API100%</a:t>
            </a:r>
            <a:r>
              <a:rPr lang="zh-CN" altLang="en-US" dirty="0"/>
              <a:t>全覆盖，线上未发现性能问题，取得了宝贵的成功经验</a:t>
            </a:r>
            <a:endParaRPr lang="en-US" altLang="zh-CN" dirty="0"/>
          </a:p>
          <a:p>
            <a:endParaRPr lang="en-US" altLang="zh-CN" dirty="0"/>
          </a:p>
          <a:p>
            <a:pPr>
              <a:lnSpc>
                <a:spcPct val="150000"/>
              </a:lnSpc>
            </a:pPr>
            <a:r>
              <a:rPr lang="zh-CN" altLang="en-US" dirty="0">
                <a:latin typeface="微软雅黑" panose="020B0503020204020204" pitchFamily="34" charset="-122"/>
              </a:rPr>
              <a:t>花费近半年时间磨合、协调</a:t>
            </a:r>
            <a:r>
              <a:rPr lang="en-US" altLang="zh-CN" dirty="0">
                <a:latin typeface="微软雅黑" panose="020B0503020204020204" pitchFamily="34" charset="-122"/>
              </a:rPr>
              <a:t>Infra</a:t>
            </a:r>
            <a:r>
              <a:rPr lang="zh-CN" altLang="en-US" dirty="0">
                <a:latin typeface="微软雅黑" panose="020B0503020204020204" pitchFamily="34" charset="-122"/>
              </a:rPr>
              <a:t>和产品中心的同事一同实践、并建成了目前较为完善的压测流程，</a:t>
            </a:r>
          </a:p>
          <a:p>
            <a:pPr marL="0" indent="0">
              <a:lnSpc>
                <a:spcPct val="150000"/>
              </a:lnSpc>
              <a:buNone/>
            </a:pPr>
            <a:r>
              <a:rPr lang="zh-CN" altLang="en-US" dirty="0">
                <a:latin typeface="微软雅黑" panose="020B0503020204020204" pitchFamily="34" charset="-122"/>
              </a:rPr>
              <a:t>明确了各部门在压测工作中彼此需要支持的工作内容</a:t>
            </a:r>
            <a:endParaRPr lang="en-US" altLang="zh-CN" dirty="0">
              <a:latin typeface="微软雅黑" panose="020B0503020204020204" pitchFamily="34" charset="-122"/>
            </a:endParaRPr>
          </a:p>
          <a:p>
            <a:pPr marL="0" indent="0">
              <a:lnSpc>
                <a:spcPct val="150000"/>
              </a:lnSpc>
              <a:buNone/>
            </a:pPr>
            <a:endParaRPr lang="en-US" altLang="zh-CN" dirty="0">
              <a:latin typeface="微软雅黑" panose="020B0503020204020204" pitchFamily="34" charset="-122"/>
            </a:endParaRPr>
          </a:p>
          <a:p>
            <a:r>
              <a:rPr lang="zh-CN" altLang="en-US" dirty="0"/>
              <a:t>全球版灌篮上线前发现并修复</a:t>
            </a:r>
            <a:r>
              <a:rPr lang="en-US" altLang="zh-CN" dirty="0"/>
              <a:t>1</a:t>
            </a:r>
            <a:r>
              <a:rPr lang="zh-CN" altLang="en-US" dirty="0"/>
              <a:t>个雷蛇支付的慢查询问题，游戏上线后</a:t>
            </a:r>
            <a:r>
              <a:rPr lang="en-US" altLang="zh-CN" dirty="0"/>
              <a:t>LCM</a:t>
            </a:r>
            <a:r>
              <a:rPr lang="zh-CN" altLang="en-US" dirty="0"/>
              <a:t>系统平稳运行无异常情况发生</a:t>
            </a:r>
            <a:endParaRPr lang="en-US" altLang="zh-CN" dirty="0"/>
          </a:p>
          <a:p>
            <a:pPr marL="0" indent="0">
              <a:lnSpc>
                <a:spcPct val="150000"/>
              </a:lnSpc>
              <a:buNone/>
            </a:pPr>
            <a:endParaRPr lang="en-US" altLang="zh-CN" dirty="0"/>
          </a:p>
          <a:p>
            <a:endParaRPr lang="en-US" altLang="zh-CN" dirty="0"/>
          </a:p>
          <a:p>
            <a:endParaRPr lang="en-US" altLang="zh-CN" dirty="0"/>
          </a:p>
          <a:p>
            <a:pPr lvl="1"/>
            <a:endParaRPr lang="en-US" altLang="zh-CN"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zh-CN" altLang="en-US" dirty="0"/>
              <a:t>回顾与反思</a:t>
            </a:r>
          </a:p>
        </p:txBody>
      </p:sp>
      <p:sp>
        <p:nvSpPr>
          <p:cNvPr id="3" name="内容占位符 2"/>
          <p:cNvSpPr>
            <a:spLocks noGrp="1"/>
          </p:cNvSpPr>
          <p:nvPr>
            <p:ph idx="1"/>
            <p:custDataLst>
              <p:tags r:id="rId3"/>
            </p:custDataLst>
          </p:nvPr>
        </p:nvSpPr>
        <p:spPr/>
        <p:txBody>
          <a:bodyPr/>
          <a:lstStyle/>
          <a:p>
            <a:endParaRPr lang="en-US" altLang="zh-CN" dirty="0"/>
          </a:p>
          <a:p>
            <a:endParaRPr lang="en-US" altLang="zh-CN" dirty="0"/>
          </a:p>
          <a:p>
            <a:endParaRPr lang="en-US" altLang="zh-CN" dirty="0"/>
          </a:p>
          <a:p>
            <a:endParaRPr lang="en-US" altLang="zh-CN" dirty="0"/>
          </a:p>
        </p:txBody>
      </p:sp>
      <p:sp>
        <p:nvSpPr>
          <p:cNvPr id="4" name="内容占位符 1"/>
          <p:cNvSpPr txBox="1"/>
          <p:nvPr>
            <p:custDataLst>
              <p:tags r:id="rId4"/>
            </p:custDataLst>
          </p:nvPr>
        </p:nvSpPr>
        <p:spPr>
          <a:xfrm>
            <a:off x="611400" y="1490400"/>
            <a:ext cx="10969200" cy="4759200"/>
          </a:xfrm>
          <a:prstGeom prst="rect">
            <a:avLst/>
          </a:prstGeo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a:p>
            <a:r>
              <a:rPr lang="zh-CN" altLang="en-US" dirty="0"/>
              <a:t>保持对性能问题的重视和敬畏</a:t>
            </a:r>
          </a:p>
          <a:p>
            <a:endParaRPr lang="zh-CN" altLang="en-US" dirty="0"/>
          </a:p>
          <a:p>
            <a:pPr>
              <a:lnSpc>
                <a:spcPct val="150000"/>
              </a:lnSpc>
            </a:pPr>
            <a:r>
              <a:rPr lang="zh-CN" altLang="en-US" dirty="0">
                <a:latin typeface="微软雅黑" panose="020B0503020204020204" pitchFamily="34" charset="-122"/>
              </a:rPr>
              <a:t>性能测试基准库持续积累与沉淀，以</a:t>
            </a:r>
            <a:r>
              <a:rPr lang="zh-CN" altLang="en-US" dirty="0">
                <a:latin typeface="微软雅黑" panose="020B0503020204020204" pitchFamily="34" charset="-122"/>
                <a:ea typeface="微软雅黑" panose="020B0503020204020204" pitchFamily="34" charset="-122"/>
              </a:rPr>
              <a:t>适应后续全新的业务规模和体量。</a:t>
            </a:r>
            <a:endParaRPr lang="zh-CN" altLang="en-US" dirty="0">
              <a:latin typeface="微软雅黑" panose="020B0503020204020204" pitchFamily="34" charset="-122"/>
            </a:endParaRPr>
          </a:p>
          <a:p>
            <a:pPr marL="0" indent="0">
              <a:lnSpc>
                <a:spcPct val="150000"/>
              </a:lnSpc>
              <a:buFont typeface="Arial" panose="020B0604020202020204" pitchFamily="34" charset="0"/>
              <a:buNone/>
            </a:pPr>
            <a:endParaRPr lang="zh-CN" altLang="en-US" dirty="0">
              <a:latin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在一些疑难问题上不能盲目相信研发人员，持续提升测试技术，保持</a:t>
            </a:r>
            <a:r>
              <a:rPr lang="en-US" altLang="zh-CN" dirty="0">
                <a:latin typeface="微软雅黑" panose="020B0503020204020204" pitchFamily="34" charset="-122"/>
                <a:ea typeface="微软雅黑" panose="020B0503020204020204" pitchFamily="34" charset="-122"/>
              </a:rPr>
              <a:t>QA</a:t>
            </a:r>
            <a:r>
              <a:rPr lang="zh-CN" altLang="en-US" dirty="0">
                <a:latin typeface="微软雅黑" panose="020B0503020204020204" pitchFamily="34" charset="-122"/>
                <a:ea typeface="微软雅黑" panose="020B0503020204020204" pitchFamily="34" charset="-122"/>
              </a:rPr>
              <a:t>人员应有的职责和立场。</a:t>
            </a:r>
            <a:endParaRPr lang="zh-CN" altLang="en-US" dirty="0"/>
          </a:p>
          <a:p>
            <a:pPr marL="0" indent="0">
              <a:lnSpc>
                <a:spcPct val="150000"/>
              </a:lnSpc>
              <a:buFont typeface="Arial" panose="020B0604020202020204" pitchFamily="34" charset="0"/>
              <a:buNone/>
            </a:pPr>
            <a:endParaRPr lang="zh-CN" altLang="en-US" dirty="0"/>
          </a:p>
          <a:p>
            <a:endParaRPr lang="zh-CN" altLang="en-US" dirty="0"/>
          </a:p>
          <a:p>
            <a:endParaRPr lang="zh-CN" altLang="en-US" dirty="0"/>
          </a:p>
          <a:p>
            <a:pPr lvl="1"/>
            <a:endParaRPr lang="zh-CN" altLang="en-US"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三、全球版灌篮登录后公告问题复盘与总结</a:t>
            </a:r>
            <a:r>
              <a:rPr lang="en-US" altLang="zh-CN" dirty="0"/>
              <a:t>	</a:t>
            </a:r>
            <a:endParaRPr lang="zh-CN" altLang="en-US" dirty="0"/>
          </a:p>
        </p:txBody>
      </p:sp>
      <p:sp>
        <p:nvSpPr>
          <p:cNvPr id="6" name="内容占位符 5"/>
          <p:cNvSpPr>
            <a:spLocks noGrp="1"/>
          </p:cNvSpPr>
          <p:nvPr>
            <p:ph idx="1"/>
          </p:nvPr>
        </p:nvSpPr>
        <p:spPr/>
        <p:txBody>
          <a:bodyPr/>
          <a:lstStyle/>
          <a:p>
            <a:pPr marL="0" indent="0">
              <a:buNone/>
            </a:pPr>
            <a:endParaRPr lang="en-US" altLang="zh-CN" dirty="0"/>
          </a:p>
          <a:p>
            <a:pPr marL="0" indent="0">
              <a:buNone/>
            </a:pPr>
            <a:r>
              <a:rPr lang="zh-CN" altLang="en-US" dirty="0"/>
              <a:t>问题回顾：全球版灌篮</a:t>
            </a:r>
            <a:r>
              <a:rPr lang="en-US" altLang="zh-CN" dirty="0"/>
              <a:t>OBT</a:t>
            </a:r>
            <a:r>
              <a:rPr lang="zh-CN" altLang="en-US" dirty="0"/>
              <a:t>前夕登录后公告多语言命中功能未生效。</a:t>
            </a:r>
            <a:endParaRPr lang="en-US" altLang="zh-CN" dirty="0"/>
          </a:p>
          <a:p>
            <a:pPr lvl="1">
              <a:buFont typeface="Wingdings" panose="05000000000000000000" pitchFamily="2" charset="2"/>
              <a:buChar char="Ø"/>
            </a:pPr>
            <a:r>
              <a:rPr lang="zh-CN" altLang="en-US" dirty="0"/>
              <a:t>产生后果：使用特定语言的用户将不会被登录后公告拦截</a:t>
            </a:r>
            <a:endParaRPr lang="en-US" altLang="zh-CN" dirty="0"/>
          </a:p>
          <a:p>
            <a:endParaRPr lang="en-US" altLang="zh-CN" dirty="0"/>
          </a:p>
          <a:p>
            <a:endParaRPr lang="en-US" altLang="zh-CN" dirty="0"/>
          </a:p>
          <a:p>
            <a:pPr marL="0" indent="0" algn="l">
              <a:buClrTx/>
              <a:buSzTx/>
              <a:buNone/>
            </a:pPr>
            <a:endParaRPr lang="zh-CN" altLang="en-US" dirty="0"/>
          </a:p>
          <a:p>
            <a:pPr marL="0" indent="0" algn="l">
              <a:buClrTx/>
              <a:buSzTx/>
              <a:buNone/>
            </a:pPr>
            <a:endParaRPr lang="zh-CN" altLang="en-US" dirty="0"/>
          </a:p>
          <a:p>
            <a:pPr marL="0" indent="0" algn="l">
              <a:buClrTx/>
              <a:buSzTx/>
              <a:buNone/>
            </a:pPr>
            <a:endParaRPr lang="zh-CN" altLang="en-US" dirty="0">
              <a:solidFill>
                <a:schemeClr val="tx1"/>
              </a:solidFill>
            </a:endParaRPr>
          </a:p>
          <a:p>
            <a:pPr marL="0" indent="0" algn="l">
              <a:buClrTx/>
              <a:buSzTx/>
              <a:buNone/>
            </a:pPr>
            <a:endParaRPr lang="en-US" altLang="zh-CN" dirty="0">
              <a:solidFill>
                <a:schemeClr val="tx1"/>
              </a:solidFill>
            </a:endParaRPr>
          </a:p>
          <a:p>
            <a:endParaRPr dirty="0"/>
          </a:p>
          <a:p>
            <a:pPr lvl="1"/>
            <a:endParaRPr lang="en-US" altLang="zh-C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自我检查</a:t>
            </a:r>
          </a:p>
        </p:txBody>
      </p:sp>
      <p:sp>
        <p:nvSpPr>
          <p:cNvPr id="3" name="内容占位符 2"/>
          <p:cNvSpPr>
            <a:spLocks noGrp="1"/>
          </p:cNvSpPr>
          <p:nvPr>
            <p:ph idx="1"/>
          </p:nvPr>
        </p:nvSpPr>
        <p:spPr/>
        <p:txBody>
          <a:bodyPr>
            <a:normAutofit/>
          </a:bodyPr>
          <a:lstStyle/>
          <a:p>
            <a:pPr marL="0" indent="0">
              <a:buNone/>
            </a:pPr>
            <a:r>
              <a:rPr lang="zh-CN" altLang="en-US" b="1" dirty="0">
                <a:solidFill>
                  <a:schemeClr val="tx1"/>
                </a:solidFill>
              </a:rPr>
              <a:t>登录后公告是否是此次更新必测项目？测试案例是否包含登录后公告案例？</a:t>
            </a:r>
          </a:p>
          <a:p>
            <a:pPr lvl="1">
              <a:buFont typeface="Wingdings" panose="05000000000000000000" charset="0"/>
              <a:buChar char="Ø"/>
            </a:pPr>
            <a:r>
              <a:rPr lang="zh-CN" altLang="en-US" dirty="0">
                <a:solidFill>
                  <a:schemeClr val="tx1"/>
                </a:solidFill>
              </a:rPr>
              <a:t>是，属于本次更新范围之内的功能，并且存在对应测试案例。</a:t>
            </a:r>
          </a:p>
          <a:p>
            <a:pPr lvl="1">
              <a:buFont typeface="Wingdings" panose="05000000000000000000" charset="0"/>
              <a:buChar char="Ø"/>
            </a:pPr>
            <a:endParaRPr lang="zh-CN" altLang="en-US" b="1" dirty="0">
              <a:solidFill>
                <a:schemeClr val="tx1"/>
              </a:solidFill>
            </a:endParaRPr>
          </a:p>
          <a:p>
            <a:pPr marL="0" indent="0">
              <a:buNone/>
            </a:pPr>
            <a:r>
              <a:rPr lang="zh-CN" altLang="en-US" b="1" dirty="0">
                <a:solidFill>
                  <a:schemeClr val="tx1"/>
                </a:solidFill>
              </a:rPr>
              <a:t>为什么属于必查的项目却在实际测试过程中被忽视？</a:t>
            </a:r>
            <a:endParaRPr lang="en-US" altLang="zh-CN" b="1" dirty="0">
              <a:solidFill>
                <a:schemeClr val="tx1"/>
              </a:solidFill>
            </a:endParaRPr>
          </a:p>
          <a:p>
            <a:pPr lvl="1">
              <a:buFont typeface="Wingdings" panose="05000000000000000000" pitchFamily="2" charset="2"/>
              <a:buChar char="Ø"/>
            </a:pPr>
            <a:r>
              <a:rPr lang="zh-CN" altLang="en-US" dirty="0"/>
              <a:t>急于解决线上客服系统出现的突发问题，注意力被分散。</a:t>
            </a:r>
            <a:endParaRPr lang="en-US" altLang="zh-CN" dirty="0"/>
          </a:p>
          <a:p>
            <a:pPr marL="0" indent="0">
              <a:buNone/>
            </a:pPr>
            <a:endParaRPr lang="en-US" altLang="zh-CN" dirty="0"/>
          </a:p>
          <a:p>
            <a:pPr marL="0" indent="0">
              <a:buNone/>
            </a:pPr>
            <a:r>
              <a:rPr b="1" dirty="0"/>
              <a:t>为什么客服系统线上会出现问题？</a:t>
            </a:r>
          </a:p>
          <a:p>
            <a:pPr lvl="1">
              <a:buFont typeface="Wingdings" panose="05000000000000000000" charset="0"/>
              <a:buChar char="Ø"/>
            </a:pPr>
            <a:r>
              <a:rPr sz="1600" dirty="0"/>
              <a:t>特定机型</a:t>
            </a:r>
            <a:r>
              <a:rPr lang="zh-CN" altLang="en-US" sz="1600" dirty="0"/>
              <a:t>和特定输入法并存的情况下</a:t>
            </a:r>
            <a:r>
              <a:rPr lang="zh-CN" altLang="en-US" dirty="0"/>
              <a:t>出现了兼容性</a:t>
            </a:r>
            <a:r>
              <a:rPr sz="1600" dirty="0"/>
              <a:t>问题，测试时较难测出。</a:t>
            </a:r>
            <a:endParaRPr lang="en-US" altLang="zh-CN" dirty="0"/>
          </a:p>
          <a:p>
            <a:pPr marL="0" indent="0">
              <a:buNone/>
            </a:pPr>
            <a:endParaRPr kumimoji="1" lang="en-US" altLang="zh-C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2*i*5"/>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2*i*1"/>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3*i*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4*i*3"/>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5*i*2"/>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5*i*3"/>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2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176_4*l_h_i*1_1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176_4*l_h_i*1_2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176_4*i*2"/>
  <p:tag name="KSO_WM_TEMPLATE_CATEGORY" val="custom"/>
  <p:tag name="KSO_WM_TEMPLATE_INDEX" val="20205176"/>
  <p:tag name="KSO_WM_UNIT_LAYERLEVEL" val="1"/>
  <p:tag name="KSO_WM_TAG_VERSION" val="1.0"/>
  <p:tag name="KSO_WM_BEAUTIFY_FLAG" val="#wm#"/>
  <p:tag name="KSO_WM_UNIT_LINE_FORE_SCHEMECOLOR_INDEX" val="14"/>
  <p:tag name="KSO_WM_UNIT_LINE_FILL_TYPE" val="2"/>
  <p:tag name="KSO_WM_UNIT_USESOURCEFORMAT_APPLY" val="0"/>
</p:tagLst>
</file>

<file path=ppt/tags/tag256.xml><?xml version="1.0" encoding="utf-8"?>
<p:tagLst xmlns:a="http://schemas.openxmlformats.org/drawingml/2006/main" xmlns:r="http://schemas.openxmlformats.org/officeDocument/2006/relationships"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25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25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26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2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265.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268.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271.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336"/>
  <p:tag name="KSO_WM_UNIT_HIGHLIGHT" val="0"/>
  <p:tag name="KSO_WM_UNIT_COMPATIBLE" val="0"/>
  <p:tag name="KSO_WM_UNIT_DIAGRAM_ISNUMVISUAL" val="0"/>
  <p:tag name="KSO_WM_UNIT_DIAGRAM_ISREFERUNIT" val="0"/>
  <p:tag name="KSO_WM_UNIT_TYPE" val="f"/>
  <p:tag name="KSO_WM_UNIT_INDEX" val="1"/>
  <p:tag name="KSO_WM_UNIT_ID" val="custom20205176_15*f*1"/>
  <p:tag name="KSO_WM_TEMPLATE_CATEGORY" val="custom"/>
  <p:tag name="KSO_WM_TEMPLATE_INDEX" val="20205176"/>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SLIDE_ID" val="custom20202543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543"/>
  <p:tag name="KSO_WM_SLIDE_LAYOUT" val="a_b"/>
  <p:tag name="KSO_WM_SLIDE_LAYOUT_CNT" val="1_1"/>
</p:tagLst>
</file>

<file path=ppt/tags/tag27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543_15*a*1"/>
  <p:tag name="KSO_WM_TEMPLATE_CATEGORY" val="custom"/>
  <p:tag name="KSO_WM_TEMPLATE_INDEX" val="20202543"/>
  <p:tag name="KSO_WM_UNIT_LAYERLEVEL" val="1"/>
  <p:tag name="KSO_WM_TAG_VERSION" val="1.0"/>
  <p:tag name="KSO_WM_BEAUTIFY_FLAG" val="#wm#"/>
  <p:tag name="KSO_WM_UNIT_PRESET_TEXT" val="THAKNS"/>
</p:tagLst>
</file>

<file path=ppt/tags/tag27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b"/>
  <p:tag name="KSO_WM_UNIT_INDEX" val="1"/>
  <p:tag name="KSO_WM_UNIT_ID" val="custom20202543_15*b*1"/>
  <p:tag name="KSO_WM_TEMPLATE_CATEGORY" val="custom"/>
  <p:tag name="KSO_WM_TEMPLATE_INDEX" val="20202543"/>
  <p:tag name="KSO_WM_UNIT_LAYERLEVEL" val="1"/>
  <p:tag name="KSO_WM_TAG_VERSION" val="1.0"/>
  <p:tag name="KSO_WM_BEAUTIFY_FLAG" val="#wm#"/>
  <p:tag name="KSO_WM_UNIT_PRESET_TEXT" val="单击此处添加副标题内容"/>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3"/>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SHOW_EDIT_AREA_INDICATION" val="0"/>
  <p:tag name="KSO_WM_TEMPLATE_THUMBS_INDEX" val="1、4、7、8、10、11、12、13、1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2543"/>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 name="KSO_WM_SLIDE_BACKGROUND_MASK_FLAG"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heme/theme1.xml><?xml version="1.0" encoding="utf-8"?>
<a:theme xmlns:a="http://schemas.openxmlformats.org/drawingml/2006/main" name="Office 主题​​">
  <a:themeElements>
    <a:clrScheme name="自定义 2">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5">
    <a:dk1>
      <a:srgbClr val="000000"/>
    </a:dk1>
    <a:lt1>
      <a:srgbClr val="FFFFFF"/>
    </a:lt1>
    <a:dk2>
      <a:srgbClr val="F2F2F2"/>
    </a:dk2>
    <a:lt2>
      <a:srgbClr val="FFFFFF"/>
    </a:lt2>
    <a:accent1>
      <a:srgbClr val="FFD865"/>
    </a:accent1>
    <a:accent2>
      <a:srgbClr val="DBE782"/>
    </a:accent2>
    <a:accent3>
      <a:srgbClr val="C2E3A3"/>
    </a:accent3>
    <a:accent4>
      <a:srgbClr val="A3E8C2"/>
    </a:accent4>
    <a:accent5>
      <a:srgbClr val="84ECE0"/>
    </a:accent5>
    <a:accent6>
      <a:srgbClr val="65F2FF"/>
    </a:accent6>
    <a:hlink>
      <a:srgbClr val="658BD5"/>
    </a:hlink>
    <a:folHlink>
      <a:srgbClr val="9F69A3"/>
    </a:folHlink>
  </a:clrScheme>
</a:themeOverride>
</file>

<file path=docProps/app.xml><?xml version="1.0" encoding="utf-8"?>
<Properties xmlns="http://schemas.openxmlformats.org/officeDocument/2006/extended-properties" xmlns:vt="http://schemas.openxmlformats.org/officeDocument/2006/docPropsVTypes">
  <TotalTime>341</TotalTime>
  <Words>1940</Words>
  <Application>Microsoft Macintosh PowerPoint</Application>
  <PresentationFormat>宽屏</PresentationFormat>
  <Paragraphs>240</Paragraphs>
  <Slides>25</Slides>
  <Notes>20</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25</vt:i4>
      </vt:variant>
    </vt:vector>
  </HeadingPairs>
  <TitlesOfParts>
    <vt:vector size="35" baseType="lpstr">
      <vt:lpstr>等线</vt:lpstr>
      <vt:lpstr>等线 Light</vt:lpstr>
      <vt:lpstr>微软雅黑</vt:lpstr>
      <vt:lpstr>Arial</vt:lpstr>
      <vt:lpstr>Calibri</vt:lpstr>
      <vt:lpstr>Viner Hand ITC</vt:lpstr>
      <vt:lpstr>Wingdings</vt:lpstr>
      <vt:lpstr>Office 主题​​</vt:lpstr>
      <vt:lpstr>自定义设计方案</vt:lpstr>
      <vt:lpstr>1_Office 主题​​</vt:lpstr>
      <vt:lpstr>全球版灌篮上线前夕 回顾与复盘总结</vt:lpstr>
      <vt:lpstr>PowerPoint 演示文稿</vt:lpstr>
      <vt:lpstr>一、韩国灌篮-新游戏上线检查复盘回顾和成果 </vt:lpstr>
      <vt:lpstr>实践成果—全球版灌篮</vt:lpstr>
      <vt:lpstr>PowerPoint 演示文稿</vt:lpstr>
      <vt:lpstr>二、全球版灌篮-性能测试复盘回顾和成果 </vt:lpstr>
      <vt:lpstr>回顾与反思</vt:lpstr>
      <vt:lpstr>三、全球版灌篮登录后公告问题复盘与总结 </vt:lpstr>
      <vt:lpstr>自我检查</vt:lpstr>
      <vt:lpstr>PowerPoint 演示文稿</vt:lpstr>
      <vt:lpstr>改进措施</vt:lpstr>
      <vt:lpstr>PowerPoint 演示文稿</vt:lpstr>
      <vt:lpstr>经验总结</vt:lpstr>
      <vt:lpstr>四、简体灌篮登录后公告复盘与总结</vt:lpstr>
      <vt:lpstr>PowerPoint 演示文稿</vt:lpstr>
      <vt:lpstr>问题复现过程复盘</vt:lpstr>
      <vt:lpstr>PowerPoint 演示文稿</vt:lpstr>
      <vt:lpstr>自查</vt:lpstr>
      <vt:lpstr>PowerPoint 演示文稿</vt:lpstr>
      <vt:lpstr>PowerPoint 演示文稿</vt:lpstr>
      <vt:lpstr>PowerPoint 演示文稿</vt:lpstr>
      <vt:lpstr>PowerPoint 演示文稿</vt:lpstr>
      <vt:lpstr>反思与改进</vt:lpstr>
      <vt:lpstr>反思与改进</vt:lpstr>
      <vt:lpstr>谢谢聆听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全球版灌篮复盘总结</dc:title>
  <dc:creator/>
  <cp:lastModifiedBy>Microsoft Office User</cp:lastModifiedBy>
  <cp:revision>660</cp:revision>
  <dcterms:created xsi:type="dcterms:W3CDTF">2019-06-19T02:08:00Z</dcterms:created>
  <dcterms:modified xsi:type="dcterms:W3CDTF">2020-12-31T08:58:24Z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