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Lst>
  <p:notesMasterIdLst>
    <p:notesMasterId r:id="rId7"/>
  </p:notesMasterIdLst>
  <p:handoutMasterIdLst>
    <p:handoutMasterId r:id="rId25"/>
  </p:handoutMasterIdLst>
  <p:sldIdLst>
    <p:sldId id="409" r:id="rId5"/>
    <p:sldId id="410" r:id="rId6"/>
    <p:sldId id="421" r:id="rId8"/>
    <p:sldId id="416" r:id="rId9"/>
    <p:sldId id="424" r:id="rId10"/>
    <p:sldId id="418" r:id="rId11"/>
    <p:sldId id="419" r:id="rId12"/>
    <p:sldId id="425" r:id="rId13"/>
    <p:sldId id="426" r:id="rId14"/>
    <p:sldId id="441" r:id="rId15"/>
    <p:sldId id="427" r:id="rId16"/>
    <p:sldId id="443" r:id="rId17"/>
    <p:sldId id="442" r:id="rId18"/>
    <p:sldId id="428" r:id="rId19"/>
    <p:sldId id="429" r:id="rId20"/>
    <p:sldId id="430" r:id="rId21"/>
    <p:sldId id="431" r:id="rId22"/>
    <p:sldId id="438" r:id="rId23"/>
    <p:sldId id="43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24E0EC-650D-094D-89D5-C7EB95C1600D}">
          <p14:sldIdLst>
            <p14:sldId id="409"/>
            <p14:sldId id="410"/>
            <p14:sldId id="421"/>
            <p14:sldId id="416"/>
            <p14:sldId id="424"/>
            <p14:sldId id="418"/>
            <p14:sldId id="419"/>
            <p14:sldId id="429"/>
            <p14:sldId id="430"/>
            <p14:sldId id="431"/>
            <p14:sldId id="438"/>
            <p14:sldId id="439"/>
            <p14:sldId id="425"/>
            <p14:sldId id="426"/>
            <p14:sldId id="427"/>
            <p14:sldId id="443"/>
            <p14:sldId id="442"/>
            <p14:sldId id="428"/>
            <p14:sldId id="44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x"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1" autoAdjust="0"/>
    <p:restoredTop sz="73795"/>
  </p:normalViewPr>
  <p:slideViewPr>
    <p:cSldViewPr snapToGrid="0">
      <p:cViewPr varScale="1">
        <p:scale>
          <a:sx n="83" d="100"/>
          <a:sy n="83" d="100"/>
        </p:scale>
        <p:origin x="1976" y="192"/>
      </p:cViewPr>
      <p:guideLst>
        <p:guide orient="horz" pos="2160"/>
        <p:guide pos="3838"/>
      </p:guideLst>
    </p:cSldViewPr>
  </p:slideViewPr>
  <p:notesTextViewPr>
    <p:cViewPr>
      <p:scale>
        <a:sx n="3" d="2"/>
        <a:sy n="3" d="2"/>
      </p:scale>
      <p:origin x="0" y="0"/>
    </p:cViewPr>
  </p:notesTextViewPr>
  <p:notesViewPr>
    <p:cSldViewPr snapToGrid="0">
      <p:cViewPr varScale="1">
        <p:scale>
          <a:sx n="86" d="100"/>
          <a:sy n="86" d="100"/>
        </p:scale>
        <p:origin x="1304" y="22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0A7D6-7054-BD4C-8154-08927318B95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3482C-E29B-1644-ADE5-8D2570F7920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600" dirty="0"/>
              <a:t>垫场</a:t>
            </a:r>
            <a:endParaRPr lang="en-US" altLang="zh-CN" sz="1600" dirty="0"/>
          </a:p>
          <a:p>
            <a:endParaRPr lang="en-US" altLang="zh-CN" dirty="0"/>
          </a:p>
          <a:p>
            <a:r>
              <a:rPr lang="zh-CN" altLang="en-US" dirty="0"/>
              <a:t>    本次复盘，是对</a:t>
            </a:r>
            <a:r>
              <a:rPr lang="en-US" altLang="zh-CN" dirty="0"/>
              <a:t>OBT</a:t>
            </a:r>
            <a:r>
              <a:rPr lang="zh-CN" altLang="en-US" dirty="0"/>
              <a:t>灌篮上线前所发现的，测试环节所暴露的问题，以及我们针对这些问题所做的改变和调整的一次小结。主要关于：</a:t>
            </a:r>
            <a:r>
              <a:rPr lang="en-US" altLang="zh-CN" dirty="0"/>
              <a:t>SDK</a:t>
            </a:r>
            <a:r>
              <a:rPr lang="zh-CN" altLang="en-US" dirty="0"/>
              <a:t>上线测试流程、性能测试流程、线上</a:t>
            </a:r>
            <a:r>
              <a:rPr lang="en-US" altLang="zh-CN" dirty="0"/>
              <a:t>BUG</a:t>
            </a:r>
            <a:r>
              <a:rPr lang="zh-CN" altLang="en-US" dirty="0"/>
              <a:t>。</a:t>
            </a:r>
            <a:endParaRPr lang="en-US" altLang="zh-CN" dirty="0"/>
          </a:p>
          <a:p>
            <a:r>
              <a:rPr lang="zh-CN" altLang="en-US" dirty="0"/>
              <a:t>简单的分享给大家，抛砖引玉，希望对各位兄弟部门有所帮助。</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为此，我们对原有</a:t>
            </a:r>
            <a:r>
              <a:rPr kumimoji="1" lang="en-US" altLang="zh-CN" dirty="0"/>
              <a:t>LCM</a:t>
            </a:r>
            <a:r>
              <a:rPr kumimoji="1" lang="zh-CN" altLang="en-US" dirty="0"/>
              <a:t>代码上线的回归测试流程进行了调整优化。</a:t>
            </a:r>
            <a:endParaRPr kumimoji="1" lang="zh-CN" altLang="en-US" dirty="0"/>
          </a:p>
          <a:p>
            <a:endParaRPr kumimoji="1" lang="zh-CN" altLang="en-US" dirty="0"/>
          </a:p>
          <a:p>
            <a:r>
              <a:rPr kumimoji="1" lang="zh-CN" altLang="en-US" dirty="0"/>
              <a:t>主要包括：</a:t>
            </a:r>
            <a:endParaRPr kumimoji="1" lang="zh-CN" altLang="en-US" dirty="0"/>
          </a:p>
          <a:p>
            <a:r>
              <a:rPr kumimoji="1" lang="en-US" altLang="zh-CN" dirty="0"/>
              <a:t>	</a:t>
            </a:r>
            <a:r>
              <a:rPr kumimoji="1" lang="zh-CN" altLang="en-US" dirty="0"/>
              <a:t>将测试人员定位到具体的测试任务范围内；</a:t>
            </a:r>
            <a:endParaRPr kumimoji="1" lang="zh-CN" altLang="en-US" dirty="0"/>
          </a:p>
          <a:p>
            <a:r>
              <a:rPr kumimoji="1" lang="en-US" altLang="zh-CN" dirty="0"/>
              <a:t>	</a:t>
            </a:r>
            <a:r>
              <a:rPr kumimoji="1" lang="zh-CN" altLang="en-US" dirty="0"/>
              <a:t>将代码上线时需要完成的回归测试任务，按轻重缓急划分三个阶段，逐级完成；</a:t>
            </a:r>
            <a:endParaRPr kumimoji="1" lang="zh-CN" altLang="en-US" dirty="0"/>
          </a:p>
          <a:p>
            <a:r>
              <a:rPr kumimoji="1" lang="en-US" altLang="zh-CN" dirty="0"/>
              <a:t>	</a:t>
            </a:r>
            <a:r>
              <a:rPr kumimoji="1" lang="zh-CN" altLang="en-US" dirty="0"/>
              <a:t>每个阶段完成后在邮件内同步反馈。</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第一次 产品中心</a:t>
            </a:r>
            <a:endParaRPr kumimoji="1" lang="en-US" altLang="zh-CN" dirty="0"/>
          </a:p>
          <a:p>
            <a:endParaRPr kumimoji="1" lang="en-US" altLang="zh-CN" dirty="0"/>
          </a:p>
          <a:p>
            <a:r>
              <a:rPr kumimoji="1" lang="zh-CN" altLang="en-US" dirty="0"/>
              <a:t>第二次 </a:t>
            </a:r>
            <a:endParaRPr kumimoji="1" lang="en-US" altLang="zh-CN" dirty="0"/>
          </a:p>
          <a:p>
            <a:endParaRPr kumimoji="1" lang="en-US" altLang="zh-CN" dirty="0"/>
          </a:p>
          <a:p>
            <a:r>
              <a:rPr kumimoji="1" lang="zh-CN" altLang="en-US" dirty="0"/>
              <a:t>第三次 </a:t>
            </a:r>
            <a:endParaRPr kumimoji="1" lang="en-US" altLang="zh-CN" dirty="0"/>
          </a:p>
          <a:p>
            <a:endParaRPr kumimoji="1" lang="en-US" altLang="zh-CN" dirty="0"/>
          </a:p>
          <a:p>
            <a:r>
              <a:rPr kumimoji="1" lang="zh-CN" altLang="en-US" dirty="0"/>
              <a:t>第四次 优化完成</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5004B6-1546-429D-A762-A94F05B4BBC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上次我们对</a:t>
            </a:r>
            <a:r>
              <a:rPr kumimoji="1" lang="en-US" altLang="zh-CN" dirty="0"/>
              <a:t>KR</a:t>
            </a:r>
            <a:r>
              <a:rPr kumimoji="1" lang="zh-CN" altLang="en-US" dirty="0"/>
              <a:t>灌篮期间出现的游戏补单配置的问题做了详细的复盘。</a:t>
            </a:r>
            <a:endParaRPr kumimoji="1" lang="en-US" altLang="zh-CN" dirty="0"/>
          </a:p>
          <a:p>
            <a:r>
              <a:rPr kumimoji="1" lang="zh-CN" altLang="en-US" dirty="0"/>
              <a:t>随后后续的</a:t>
            </a:r>
            <a:r>
              <a:rPr kumimoji="1" lang="en-US" altLang="zh-CN" dirty="0" err="1"/>
              <a:t>todo</a:t>
            </a:r>
            <a:r>
              <a:rPr kumimoji="1" lang="zh-CN" altLang="en-US" dirty="0"/>
              <a:t>我们把 将游戏包纳入上线测试流程作为重点环节。</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在本次全球版</a:t>
            </a:r>
            <a:r>
              <a:rPr kumimoji="1" lang="en-US" altLang="zh-CN" dirty="0"/>
              <a:t>OBT</a:t>
            </a:r>
            <a:r>
              <a:rPr kumimoji="1" lang="zh-CN" altLang="en-US" dirty="0"/>
              <a:t>的回归测试当中，发现了</a:t>
            </a:r>
            <a:r>
              <a:rPr kumimoji="1" lang="en-US" altLang="zh-CN" dirty="0"/>
              <a:t>LCM</a:t>
            </a:r>
            <a:r>
              <a:rPr kumimoji="1" lang="zh-CN" altLang="en-US" dirty="0"/>
              <a:t>和游戏的若干个问题。</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其中游戏包内发现了十余项功能性的问题。随后和繁体</a:t>
            </a:r>
            <a:r>
              <a:rPr lang="en-US" altLang="zh-CN" dirty="0"/>
              <a:t>QA</a:t>
            </a:r>
            <a:r>
              <a:rPr lang="zh-CN" altLang="en-US" dirty="0"/>
              <a:t>进行交叉对比，筛选出上述</a:t>
            </a:r>
            <a:r>
              <a:rPr lang="en-US" altLang="zh-CN" dirty="0"/>
              <a:t>9</a:t>
            </a:r>
            <a:r>
              <a:rPr lang="zh-CN" altLang="en-US" dirty="0"/>
              <a:t>个仅由我们发现的问题。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随后我们把这</a:t>
            </a:r>
            <a:r>
              <a:rPr lang="en-US" altLang="zh-CN" dirty="0"/>
              <a:t>9</a:t>
            </a:r>
            <a:r>
              <a:rPr lang="zh-CN" altLang="en-US" dirty="0"/>
              <a:t>个问题以邮件形式与繁体</a:t>
            </a:r>
            <a:r>
              <a:rPr lang="en-US" altLang="zh-CN" dirty="0"/>
              <a:t>QA</a:t>
            </a:r>
            <a:r>
              <a:rPr lang="zh-CN" altLang="en-US" dirty="0"/>
              <a:t>方进行了告知。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修复后，我们进行回归验证。</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流程的制定，在于制造满意的结果，但流程本身实际上需要不断完善、细化、结合业务实际；</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r>
              <a:rPr lang="zh-CN" altLang="en-US" dirty="0"/>
              <a:t>我们需要保证的，是游戏的质量，而非单单平台的质量，工作内容的核心目的都指向游戏。</a:t>
            </a:r>
            <a:endParaRPr lang="zh-CN" altLang="en-US" dirty="0"/>
          </a:p>
          <a:p>
            <a:r>
              <a:rPr lang="en-US" altLang="zh-CN" dirty="0"/>
              <a:t>·</a:t>
            </a:r>
            <a:r>
              <a:rPr lang="zh-CN" altLang="en-US" dirty="0"/>
              <a:t>个人感受：入职时间不长，但刚开始部门的重心全部压在平台上，而之后逐渐向游戏倾斜；</a:t>
            </a:r>
            <a:endParaRPr lang="zh-CN" altLang="en-US" dirty="0"/>
          </a:p>
          <a:p>
            <a:r>
              <a:rPr lang="en-US" altLang="zh-CN" dirty="0">
                <a:solidFill>
                  <a:srgbClr val="FF0000"/>
                </a:solidFill>
              </a:rPr>
              <a:t>·</a:t>
            </a:r>
            <a:r>
              <a:rPr lang="zh-CN" altLang="en-US" dirty="0">
                <a:solidFill>
                  <a:srgbClr val="FF0000"/>
                </a:solidFill>
              </a:rPr>
              <a:t>游戏公司的根本目标是保证游戏的顺利上线以及大热大卖，是所有工作的基石和根本。</a:t>
            </a:r>
            <a:endParaRPr lang="zh-CN" altLang="en-US" dirty="0">
              <a:solidFill>
                <a:srgbClr val="FF0000"/>
              </a:solidFill>
            </a:endParaRPr>
          </a:p>
          <a:p>
            <a:r>
              <a:rPr lang="en-US" altLang="zh-CN" dirty="0"/>
              <a:t>·</a:t>
            </a:r>
            <a:r>
              <a:rPr lang="zh-CN" altLang="en-US" dirty="0"/>
              <a:t>公司游戏未来的发行将面向全球更多的国家和地区，</a:t>
            </a:r>
            <a:r>
              <a:rPr lang="en-GB" altLang="zh-CN" dirty="0"/>
              <a:t>SDK</a:t>
            </a:r>
            <a:r>
              <a:rPr lang="zh-CN" altLang="en-US" dirty="0"/>
              <a:t>测试流程同时覆盖</a:t>
            </a:r>
            <a:r>
              <a:rPr lang="en-GB" altLang="zh-CN" dirty="0"/>
              <a:t>demo</a:t>
            </a:r>
            <a:r>
              <a:rPr lang="zh-CN" altLang="en-US" dirty="0"/>
              <a:t>和游戏势在必行。</a:t>
            </a:r>
            <a:endParaRPr lang="zh-CN" altLang="en-US" dirty="0"/>
          </a:p>
          <a:p>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SDK</a:t>
            </a:r>
            <a:r>
              <a:rPr lang="zh-CN" altLang="en-US" dirty="0"/>
              <a:t>小组的性能测试经历了从无到有的过程，也踩过很多大大小小的坑；</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从简体到</a:t>
            </a:r>
            <a:r>
              <a:rPr lang="en-US" altLang="zh-CN" dirty="0"/>
              <a:t>KR</a:t>
            </a:r>
            <a:r>
              <a:rPr lang="zh-CN" altLang="en-US" dirty="0"/>
              <a:t>的过程中，积累了一定的经验，我们性能测试的策略经历了几次调整。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彻底优化性能测试流程，确定接口</a:t>
            </a:r>
            <a:r>
              <a:rPr lang="en-US" altLang="zh-CN" dirty="0"/>
              <a:t>100%</a:t>
            </a:r>
            <a:r>
              <a:rPr lang="zh-CN" altLang="en-US" dirty="0"/>
              <a:t>覆盖的测试策略，韩国</a:t>
            </a:r>
            <a:r>
              <a:rPr lang="en-US" altLang="zh-CN" dirty="0"/>
              <a:t>OBT</a:t>
            </a:r>
            <a:r>
              <a:rPr lang="zh-CN" altLang="en-US" dirty="0"/>
              <a:t>取得成功经验</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谈个人感想：</a:t>
            </a:r>
            <a:endParaRPr kumimoji="1" lang="en-US" altLang="zh-CN" dirty="0"/>
          </a:p>
          <a:p>
            <a:r>
              <a:rPr kumimoji="1" lang="zh-CN" altLang="en-US" dirty="0"/>
              <a:t>对接口的性能测试不能留有空白，否则不能确定没有经过测试的接口是否存在性能问题，是否会影响其他接口，以及是否会对整体性能的最终表现产生不利影响。</a:t>
            </a:r>
            <a:endParaRPr kumimoji="1" lang="en-US" altLang="zh-CN" dirty="0"/>
          </a:p>
          <a:p>
            <a:r>
              <a:rPr kumimoji="1" lang="zh-CN" altLang="en-US" dirty="0"/>
              <a:t>始终要对服务端性能问题保持敬畏之心，不要心存侥幸。</a:t>
            </a:r>
            <a:endParaRPr kumimoji="1" lang="en-US" altLang="zh-CN" dirty="0"/>
          </a:p>
          <a:p>
            <a:r>
              <a:rPr kumimoji="1" lang="zh-CN" altLang="en-US" dirty="0"/>
              <a:t>性能测试案例前期的评审及设计非常重要，价值主要体现在想法而非操作。</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尽管</a:t>
            </a:r>
            <a:r>
              <a:rPr kumimoji="1" lang="en-US" altLang="zh-CN" dirty="0"/>
              <a:t>SDK</a:t>
            </a:r>
            <a:r>
              <a:rPr kumimoji="1" lang="zh-CN" altLang="en-US" dirty="0"/>
              <a:t>小组近期针对测试流程以及测试维度进行了优化和调整，并且也已经取得了一定的成果，但不可否认的，正是因为我们暴露出来一些问题，才促使我们急需改变的步伐。</a:t>
            </a:r>
            <a:endParaRPr kumimoji="1" lang="en-US" altLang="zh-CN" dirty="0"/>
          </a:p>
          <a:p>
            <a:endParaRPr kumimoji="1" lang="en-US" altLang="zh-CN" dirty="0"/>
          </a:p>
          <a:p>
            <a:r>
              <a:rPr kumimoji="1" lang="en-US" altLang="zh-CN" dirty="0"/>
              <a:t>11</a:t>
            </a:r>
            <a:r>
              <a:rPr kumimoji="1" lang="zh-CN" altLang="en-US" dirty="0"/>
              <a:t>月</a:t>
            </a:r>
            <a:r>
              <a:rPr kumimoji="1" lang="en-US" altLang="zh-CN" dirty="0"/>
              <a:t>5</a:t>
            </a:r>
            <a:r>
              <a:rPr kumimoji="1" lang="zh-CN" altLang="en-US" dirty="0"/>
              <a:t>日简繁体同步上线代码后的第四天，开发人员在查看其它部分代码的过程中偶然发现登陆后公告的逻辑存在缺陷，线上公告多语言命中功能没有生效。</a:t>
            </a:r>
            <a:endParaRPr kumimoji="1" lang="zh-CN" altLang="en-US" dirty="0"/>
          </a:p>
          <a:p>
            <a:endParaRPr kumimoji="1" lang="zh-CN" altLang="en-US" dirty="0"/>
          </a:p>
          <a:p>
            <a:r>
              <a:rPr kumimoji="1" lang="zh-CN" altLang="en-US" dirty="0"/>
              <a:t>由于测试人员在新功能上线后的回归测试中有遗漏，致使没有在代码上线当天第一时间发现问题。</a:t>
            </a:r>
            <a:endParaRPr kumimoji="1" lang="zh-CN" altLang="en-US" dirty="0"/>
          </a:p>
          <a:p>
            <a:endParaRPr kumimoji="1" lang="zh-CN" altLang="en-US" dirty="0"/>
          </a:p>
          <a:p>
            <a:r>
              <a:rPr kumimoji="1" lang="zh-CN" altLang="en-US" dirty="0"/>
              <a:t>随后开发人员在下次的代码更新中修复了这个问题。</a:t>
            </a:r>
            <a:endParaRPr kumimoji="1" lang="zh-CN" altLang="en-US" dirty="0"/>
          </a:p>
          <a:p>
            <a:br>
              <a:rPr kumimoji="1" lang="zh-CN" altLang="en-US" dirty="0"/>
            </a:br>
            <a:endParaRPr kumimoji="1" lang="zh-CN" altLang="en-US" dirty="0"/>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随后，我们进行了。。。</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image" Target="../media/image1.emf"/><Relationship Id="rId3" Type="http://schemas.openxmlformats.org/officeDocument/2006/relationships/tags" Target="../tags/tag51.xml"/><Relationship Id="rId2" Type="http://schemas.openxmlformats.org/officeDocument/2006/relationships/tags" Target="../tags/tag50.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image" Target="../media/image1.emf"/><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0" Type="http://schemas.openxmlformats.org/officeDocument/2006/relationships/tags" Target="../tags/tag73.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4" Type="http://schemas.openxmlformats.org/officeDocument/2006/relationships/tags" Target="../tags/tag85.xml"/><Relationship Id="rId13" Type="http://schemas.openxmlformats.org/officeDocument/2006/relationships/image" Target="../media/image2.png"/><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image" Target="../media/image1.emf"/><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7" Type="http://schemas.openxmlformats.org/officeDocument/2006/relationships/tags" Target="../tags/tag113.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image" Target="../media/image3.jpe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image" Target="../media/image1.emf"/><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image" Target="../media/image1.emf"/><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image" Target="../media/image1.emf"/><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image" Target="../media/image1.emf"/><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1" Type="http://schemas.openxmlformats.org/officeDocument/2006/relationships/image" Target="../media/image1.emf"/><Relationship Id="rId10" Type="http://schemas.openxmlformats.org/officeDocument/2006/relationships/tags" Target="../tags/tag176.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image" Target="../media/image1.emf"/><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2" Type="http://schemas.openxmlformats.org/officeDocument/2006/relationships/tags" Target="../tags/tag206.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image" Target="../media/image1.emf"/><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image" Target="../media/image1.emf"/><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4" Type="http://schemas.openxmlformats.org/officeDocument/2006/relationships/tags" Target="../tags/tag228.xml"/><Relationship Id="rId13" Type="http://schemas.openxmlformats.org/officeDocument/2006/relationships/tags" Target="../tags/tag227.xml"/><Relationship Id="rId12" Type="http://schemas.openxmlformats.org/officeDocument/2006/relationships/tags" Target="../tags/tag226.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image" Target="../media/image1.emf"/><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4" Type="http://schemas.openxmlformats.org/officeDocument/2006/relationships/tags" Target="../tags/tag240.xml"/><Relationship Id="rId13" Type="http://schemas.openxmlformats.org/officeDocument/2006/relationships/tags" Target="../tags/tag239.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2"/>
            </p:custDataLst>
          </p:nvPr>
        </p:nvCxnSpPr>
        <p:spPr>
          <a:xfrm>
            <a:off x="3169227" y="4337260"/>
            <a:ext cx="5839691" cy="0"/>
          </a:xfrm>
          <a:prstGeom prst="line">
            <a:avLst/>
          </a:prstGeom>
          <a:ln w="12700">
            <a:headEnd type="oval"/>
            <a:tailEnd type="ova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custDataLst>
              <p:tags r:id="rId3"/>
            </p:custDataLst>
          </p:nvPr>
        </p:nvPicPr>
        <p:blipFill>
          <a:blip r:embed="rId4" cstate="screen"/>
          <a:stretch>
            <a:fillRect/>
          </a:stretch>
        </p:blipFill>
        <p:spPr>
          <a:xfrm>
            <a:off x="5555385" y="736265"/>
            <a:ext cx="1081230" cy="540615"/>
          </a:xfrm>
          <a:prstGeom prst="rect">
            <a:avLst/>
          </a:prstGeom>
        </p:spPr>
      </p:pic>
      <p:pic>
        <p:nvPicPr>
          <p:cNvPr id="12" name="图片 11"/>
          <p:cNvPicPr>
            <a:picLocks noChangeAspect="1"/>
          </p:cNvPicPr>
          <p:nvPr userDrawn="1">
            <p:custDataLst>
              <p:tags r:id="rId5"/>
            </p:custDataLst>
          </p:nvPr>
        </p:nvPicPr>
        <p:blipFill>
          <a:blip r:embed="rId4" cstate="screen"/>
          <a:stretch>
            <a:fillRect/>
          </a:stretch>
        </p:blipFill>
        <p:spPr>
          <a:xfrm>
            <a:off x="5637523" y="6064338"/>
            <a:ext cx="969576" cy="484788"/>
          </a:xfrm>
          <a:prstGeom prst="rect">
            <a:avLst/>
          </a:prstGeom>
        </p:spPr>
      </p:pic>
      <p:sp>
        <p:nvSpPr>
          <p:cNvPr id="13" name="矩形 12"/>
          <p:cNvSpPr/>
          <p:nvPr userDrawn="1">
            <p:custDataLst>
              <p:tags r:id="rId6"/>
            </p:custDataLst>
          </p:nvPr>
        </p:nvSpPr>
        <p:spPr>
          <a:xfrm>
            <a:off x="1495762" y="2134304"/>
            <a:ext cx="666076" cy="666076"/>
          </a:xfrm>
          <a:prstGeom prst="rect">
            <a:avLst/>
          </a:prstGeom>
          <a:solidFill>
            <a:schemeClr val="accent1">
              <a:lumMod val="40000"/>
              <a:lumOff val="6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4" name="任意多边形: 形状 23"/>
          <p:cNvSpPr/>
          <p:nvPr userDrawn="1">
            <p:custDataLst>
              <p:tags r:id="rId10"/>
            </p:custDataLst>
          </p:nvPr>
        </p:nvSpPr>
        <p:spPr>
          <a:xfrm rot="18900000">
            <a:off x="4900844" y="-1113414"/>
            <a:ext cx="2416626" cy="2453839"/>
          </a:xfrm>
          <a:custGeom>
            <a:avLst/>
            <a:gdLst>
              <a:gd name="connsiteX0" fmla="*/ 0 w 2595753"/>
              <a:gd name="connsiteY0" fmla="*/ 0 h 2595753"/>
              <a:gd name="connsiteX1" fmla="*/ 2595753 w 2595753"/>
              <a:gd name="connsiteY1" fmla="*/ 2595753 h 2595753"/>
              <a:gd name="connsiteX2" fmla="*/ 0 w 2595753"/>
              <a:gd name="connsiteY2" fmla="*/ 2595753 h 2595753"/>
            </a:gdLst>
            <a:ahLst/>
            <a:cxnLst>
              <a:cxn ang="0">
                <a:pos x="connsiteX0" y="connsiteY0"/>
              </a:cxn>
              <a:cxn ang="0">
                <a:pos x="connsiteX1" y="connsiteY1"/>
              </a:cxn>
              <a:cxn ang="0">
                <a:pos x="connsiteX2" y="connsiteY2"/>
              </a:cxn>
            </a:cxnLst>
            <a:rect l="l" t="t" r="r" b="b"/>
            <a:pathLst>
              <a:path w="2595753" h="2595753">
                <a:moveTo>
                  <a:pt x="0" y="0"/>
                </a:moveTo>
                <a:lnTo>
                  <a:pt x="2595753" y="2595753"/>
                </a:lnTo>
                <a:lnTo>
                  <a:pt x="0" y="259575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nvGrpSpPr>
          <p:cNvPr id="9" name="组合 8"/>
          <p:cNvGrpSpPr/>
          <p:nvPr userDrawn="1">
            <p:custDataLst>
              <p:tags r:id="rId11"/>
            </p:custDataLst>
          </p:nvPr>
        </p:nvGrpSpPr>
        <p:grpSpPr>
          <a:xfrm>
            <a:off x="10197219" y="3517776"/>
            <a:ext cx="1076601" cy="1057221"/>
            <a:chOff x="10197219" y="3517776"/>
            <a:chExt cx="1076601" cy="1057221"/>
          </a:xfrm>
          <a:solidFill>
            <a:schemeClr val="accent2"/>
          </a:solidFill>
        </p:grpSpPr>
        <p:sp>
          <p:nvSpPr>
            <p:cNvPr id="10" name="矩形 9"/>
            <p:cNvSpPr/>
            <p:nvPr>
              <p:custDataLst>
                <p:tags r:id="rId12"/>
              </p:custDataLst>
            </p:nvPr>
          </p:nvSpPr>
          <p:spPr>
            <a:xfrm>
              <a:off x="10607744" y="3517776"/>
              <a:ext cx="666076" cy="6660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矩形 10"/>
            <p:cNvSpPr/>
            <p:nvPr>
              <p:custDataLst>
                <p:tags r:id="rId13"/>
              </p:custDataLst>
            </p:nvPr>
          </p:nvSpPr>
          <p:spPr>
            <a:xfrm>
              <a:off x="10197219" y="4157579"/>
              <a:ext cx="417418" cy="4174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4" name="矩形 13"/>
          <p:cNvSpPr/>
          <p:nvPr userDrawn="1">
            <p:custDataLst>
              <p:tags r:id="rId14"/>
            </p:custDataLst>
          </p:nvPr>
        </p:nvSpPr>
        <p:spPr>
          <a:xfrm>
            <a:off x="1828800" y="2486660"/>
            <a:ext cx="8599170" cy="12420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5" name="文本占位符 4"/>
          <p:cNvSpPr>
            <a:spLocks noGrp="1"/>
          </p:cNvSpPr>
          <p:nvPr>
            <p:ph type="body" sz="quarter" idx="13" hasCustomPrompt="1"/>
            <p:custDataLst>
              <p:tags r:id="rId15"/>
            </p:custDataLst>
          </p:nvPr>
        </p:nvSpPr>
        <p:spPr>
          <a:xfrm>
            <a:off x="3053498" y="4427560"/>
            <a:ext cx="1458380" cy="430246"/>
          </a:xfrm>
        </p:spPr>
        <p:txBody>
          <a:bodyPr lIns="90000" tIns="46800" rIns="90000" bIns="46800" anchor="ctr">
            <a:normAutofit/>
          </a:bodyPr>
          <a:lstStyle>
            <a:lvl1pPr marL="0" indent="0" algn="l">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6"/>
            </p:custDataLst>
          </p:nvPr>
        </p:nvSpPr>
        <p:spPr>
          <a:xfrm>
            <a:off x="7680124" y="4427560"/>
            <a:ext cx="1458380" cy="430246"/>
          </a:xfrm>
        </p:spPr>
        <p:txBody>
          <a:bodyPr lIns="90000" tIns="46800" rIns="90000" bIns="46800" anchor="ctr">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标题 1"/>
          <p:cNvSpPr>
            <a:spLocks noGrp="1"/>
          </p:cNvSpPr>
          <p:nvPr>
            <p:ph type="ctrTitle" hasCustomPrompt="1"/>
            <p:custDataLst>
              <p:tags r:id="rId17"/>
            </p:custDataLst>
          </p:nvPr>
        </p:nvSpPr>
        <p:spPr>
          <a:xfrm>
            <a:off x="2047404" y="2419564"/>
            <a:ext cx="8097191" cy="1240214"/>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8"/>
            </p:custDataLst>
          </p:nvPr>
        </p:nvSpPr>
        <p:spPr>
          <a:xfrm>
            <a:off x="2047404" y="3775744"/>
            <a:ext cx="8097191" cy="497945"/>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2174132"/>
            <a:ext cx="12192000" cy="2509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userDrawn="1">
            <p:custDataLst>
              <p:tags r:id="rId3"/>
            </p:custDataLst>
          </p:nvPr>
        </p:nvSpPr>
        <p:spPr>
          <a:xfrm>
            <a:off x="11103090" y="5019807"/>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矩形 11"/>
          <p:cNvSpPr/>
          <p:nvPr userDrawn="1">
            <p:custDataLst>
              <p:tags r:id="rId4"/>
            </p:custDataLst>
          </p:nvPr>
        </p:nvSpPr>
        <p:spPr>
          <a:xfrm>
            <a:off x="10787765" y="5515616"/>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矩形 6"/>
          <p:cNvSpPr/>
          <p:nvPr userDrawn="1">
            <p:custDataLst>
              <p:tags r:id="rId5"/>
            </p:custDataLst>
          </p:nvPr>
        </p:nvSpPr>
        <p:spPr>
          <a:xfrm>
            <a:off x="1284052" y="1654256"/>
            <a:ext cx="9533105" cy="352085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6"/>
            </p:custDataLst>
          </p:nvPr>
        </p:nvSpPr>
        <p:spPr>
          <a:xfrm>
            <a:off x="1036147" y="1015123"/>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7"/>
            </p:custDataLst>
          </p:nvPr>
        </p:nvSpPr>
        <p:spPr>
          <a:xfrm>
            <a:off x="720822" y="1510932"/>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3" name="文本占位符 2"/>
          <p:cNvSpPr>
            <a:spLocks noGrp="1"/>
          </p:cNvSpPr>
          <p:nvPr>
            <p:ph type="body" idx="1"/>
            <p:custDataLst>
              <p:tags r:id="rId8"/>
            </p:custDataLst>
          </p:nvPr>
        </p:nvSpPr>
        <p:spPr>
          <a:xfrm>
            <a:off x="3886677" y="3920188"/>
            <a:ext cx="4723923" cy="459319"/>
          </a:xfrm>
        </p:spPr>
        <p:txBody>
          <a:bodyPr lIns="90000" tIns="46800" rIns="90000" bIns="46800">
            <a:normAutofit/>
          </a:bodyPr>
          <a:lstStyle>
            <a:lvl1pPr marL="0" indent="0"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pic>
        <p:nvPicPr>
          <p:cNvPr id="13" name="图片 12"/>
          <p:cNvPicPr>
            <a:picLocks noChangeAspect="1"/>
          </p:cNvPicPr>
          <p:nvPr userDrawn="1">
            <p:custDataLst>
              <p:tags r:id="rId12"/>
            </p:custDataLst>
          </p:nvPr>
        </p:nvPicPr>
        <p:blipFill rotWithShape="1">
          <a:blip r:embed="rId13" cstate="screen">
            <a:alphaModFix amt="50000"/>
          </a:blip>
          <a:srcRect/>
          <a:stretch>
            <a:fillRect/>
          </a:stretch>
        </p:blipFill>
        <p:spPr>
          <a:xfrm>
            <a:off x="-1" y="2177041"/>
            <a:ext cx="3495889" cy="2509736"/>
          </a:xfrm>
          <a:prstGeom prst="rect">
            <a:avLst/>
          </a:prstGeom>
        </p:spPr>
      </p:pic>
      <p:sp>
        <p:nvSpPr>
          <p:cNvPr id="2" name="标题 1"/>
          <p:cNvSpPr>
            <a:spLocks noGrp="1"/>
          </p:cNvSpPr>
          <p:nvPr>
            <p:ph type="title" hasCustomPrompt="1"/>
            <p:custDataLst>
              <p:tags r:id="rId14"/>
            </p:custDataLst>
          </p:nvPr>
        </p:nvSpPr>
        <p:spPr>
          <a:xfrm>
            <a:off x="3886676" y="2969064"/>
            <a:ext cx="4723923" cy="863945"/>
          </a:xfrm>
        </p:spPr>
        <p:txBody>
          <a:bodyPr lIns="90000" tIns="46800" rIns="90000" bIns="46800" anchor="b" anchorCtr="0">
            <a:normAutofit/>
          </a:bodyPr>
          <a:lstStyle>
            <a:lvl1pP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715" y="0"/>
            <a:ext cx="13202920" cy="6671945"/>
            <a:chOff x="-9" y="0"/>
            <a:chExt cx="20792" cy="10507"/>
          </a:xfrm>
        </p:grpSpPr>
        <p:grpSp>
          <p:nvGrpSpPr>
            <p:cNvPr id="9" name="组合 8"/>
            <p:cNvGrpSpPr/>
            <p:nvPr userDrawn="1">
              <p:custDataLst>
                <p:tags r:id="rId3"/>
              </p:custDataLst>
            </p:nvPr>
          </p:nvGrpSpPr>
          <p:grpSpPr>
            <a:xfrm>
              <a:off x="-9" y="0"/>
              <a:ext cx="1987" cy="1505"/>
              <a:chOff x="-5475" y="-61"/>
              <a:chExt cx="1261620" cy="955805"/>
            </a:xfrm>
          </p:grpSpPr>
          <p:sp>
            <p:nvSpPr>
              <p:cNvPr id="10" name="直角三角形 9"/>
              <p:cNvSpPr/>
              <p:nvPr>
                <p:custDataLst>
                  <p:tags r:id="rId4"/>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直角三角形 10"/>
              <p:cNvSpPr/>
              <p:nvPr>
                <p:custDataLst>
                  <p:tags r:id="rId5"/>
                </p:custDataLst>
              </p:nvPr>
            </p:nvSpPr>
            <p:spPr>
              <a:xfrm flipV="1">
                <a:off x="-5475" y="-6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grpSp>
          <p:nvGrpSpPr>
            <p:cNvPr id="12" name="组合 11"/>
            <p:cNvGrpSpPr/>
            <p:nvPr userDrawn="1">
              <p:custDataLst>
                <p:tags r:id="rId6"/>
              </p:custDataLst>
            </p:nvPr>
          </p:nvGrpSpPr>
          <p:grpSpPr>
            <a:xfrm>
              <a:off x="18349" y="8087"/>
              <a:ext cx="2434" cy="2420"/>
              <a:chOff x="11651622" y="5135282"/>
              <a:chExt cx="1545463" cy="1536385"/>
            </a:xfrm>
          </p:grpSpPr>
          <p:sp>
            <p:nvSpPr>
              <p:cNvPr id="13" name="任意多边形: 形状 12"/>
              <p:cNvSpPr/>
              <p:nvPr>
                <p:custDataLst>
                  <p:tags r:id="rId7"/>
                </p:custDataLst>
              </p:nvPr>
            </p:nvSpPr>
            <p:spPr>
              <a:xfrm rot="2700000">
                <a:off x="11660700" y="5135282"/>
                <a:ext cx="1536385" cy="1536385"/>
              </a:xfrm>
              <a:custGeom>
                <a:avLst/>
                <a:gdLst>
                  <a:gd name="connsiteX0" fmla="*/ 0 w 1536385"/>
                  <a:gd name="connsiteY0" fmla="*/ 0 h 1536385"/>
                  <a:gd name="connsiteX1" fmla="*/ 1536385 w 1536385"/>
                  <a:gd name="connsiteY1" fmla="*/ 1536385 h 1536385"/>
                  <a:gd name="connsiteX2" fmla="*/ 0 w 1536385"/>
                  <a:gd name="connsiteY2" fmla="*/ 1536385 h 1536385"/>
                </a:gdLst>
                <a:ahLst/>
                <a:cxnLst>
                  <a:cxn ang="0">
                    <a:pos x="connsiteX0" y="connsiteY0"/>
                  </a:cxn>
                  <a:cxn ang="0">
                    <a:pos x="connsiteX1" y="connsiteY1"/>
                  </a:cxn>
                  <a:cxn ang="0">
                    <a:pos x="connsiteX2" y="connsiteY2"/>
                  </a:cxn>
                </a:cxnLst>
                <a:rect l="l" t="t" r="r" b="b"/>
                <a:pathLst>
                  <a:path w="1536385" h="1536385">
                    <a:moveTo>
                      <a:pt x="0" y="0"/>
                    </a:moveTo>
                    <a:lnTo>
                      <a:pt x="1536385" y="1536385"/>
                    </a:lnTo>
                    <a:lnTo>
                      <a:pt x="0" y="153638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8"/>
                </p:custDataLst>
              </p:nvPr>
            </p:nvPicPr>
            <p:blipFill>
              <a:blip r:embed="rId9" cstate="screen"/>
              <a:stretch>
                <a:fillRect/>
              </a:stretch>
            </p:blipFill>
            <p:spPr>
              <a:xfrm rot="5400000">
                <a:off x="11381315" y="563316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1"/>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2"/>
            </p:custDataLst>
          </p:nvPr>
        </p:nvSpPr>
        <p:spPr>
          <a:xfrm>
            <a:off x="6238877" y="952508"/>
            <a:ext cx="5283242" cy="5388907"/>
          </a:xfrm>
        </p:spPr>
        <p:txBody>
          <a:bodyPr lIns="90170" tIns="46990" rIns="90170" bIns="46990">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563245" y="518795"/>
            <a:ext cx="13335635" cy="5774055"/>
            <a:chOff x="-887" y="817"/>
            <a:chExt cx="21001" cy="9093"/>
          </a:xfrm>
        </p:grpSpPr>
        <p:grpSp>
          <p:nvGrpSpPr>
            <p:cNvPr id="11" name="组合 10"/>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2" name="组合 11"/>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1"/>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2"/>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3"/>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4"/>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6"/>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0" y="0"/>
            <a:ext cx="39105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3"/>
            </p:custDataLst>
          </p:nvPr>
        </p:nvSpPr>
        <p:spPr>
          <a:xfrm>
            <a:off x="642026" y="544749"/>
            <a:ext cx="3910519" cy="6313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7" name="图片 6"/>
          <p:cNvPicPr>
            <a:picLocks noChangeAspect="1"/>
          </p:cNvPicPr>
          <p:nvPr userDrawn="1">
            <p:custDataLst>
              <p:tags r:id="rId4"/>
            </p:custDataLst>
          </p:nvPr>
        </p:nvPicPr>
        <p:blipFill rotWithShape="1">
          <a:blip r:embed="rId5">
            <a:alphaModFix amt="50000"/>
          </a:blip>
          <a:srcRect/>
          <a:stretch>
            <a:fillRect/>
          </a:stretch>
        </p:blipFill>
        <p:spPr>
          <a:xfrm>
            <a:off x="638504" y="544749"/>
            <a:ext cx="3910519" cy="6313251"/>
          </a:xfrm>
          <a:prstGeom prst="rect">
            <a:avLst/>
          </a:prstGeom>
        </p:spPr>
      </p:pic>
      <p:sp>
        <p:nvSpPr>
          <p:cNvPr id="2" name="标题 1"/>
          <p:cNvSpPr>
            <a:spLocks noGrp="1"/>
          </p:cNvSpPr>
          <p:nvPr>
            <p:ph type="title"/>
            <p:custDataLst>
              <p:tags r:id="rId6"/>
            </p:custDataLst>
          </p:nvPr>
        </p:nvSpPr>
        <p:spPr>
          <a:xfrm>
            <a:off x="4760259" y="443230"/>
            <a:ext cx="676186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63245" y="518795"/>
            <a:ext cx="13335635" cy="5774055"/>
            <a:chOff x="-887" y="817"/>
            <a:chExt cx="21001" cy="9093"/>
          </a:xfrm>
        </p:grpSpPr>
        <p:grpSp>
          <p:nvGrpSpPr>
            <p:cNvPr id="9" name="组合 8"/>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0" name="组合 9"/>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1"/>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2"/>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563245" y="518795"/>
            <a:ext cx="13335635" cy="5774055"/>
            <a:chOff x="-887" y="817"/>
            <a:chExt cx="21001" cy="9093"/>
          </a:xfrm>
        </p:grpSpPr>
        <p:grpSp>
          <p:nvGrpSpPr>
            <p:cNvPr id="8" name="组合 7"/>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9" name="组合 8"/>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竖排标题 1"/>
          <p:cNvSpPr>
            <a:spLocks noGrp="1"/>
          </p:cNvSpPr>
          <p:nvPr>
            <p:ph type="title" orient="vert"/>
            <p:custDataLst>
              <p:tags r:id="rId10"/>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grpSp>
        <p:nvGrpSpPr>
          <p:cNvPr id="6" name="组合 5"/>
          <p:cNvGrpSpPr/>
          <p:nvPr userDrawn="1">
            <p:custDataLst>
              <p:tags r:id="rId5"/>
            </p:custDataLst>
          </p:nvPr>
        </p:nvGrpSpPr>
        <p:grpSpPr>
          <a:xfrm>
            <a:off x="5269393" y="5915716"/>
            <a:ext cx="1653212" cy="1653213"/>
            <a:chOff x="5269393" y="5915716"/>
            <a:chExt cx="1653212" cy="1653213"/>
          </a:xfrm>
        </p:grpSpPr>
        <p:sp>
          <p:nvSpPr>
            <p:cNvPr id="7" name="任意多边形: 形状 6"/>
            <p:cNvSpPr/>
            <p:nvPr>
              <p:custDataLst>
                <p:tags r:id="rId6"/>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8" name="图片 7"/>
            <p:cNvPicPr>
              <a:picLocks noChangeAspect="1"/>
            </p:cNvPicPr>
            <p:nvPr>
              <p:custDataLst>
                <p:tags r:id="rId7"/>
              </p:custDataLst>
            </p:nvPr>
          </p:nvPicPr>
          <p:blipFill>
            <a:blip r:embed="rId8" cstate="screen"/>
            <a:stretch>
              <a:fillRect/>
            </a:stretch>
          </p:blipFill>
          <p:spPr>
            <a:xfrm rot="10800000">
              <a:off x="5555385" y="6317385"/>
              <a:ext cx="1081230" cy="540615"/>
            </a:xfrm>
            <a:prstGeom prst="rect">
              <a:avLst/>
            </a:prstGeom>
          </p:spPr>
        </p:pic>
      </p:grpSp>
      <p:grpSp>
        <p:nvGrpSpPr>
          <p:cNvPr id="9" name="组合 8"/>
          <p:cNvGrpSpPr/>
          <p:nvPr userDrawn="1">
            <p:custDataLst>
              <p:tags r:id="rId9"/>
            </p:custDataLst>
          </p:nvPr>
        </p:nvGrpSpPr>
        <p:grpSpPr>
          <a:xfrm>
            <a:off x="2750213" y="2016254"/>
            <a:ext cx="811134" cy="806524"/>
            <a:chOff x="2750213" y="2016254"/>
            <a:chExt cx="811134" cy="806524"/>
          </a:xfrm>
        </p:grpSpPr>
        <p:sp>
          <p:nvSpPr>
            <p:cNvPr id="10" name="矩形 9"/>
            <p:cNvSpPr/>
            <p:nvPr>
              <p:custDataLst>
                <p:tags r:id="rId10"/>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p:custDataLst>
                <p:tags r:id="rId11"/>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2" name="矩形 11"/>
          <p:cNvSpPr/>
          <p:nvPr userDrawn="1">
            <p:custDataLst>
              <p:tags r:id="rId12"/>
            </p:custDataLst>
          </p:nvPr>
        </p:nvSpPr>
        <p:spPr>
          <a:xfrm>
            <a:off x="8688548" y="3912111"/>
            <a:ext cx="310715" cy="31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13"/>
            </p:custDataLst>
          </p:nvPr>
        </p:nvSpPr>
        <p:spPr>
          <a:xfrm>
            <a:off x="3428169" y="2258626"/>
            <a:ext cx="5335659" cy="1200329"/>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7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4" name="文本占位符 13"/>
          <p:cNvSpPr>
            <a:spLocks noGrp="1"/>
          </p:cNvSpPr>
          <p:nvPr>
            <p:ph type="body" sz="quarter" idx="13" hasCustomPrompt="1"/>
            <p:custDataLst>
              <p:tags r:id="rId14"/>
            </p:custDataLst>
          </p:nvPr>
        </p:nvSpPr>
        <p:spPr>
          <a:xfrm>
            <a:off x="3428169" y="3638559"/>
            <a:ext cx="5354637" cy="495810"/>
          </a:xfrm>
        </p:spPr>
        <p:txBody>
          <a:bodyPr>
            <a:normAutofit/>
          </a:bodyPr>
          <a:lstStyle>
            <a:lvl1pPr marL="0" indent="0" algn="ctr">
              <a:buNone/>
              <a:defRPr sz="2000" spc="200" baseline="0">
                <a:solidFill>
                  <a:schemeClr val="tx1">
                    <a:lumMod val="75000"/>
                    <a:lumOff val="25000"/>
                  </a:schemeClr>
                </a:solidFill>
              </a:defRPr>
            </a:lvl1pPr>
          </a:lstStyle>
          <a:p>
            <a:pPr lvl="0"/>
            <a:r>
              <a:rPr lang="zh-CN" altLang="en-US" dirty="0"/>
              <a:t>单击此处编辑副标题内容</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2"/>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49AE70B2-8BF9-45C0-BB95-33D1B9D3A854}" type="slidenum">
              <a:rPr lang="zh-CN" altLang="en-US" smtClean="0"/>
            </a:fld>
            <a:endParaRPr lang="zh-CN" altLang="en-US" dirty="0"/>
          </a:p>
        </p:txBody>
      </p:sp>
      <p:grpSp>
        <p:nvGrpSpPr>
          <p:cNvPr id="6" name="组合 5"/>
          <p:cNvGrpSpPr/>
          <p:nvPr userDrawn="1">
            <p:custDataLst>
              <p:tags r:id="rId6"/>
            </p:custDataLst>
          </p:nvPr>
        </p:nvGrpSpPr>
        <p:grpSpPr>
          <a:xfrm>
            <a:off x="-5715" y="0"/>
            <a:ext cx="1261745" cy="955675"/>
            <a:chOff x="-5475" y="-1"/>
            <a:chExt cx="1261620" cy="955745"/>
          </a:xfrm>
        </p:grpSpPr>
        <p:sp>
          <p:nvSpPr>
            <p:cNvPr id="9" name="直角三角形 8"/>
            <p:cNvSpPr/>
            <p:nvPr>
              <p:custDataLst>
                <p:tags r:id="rId7"/>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直角三角形 9"/>
            <p:cNvSpPr/>
            <p:nvPr>
              <p:custDataLst>
                <p:tags r:id="rId8"/>
              </p:custDataLst>
            </p:nvPr>
          </p:nvSpPr>
          <p:spPr>
            <a:xfrm flipV="1">
              <a:off x="-5475" y="-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15" name="Freeform 9"/>
          <p:cNvSpPr/>
          <p:nvPr userDrawn="1">
            <p:custDataLst>
              <p:tags r:id="rId9"/>
            </p:custDataLst>
          </p:nvPr>
        </p:nvSpPr>
        <p:spPr>
          <a:xfrm>
            <a:off x="11043138" y="4289310"/>
            <a:ext cx="1126957" cy="2253919"/>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userDrawn="1">
            <p:custDataLst>
              <p:tags r:id="rId10"/>
            </p:custDataLst>
          </p:nvPr>
        </p:nvPicPr>
        <p:blipFill>
          <a:blip r:embed="rId11" cstate="screen"/>
          <a:stretch>
            <a:fillRect/>
          </a:stretch>
        </p:blipFill>
        <p:spPr>
          <a:xfrm rot="5400000">
            <a:off x="11117357" y="5159252"/>
            <a:ext cx="1429406" cy="714703"/>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 name="日期占位符 2"/>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2" name="标题 1"/>
          <p:cNvSpPr>
            <a:spLocks noGrp="1"/>
          </p:cNvSpPr>
          <p:nvPr>
            <p:ph type="title" hasCustomPrompt="1"/>
            <p:custDataLst>
              <p:tags r:id="rId6"/>
            </p:custDataLst>
          </p:nvPr>
        </p:nvSpPr>
        <p:spPr>
          <a:xfrm>
            <a:off x="1281600" y="1249200"/>
            <a:ext cx="9626400" cy="723600"/>
          </a:xfrm>
        </p:spPr>
        <p:txBody>
          <a:bodyPr anchor="ctr">
            <a:normAutofit/>
          </a:bodyPr>
          <a:lstStyle>
            <a:lvl1pPr marL="0" indent="0">
              <a:buFont typeface="Arial" panose="020B0604020202020204" pitchFamily="34" charset="0"/>
              <a:buNone/>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7"/>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15" name="Freeform 7"/>
          <p:cNvSpPr/>
          <p:nvPr userDrawn="1">
            <p:custDataLst>
              <p:tags r:id="rId8"/>
            </p:custDataLst>
          </p:nvPr>
        </p:nvSpPr>
        <p:spPr>
          <a:xfrm>
            <a:off x="35561" y="270756"/>
            <a:ext cx="846836" cy="1693676"/>
          </a:xfrm>
          <a:custGeom>
            <a:avLst/>
            <a:gdLst>
              <a:gd name="connsiteX0" fmla="*/ 0 w 846836"/>
              <a:gd name="connsiteY0" fmla="*/ 0 h 1693676"/>
              <a:gd name="connsiteX1" fmla="*/ 846836 w 846836"/>
              <a:gd name="connsiteY1" fmla="*/ 846840 h 1693676"/>
              <a:gd name="connsiteX2" fmla="*/ 0 w 846836"/>
              <a:gd name="connsiteY2" fmla="*/ 1693676 h 1693676"/>
            </a:gdLst>
            <a:ahLst/>
            <a:cxnLst>
              <a:cxn ang="0">
                <a:pos x="connsiteX0" y="connsiteY0"/>
              </a:cxn>
              <a:cxn ang="0">
                <a:pos x="connsiteX1" y="connsiteY1"/>
              </a:cxn>
              <a:cxn ang="0">
                <a:pos x="connsiteX2" y="connsiteY2"/>
              </a:cxn>
            </a:cxnLst>
            <a:rect l="l" t="t" r="r" b="b"/>
            <a:pathLst>
              <a:path w="846836" h="1693676">
                <a:moveTo>
                  <a:pt x="0" y="0"/>
                </a:moveTo>
                <a:lnTo>
                  <a:pt x="846836" y="846840"/>
                </a:lnTo>
                <a:lnTo>
                  <a:pt x="0" y="1693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userDrawn="1">
            <p:custDataLst>
              <p:tags r:id="rId9"/>
            </p:custDataLst>
          </p:nvPr>
        </p:nvPicPr>
        <p:blipFill>
          <a:blip r:embed="rId10" cstate="screen"/>
          <a:stretch>
            <a:fillRect/>
          </a:stretch>
        </p:blipFill>
        <p:spPr>
          <a:xfrm rot="16200000">
            <a:off x="-237740" y="847270"/>
            <a:ext cx="1081325" cy="540662"/>
          </a:xfrm>
          <a:prstGeom prst="rect">
            <a:avLst/>
          </a:prstGeom>
        </p:spPr>
      </p:pic>
      <p:sp>
        <p:nvSpPr>
          <p:cNvPr id="18" name="Freeform 9"/>
          <p:cNvSpPr/>
          <p:nvPr userDrawn="1">
            <p:custDataLst>
              <p:tags r:id="rId11"/>
            </p:custDataLst>
          </p:nvPr>
        </p:nvSpPr>
        <p:spPr>
          <a:xfrm>
            <a:off x="11317422" y="4837879"/>
            <a:ext cx="852673" cy="1705350"/>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21" name="图片 20"/>
          <p:cNvPicPr>
            <a:picLocks noChangeAspect="1"/>
          </p:cNvPicPr>
          <p:nvPr userDrawn="1">
            <p:custDataLst>
              <p:tags r:id="rId12"/>
            </p:custDataLst>
          </p:nvPr>
        </p:nvPicPr>
        <p:blipFill>
          <a:blip r:embed="rId10" cstate="screen"/>
          <a:stretch>
            <a:fillRect/>
          </a:stretch>
        </p:blipFill>
        <p:spPr>
          <a:xfrm rot="5400000">
            <a:off x="11378279" y="5420174"/>
            <a:ext cx="1081510" cy="540755"/>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2" name="组合 11"/>
          <p:cNvGrpSpPr/>
          <p:nvPr userDrawn="1">
            <p:custDataLst>
              <p:tags r:id="rId3"/>
            </p:custDataLst>
          </p:nvPr>
        </p:nvGrpSpPr>
        <p:grpSpPr>
          <a:xfrm flipH="1">
            <a:off x="206661" y="5620233"/>
            <a:ext cx="1013606" cy="1007845"/>
            <a:chOff x="267875" y="162991"/>
            <a:chExt cx="811134" cy="806524"/>
          </a:xfrm>
        </p:grpSpPr>
        <p:sp>
          <p:nvSpPr>
            <p:cNvPr id="14" name="矩形 13"/>
            <p:cNvSpPr/>
            <p:nvPr>
              <p:custDataLst>
                <p:tags r:id="rId4"/>
              </p:custDataLst>
            </p:nvPr>
          </p:nvSpPr>
          <p:spPr>
            <a:xfrm>
              <a:off x="583200" y="162991"/>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矩形 14"/>
            <p:cNvSpPr/>
            <p:nvPr>
              <p:custDataLst>
                <p:tags r:id="rId5"/>
              </p:custDataLst>
            </p:nvPr>
          </p:nvSpPr>
          <p:spPr>
            <a:xfrm>
              <a:off x="267875" y="658800"/>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6"/>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586740" y="1764030"/>
            <a:ext cx="3956685" cy="4093210"/>
          </a:xfrm>
        </p:spPr>
        <p:txBody>
          <a:bodyPr>
            <a:normAutofit/>
          </a:bodyPr>
          <a:lstStyle>
            <a:lvl1pPr marL="0" indent="0">
              <a:lnSpc>
                <a:spcPct val="130000"/>
              </a:lnSpc>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11"/>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a:off x="10504763" y="-575719"/>
            <a:ext cx="1201704" cy="1201704"/>
            <a:chOff x="10504763" y="-597753"/>
            <a:chExt cx="1201704" cy="1201704"/>
          </a:xfrm>
        </p:grpSpPr>
        <p:sp>
          <p:nvSpPr>
            <p:cNvPr id="17" name="任意多边形: 形状 16"/>
            <p:cNvSpPr/>
            <p:nvPr>
              <p:custDataLst>
                <p:tags r:id="rId4"/>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5"/>
              </p:custDataLst>
            </p:nvPr>
          </p:nvPicPr>
          <p:blipFill>
            <a:blip r:embed="rId6" cstate="screen"/>
            <a:stretch>
              <a:fillRect/>
            </a:stretch>
          </p:blipFill>
          <p:spPr>
            <a:xfrm>
              <a:off x="10564998" y="3099"/>
              <a:ext cx="1081230" cy="540615"/>
            </a:xfrm>
            <a:prstGeom prst="rect">
              <a:avLst/>
            </a:prstGeom>
          </p:spPr>
        </p:pic>
      </p:grpSp>
      <p:sp>
        <p:nvSpPr>
          <p:cNvPr id="2" name="标题 1"/>
          <p:cNvSpPr>
            <a:spLocks noGrp="1"/>
          </p:cNvSpPr>
          <p:nvPr userDrawn="1">
            <p:ph type="title"/>
            <p:custDataLst>
              <p:tags r:id="rId7"/>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2"/>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13" name="矩形 12"/>
          <p:cNvSpPr/>
          <p:nvPr userDrawn="1">
            <p:custDataLst>
              <p:tags r:id="rId6"/>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7"/>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1"/>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2"/>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1556007" y="5087916"/>
            <a:ext cx="1204758" cy="1204758"/>
            <a:chOff x="11567024" y="5087916"/>
            <a:chExt cx="1204758" cy="1204758"/>
          </a:xfrm>
        </p:grpSpPr>
        <p:sp>
          <p:nvSpPr>
            <p:cNvPr id="19" name="任意多边形: 形状 18"/>
            <p:cNvSpPr/>
            <p:nvPr>
              <p:custDataLst>
                <p:tags r:id="rId3"/>
              </p:custDataLst>
            </p:nvPr>
          </p:nvSpPr>
          <p:spPr>
            <a:xfrm rot="2700000">
              <a:off x="11567024" y="5087916"/>
              <a:ext cx="1204758" cy="1204758"/>
            </a:xfrm>
            <a:custGeom>
              <a:avLst/>
              <a:gdLst>
                <a:gd name="connsiteX0" fmla="*/ 0 w 1204758"/>
                <a:gd name="connsiteY0" fmla="*/ 0 h 1204758"/>
                <a:gd name="connsiteX1" fmla="*/ 1204758 w 1204758"/>
                <a:gd name="connsiteY1" fmla="*/ 1204758 h 1204758"/>
                <a:gd name="connsiteX2" fmla="*/ 1 w 1204758"/>
                <a:gd name="connsiteY2" fmla="*/ 1204757 h 1204758"/>
              </a:gdLst>
              <a:ahLst/>
              <a:cxnLst>
                <a:cxn ang="0">
                  <a:pos x="connsiteX0" y="connsiteY0"/>
                </a:cxn>
                <a:cxn ang="0">
                  <a:pos x="connsiteX1" y="connsiteY1"/>
                </a:cxn>
                <a:cxn ang="0">
                  <a:pos x="connsiteX2" y="connsiteY2"/>
                </a:cxn>
              </a:cxnLst>
              <a:rect l="l" t="t" r="r" b="b"/>
              <a:pathLst>
                <a:path w="1204758" h="1204758">
                  <a:moveTo>
                    <a:pt x="0" y="0"/>
                  </a:moveTo>
                  <a:lnTo>
                    <a:pt x="1204758" y="1204758"/>
                  </a:lnTo>
                  <a:lnTo>
                    <a:pt x="1" y="1204757"/>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4"/>
              </p:custDataLst>
            </p:nvPr>
          </p:nvPicPr>
          <p:blipFill>
            <a:blip r:embed="rId5" cstate="screen"/>
            <a:stretch>
              <a:fillRect/>
            </a:stretch>
          </p:blipFill>
          <p:spPr>
            <a:xfrm rot="5400000">
              <a:off x="11367340" y="5419986"/>
              <a:ext cx="1081230" cy="540615"/>
            </a:xfrm>
            <a:prstGeom prst="rect">
              <a:avLst/>
            </a:prstGeom>
          </p:spPr>
        </p:pic>
      </p:grpSp>
      <p:sp>
        <p:nvSpPr>
          <p:cNvPr id="15" name="矩形 14"/>
          <p:cNvSpPr/>
          <p:nvPr userDrawn="1">
            <p:custDataLst>
              <p:tags r:id="rId6"/>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userDrawn="1">
            <p:ph type="title"/>
            <p:custDataLst>
              <p:tags r:id="rId7"/>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userDrawn="1">
            <p:ph sz="quarter" idx="13"/>
            <p:custDataLst>
              <p:tags r:id="rId8"/>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userDrawn="1">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userDrawn="1">
            <p:ph sz="quarter" idx="14"/>
            <p:custDataLst>
              <p:tags r:id="rId12"/>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userDrawn="1">
            <p:ph type="body" sz="quarter" idx="15"/>
            <p:custDataLst>
              <p:tags r:id="rId13"/>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4"/>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a:off x="-734060" y="2665730"/>
            <a:ext cx="1526540" cy="1526540"/>
            <a:chOff x="-777867" y="2665679"/>
            <a:chExt cx="1526642" cy="1526642"/>
          </a:xfrm>
        </p:grpSpPr>
        <p:sp>
          <p:nvSpPr>
            <p:cNvPr id="22" name="任意多边形: 形状 21"/>
            <p:cNvSpPr/>
            <p:nvPr>
              <p:custDataLst>
                <p:tags r:id="rId4"/>
              </p:custDataLst>
            </p:nvPr>
          </p:nvSpPr>
          <p:spPr>
            <a:xfrm rot="13500000">
              <a:off x="-777867" y="2665679"/>
              <a:ext cx="1526642" cy="1526642"/>
            </a:xfrm>
            <a:custGeom>
              <a:avLst/>
              <a:gdLst>
                <a:gd name="connsiteX0" fmla="*/ 1526642 w 1526642"/>
                <a:gd name="connsiteY0" fmla="*/ 1526642 h 1526642"/>
                <a:gd name="connsiteX1" fmla="*/ 0 w 1526642"/>
                <a:gd name="connsiteY1" fmla="*/ 1526642 h 1526642"/>
                <a:gd name="connsiteX2" fmla="*/ 0 w 1526642"/>
                <a:gd name="connsiteY2" fmla="*/ 0 h 1526642"/>
              </a:gdLst>
              <a:ahLst/>
              <a:cxnLst>
                <a:cxn ang="0">
                  <a:pos x="connsiteX0" y="connsiteY0"/>
                </a:cxn>
                <a:cxn ang="0">
                  <a:pos x="connsiteX1" y="connsiteY1"/>
                </a:cxn>
                <a:cxn ang="0">
                  <a:pos x="connsiteX2" y="connsiteY2"/>
                </a:cxn>
              </a:cxnLst>
              <a:rect l="l" t="t" r="r" b="b"/>
              <a:pathLst>
                <a:path w="1526642" h="1526642">
                  <a:moveTo>
                    <a:pt x="1526642" y="1526642"/>
                  </a:moveTo>
                  <a:lnTo>
                    <a:pt x="0" y="1526642"/>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5" name="图片 14"/>
            <p:cNvPicPr>
              <a:picLocks noChangeAspect="1"/>
            </p:cNvPicPr>
            <p:nvPr>
              <p:custDataLst>
                <p:tags r:id="rId5"/>
              </p:custDataLst>
            </p:nvPr>
          </p:nvPicPr>
          <p:blipFill>
            <a:blip r:embed="rId6" cstate="screen"/>
            <a:stretch>
              <a:fillRect/>
            </a:stretch>
          </p:blipFill>
          <p:spPr>
            <a:xfrm rot="16200000">
              <a:off x="-357944" y="3085603"/>
              <a:ext cx="1373592" cy="686796"/>
            </a:xfrm>
            <a:prstGeom prst="rect">
              <a:avLst/>
            </a:prstGeom>
          </p:spPr>
        </p:pic>
      </p:grpSp>
      <p:grpSp>
        <p:nvGrpSpPr>
          <p:cNvPr id="6" name="组合 5"/>
          <p:cNvGrpSpPr/>
          <p:nvPr userDrawn="1">
            <p:custDataLst>
              <p:tags r:id="rId7"/>
            </p:custDataLst>
          </p:nvPr>
        </p:nvGrpSpPr>
        <p:grpSpPr>
          <a:xfrm>
            <a:off x="11392535" y="2659380"/>
            <a:ext cx="1539875" cy="1539875"/>
            <a:chOff x="11425666" y="2659138"/>
            <a:chExt cx="1539725" cy="1539725"/>
          </a:xfrm>
        </p:grpSpPr>
        <p:sp>
          <p:nvSpPr>
            <p:cNvPr id="20" name="任意多边形: 形状 19"/>
            <p:cNvSpPr/>
            <p:nvPr>
              <p:custDataLst>
                <p:tags r:id="rId8"/>
              </p:custDataLst>
            </p:nvPr>
          </p:nvSpPr>
          <p:spPr>
            <a:xfrm rot="8100000" flipH="1">
              <a:off x="11425666" y="2659138"/>
              <a:ext cx="1539725" cy="1539725"/>
            </a:xfrm>
            <a:custGeom>
              <a:avLst/>
              <a:gdLst>
                <a:gd name="connsiteX0" fmla="*/ 1539725 w 1539725"/>
                <a:gd name="connsiteY0" fmla="*/ 1539725 h 1539725"/>
                <a:gd name="connsiteX1" fmla="*/ 0 w 1539725"/>
                <a:gd name="connsiteY1" fmla="*/ 0 h 1539725"/>
                <a:gd name="connsiteX2" fmla="*/ 0 w 1539725"/>
                <a:gd name="connsiteY2" fmla="*/ 1539725 h 1539725"/>
              </a:gdLst>
              <a:ahLst/>
              <a:cxnLst>
                <a:cxn ang="0">
                  <a:pos x="connsiteX0" y="connsiteY0"/>
                </a:cxn>
                <a:cxn ang="0">
                  <a:pos x="connsiteX1" y="connsiteY1"/>
                </a:cxn>
                <a:cxn ang="0">
                  <a:pos x="connsiteX2" y="connsiteY2"/>
                </a:cxn>
              </a:cxnLst>
              <a:rect l="l" t="t" r="r" b="b"/>
              <a:pathLst>
                <a:path w="1539725" h="1539725">
                  <a:moveTo>
                    <a:pt x="1539725" y="1539725"/>
                  </a:moveTo>
                  <a:lnTo>
                    <a:pt x="0" y="0"/>
                  </a:lnTo>
                  <a:lnTo>
                    <a:pt x="0" y="153972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9"/>
              </p:custDataLst>
            </p:nvPr>
          </p:nvPicPr>
          <p:blipFill>
            <a:blip r:embed="rId6" cstate="screen"/>
            <a:stretch>
              <a:fillRect/>
            </a:stretch>
          </p:blipFill>
          <p:spPr>
            <a:xfrm rot="5400000" flipH="1">
              <a:off x="11167101" y="3085603"/>
              <a:ext cx="1373592" cy="686796"/>
            </a:xfrm>
            <a:prstGeom prst="rect">
              <a:avLst/>
            </a:prstGeom>
          </p:spPr>
        </p:pic>
      </p:grpSp>
      <p:sp>
        <p:nvSpPr>
          <p:cNvPr id="2" name="标题 1"/>
          <p:cNvSpPr>
            <a:spLocks noGrp="1"/>
          </p:cNvSpPr>
          <p:nvPr userDrawn="1">
            <p:ph type="title" hasCustomPrompt="1"/>
            <p:custDataLst>
              <p:tags r:id="rId10"/>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4"/>
            </p:custDataLst>
          </p:nvPr>
        </p:nvSpPr>
        <p:spPr>
          <a:xfrm>
            <a:off x="1522730" y="3862705"/>
            <a:ext cx="9144000" cy="1656080"/>
          </a:xfrm>
        </p:spPr>
        <p:txBody>
          <a:bodyPr>
            <a:normAutofit/>
          </a:bodyPr>
          <a:lstStyle>
            <a:lvl1pPr marL="285750" indent="-285750" algn="ctr">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8" name="标题 7"/>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5" Type="http://schemas.openxmlformats.org/officeDocument/2006/relationships/theme" Target="../theme/theme3.xml"/><Relationship Id="rId24" Type="http://schemas.openxmlformats.org/officeDocument/2006/relationships/tags" Target="../tags/tag246.xml"/><Relationship Id="rId23" Type="http://schemas.openxmlformats.org/officeDocument/2006/relationships/tags" Target="../tags/tag245.xml"/><Relationship Id="rId22" Type="http://schemas.openxmlformats.org/officeDocument/2006/relationships/tags" Target="../tags/tag244.xml"/><Relationship Id="rId21" Type="http://schemas.openxmlformats.org/officeDocument/2006/relationships/tags" Target="../tags/tag243.xml"/><Relationship Id="rId20" Type="http://schemas.openxmlformats.org/officeDocument/2006/relationships/tags" Target="../tags/tag242.xml"/><Relationship Id="rId2" Type="http://schemas.openxmlformats.org/officeDocument/2006/relationships/slideLayout" Target="../slideLayouts/slideLayout23.xml"/><Relationship Id="rId19" Type="http://schemas.openxmlformats.org/officeDocument/2006/relationships/tags" Target="../tags/tag241.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4"/>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5"/>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6"/>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5E330-CE96-8A4C-BA2E-E9B73F52FA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27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74.xml"/><Relationship Id="rId1" Type="http://schemas.openxmlformats.org/officeDocument/2006/relationships/tags" Target="../tags/tag273.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2.xml"/><Relationship Id="rId4" Type="http://schemas.openxmlformats.org/officeDocument/2006/relationships/themeOverride" Target="../theme/themeOverride1.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2.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5" Type="http://schemas.openxmlformats.org/officeDocument/2006/relationships/notesSlide" Target="../notesSlides/notesSlide1.xml"/><Relationship Id="rId14" Type="http://schemas.openxmlformats.org/officeDocument/2006/relationships/slideLayout" Target="../slideLayouts/slideLayout6.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268.xml"/><Relationship Id="rId3" Type="http://schemas.openxmlformats.org/officeDocument/2006/relationships/image" Target="../media/image4.png"/><Relationship Id="rId2" Type="http://schemas.openxmlformats.org/officeDocument/2006/relationships/tags" Target="../tags/tag267.xml"/><Relationship Id="rId1" Type="http://schemas.openxmlformats.org/officeDocument/2006/relationships/tags" Target="../tags/tag26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zh-CN" dirty="0"/>
              <a:t>全球版灌篮</a:t>
            </a:r>
            <a:r>
              <a:rPr lang="zh-CN" altLang="en-US" dirty="0"/>
              <a:t>上线前夕</a:t>
            </a:r>
            <a:br>
              <a:rPr lang="en-US" altLang="zh-CN" dirty="0"/>
            </a:br>
            <a:r>
              <a:rPr lang="zh-CN" altLang="en-US" dirty="0"/>
              <a:t>回顾与复盘总结</a:t>
            </a:r>
            <a:endParaRPr lang="en-US" altLang="zh-CN" dirty="0"/>
          </a:p>
        </p:txBody>
      </p:sp>
      <p:sp>
        <p:nvSpPr>
          <p:cNvPr id="3" name="副标题 2"/>
          <p:cNvSpPr>
            <a:spLocks noGrp="1"/>
          </p:cNvSpPr>
          <p:nvPr>
            <p:ph type="subTitle" idx="1"/>
            <p:custDataLst>
              <p:tags r:id="rId2"/>
            </p:custDataLst>
          </p:nvPr>
        </p:nvSpPr>
        <p:spPr>
          <a:xfrm>
            <a:off x="1280080" y="4023315"/>
            <a:ext cx="9799200" cy="1472400"/>
          </a:xfrm>
        </p:spPr>
        <p:txBody>
          <a:bodyPr/>
          <a:lstStyle/>
          <a:p>
            <a:r>
              <a:rPr lang="zh-CN" altLang="en-US"/>
              <a:t>质量保障部</a:t>
            </a:r>
            <a:r>
              <a:rPr lang="en-US" altLang="zh-CN"/>
              <a:t>-</a:t>
            </a:r>
            <a:r>
              <a:rPr lang="en-US"/>
              <a:t>SDK</a:t>
            </a:r>
            <a:r>
              <a:rPr lang="zh-CN" altLang="en-US"/>
              <a:t>测试组</a:t>
            </a:r>
            <a:r>
              <a:rPr lang="en-US" altLang="zh-CN"/>
              <a:t>-</a:t>
            </a:r>
            <a:r>
              <a:rPr lang="zh-CN" altLang="en-US"/>
              <a:t>王韧飞</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3"/>
          </p:nvPr>
        </p:nvSpPr>
        <p:spPr/>
        <p:txBody>
          <a:bodyPr/>
          <a:p>
            <a:endParaRPr lang="zh-CN" altLang="en-US" b="1"/>
          </a:p>
          <a:p>
            <a:endParaRPr lang="zh-CN" altLang="en-US" b="1"/>
          </a:p>
          <a:p>
            <a:r>
              <a:rPr lang="zh-CN" altLang="en-US" b="1"/>
              <a:t>在人员充足的情况下，为什么全部参与客服问题的复现，而暂停了</a:t>
            </a:r>
            <a:r>
              <a:rPr lang="en-US" altLang="zh-CN" b="1"/>
              <a:t>LCM</a:t>
            </a:r>
            <a:r>
              <a:rPr lang="zh-CN" altLang="en-US" b="1"/>
              <a:t>回归测试进度？</a:t>
            </a:r>
            <a:endParaRPr lang="zh-CN" altLang="en-US" b="1"/>
          </a:p>
          <a:p>
            <a:pPr lvl="1">
              <a:buFont typeface="Wingdings" panose="05000000000000000000" charset="0"/>
              <a:buChar char="Ø"/>
            </a:pPr>
            <a:r>
              <a:rPr lang="zh-CN" altLang="en-US"/>
              <a:t>客服问题复现难，耗时长，所以按照</a:t>
            </a:r>
            <a:r>
              <a:rPr lang="en-US" altLang="zh-CN"/>
              <a:t>“</a:t>
            </a:r>
            <a:r>
              <a:rPr lang="zh-CN" altLang="en-US"/>
              <a:t>线上问题最优先</a:t>
            </a:r>
            <a:r>
              <a:rPr lang="en-US" altLang="zh-CN"/>
              <a:t>”</a:t>
            </a:r>
            <a:r>
              <a:rPr lang="zh-CN" altLang="en-US"/>
              <a:t>的思路，急于协助复现问题，想尽快排除线上故障。</a:t>
            </a:r>
            <a:endParaRPr lang="zh-CN" altLang="en-US"/>
          </a:p>
          <a:p>
            <a:pPr lvl="0">
              <a:buFont typeface="Wingdings" panose="05000000000000000000" charset="0"/>
              <a:buChar char="Ø"/>
            </a:pPr>
            <a:endParaRPr lang="en-US" altLang="zh-CN"/>
          </a:p>
          <a:p>
            <a:pPr lvl="0">
              <a:buFont typeface="Wingdings" panose="05000000000000000000" charset="0"/>
              <a:buChar char="l"/>
            </a:pPr>
            <a:r>
              <a:rPr lang="zh-CN" altLang="en-US" b="1"/>
              <a:t>此问题为何最先由开发人员而非测试人员发现？</a:t>
            </a:r>
            <a:endParaRPr lang="zh-CN" altLang="en-US" b="1"/>
          </a:p>
          <a:p>
            <a:pPr lvl="1">
              <a:buFont typeface="Wingdings" panose="05000000000000000000" charset="0"/>
              <a:buChar char="Ø"/>
            </a:pPr>
            <a:r>
              <a:rPr lang="zh-CN" altLang="en-US"/>
              <a:t>该功能未对外，就没有暴露，在测试人员看来以为所有功能均已测试完没有问题。</a:t>
            </a:r>
            <a:endParaRPr lang="zh-CN" altLang="en-US"/>
          </a:p>
          <a:p>
            <a:pPr lvl="1">
              <a:buFont typeface="Wingdings" panose="05000000000000000000" charset="0"/>
              <a:buChar char="l"/>
            </a:pPr>
            <a:endParaRPr lang="zh-CN" altLang="en-US"/>
          </a:p>
          <a:p>
            <a:pPr lvl="0">
              <a:buFont typeface="Wingdings" panose="05000000000000000000" charset="0"/>
              <a:buChar char="l"/>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改进措施</a:t>
            </a:r>
            <a:endParaRPr kumimoji="1" lang="zh-CN" altLang="en-US" dirty="0"/>
          </a:p>
        </p:txBody>
      </p:sp>
      <p:pic>
        <p:nvPicPr>
          <p:cNvPr id="7" name="图片 6"/>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93980" y="1313815"/>
            <a:ext cx="6463030" cy="524827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535" y="1146810"/>
            <a:ext cx="5561330" cy="5415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sz="quarter" idx="13"/>
          </p:nvPr>
        </p:nvSpPr>
        <p:spPr/>
        <p:txBody>
          <a:bodyPr/>
          <a:p>
            <a:endParaRPr lang="zh-CN" altLang="en-US"/>
          </a:p>
          <a:p>
            <a:r>
              <a:rPr lang="zh-CN" altLang="en-US"/>
              <a:t>与产品中心协商，改进了代码发布流程：</a:t>
            </a:r>
            <a:endParaRPr lang="zh-CN" altLang="en-US"/>
          </a:p>
          <a:p>
            <a:pPr marL="0" indent="0">
              <a:buNone/>
            </a:pPr>
            <a:endParaRPr lang="zh-CN" altLang="en-US"/>
          </a:p>
          <a:p>
            <a:pPr lvl="1">
              <a:buFont typeface="Wingdings" panose="05000000000000000000" charset="0"/>
              <a:buChar char="Ø"/>
            </a:pPr>
            <a:r>
              <a:rPr lang="en-US" altLang="zh-CN"/>
              <a:t>LCM</a:t>
            </a:r>
            <a:r>
              <a:rPr lang="zh-CN" altLang="en-US"/>
              <a:t>先于客服系统发布；</a:t>
            </a:r>
            <a:endParaRPr lang="zh-CN" altLang="en-US"/>
          </a:p>
          <a:p>
            <a:pPr>
              <a:buFont typeface="Wingdings" panose="05000000000000000000" charset="0"/>
              <a:buChar char="Ø"/>
            </a:pPr>
            <a:endParaRPr lang="zh-CN" altLang="en-US"/>
          </a:p>
          <a:p>
            <a:pPr lvl="1">
              <a:buFont typeface="Wingdings" panose="05000000000000000000" charset="0"/>
              <a:buChar char="Ø"/>
            </a:pPr>
            <a:r>
              <a:rPr lang="zh-CN" altLang="en-US"/>
              <a:t>如同时遇到发布需求，则当</a:t>
            </a:r>
            <a:r>
              <a:rPr lang="en-US" altLang="zh-CN"/>
              <a:t>LCM</a:t>
            </a:r>
            <a:r>
              <a:rPr lang="zh-CN" altLang="en-US"/>
              <a:t>发布并回归测试完毕之后，再进行客服代码发布。</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经验总结</a:t>
            </a:r>
            <a:endParaRPr lang="zh-CN" altLang="en-US"/>
          </a:p>
        </p:txBody>
      </p:sp>
      <p:sp>
        <p:nvSpPr>
          <p:cNvPr id="3" name="内容占位符 2"/>
          <p:cNvSpPr>
            <a:spLocks noGrp="1"/>
          </p:cNvSpPr>
          <p:nvPr>
            <p:ph idx="1"/>
          </p:nvPr>
        </p:nvSpPr>
        <p:spPr/>
        <p:txBody>
          <a:bodyPr/>
          <a:p>
            <a:r>
              <a:rPr lang="zh-CN" altLang="en-US"/>
              <a:t>重视任务优先级管理，高优先任务始终放在前面做；</a:t>
            </a:r>
            <a:endParaRPr lang="zh-CN" altLang="en-US"/>
          </a:p>
          <a:p>
            <a:endParaRPr lang="zh-CN" altLang="en-US"/>
          </a:p>
          <a:p>
            <a:r>
              <a:rPr lang="zh-CN" altLang="en-US"/>
              <a:t>处理突发情况时，应先分析利弊，不要因小失大。</a:t>
            </a:r>
            <a:endParaRPr lang="zh-CN" altLang="en-US"/>
          </a:p>
          <a:p>
            <a:endParaRPr lang="zh-CN" altLang="en-US"/>
          </a:p>
          <a:p>
            <a:r>
              <a:rPr lang="zh-CN" altLang="en-US"/>
              <a:t>当发现临时问题时，先思考后行动。</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p>
            <a:r>
              <a:rPr>
                <a:cs typeface="微软雅黑" panose="020B0503020204020204" pitchFamily="34" charset="-122"/>
                <a:sym typeface="Arial" panose="020B0604020202020204" pitchFamily="34" charset="0"/>
              </a:rPr>
              <a:t>简体灌篮登录后公告复盘与总结</a:t>
            </a:r>
            <a:endParaRPr lang="zh-CN" altLang="en-US"/>
          </a:p>
        </p:txBody>
      </p:sp>
      <p:sp>
        <p:nvSpPr>
          <p:cNvPr id="4" name="内容占位符 3"/>
          <p:cNvSpPr>
            <a:spLocks noGrp="1"/>
          </p:cNvSpPr>
          <p:nvPr>
            <p:ph idx="1"/>
          </p:nvPr>
        </p:nvSpPr>
        <p:spPr/>
        <p:txBody>
          <a:bodyPr/>
          <a:lstStyle/>
          <a:p>
            <a:pPr marL="0" indent="0">
              <a:buNone/>
            </a:pPr>
            <a:endParaRPr lang="en-US" altLang="zh-CN" dirty="0"/>
          </a:p>
          <a:p>
            <a:r>
              <a:rPr lang="zh-CN" altLang="en-US" dirty="0"/>
              <a:t>后果：简体灌篮维护前夕设置的分商店渠道登录后拦截公告不生效，临时启用登录前公告拦截玩家。</a:t>
            </a:r>
            <a:endParaRPr lang="en-US" altLang="zh-CN" dirty="0"/>
          </a:p>
          <a:p>
            <a:endParaRPr lang="en-US" altLang="zh-CN" dirty="0"/>
          </a:p>
          <a:p>
            <a:r>
              <a:rPr lang="zh-CN" altLang="en-US" dirty="0"/>
              <a:t>近因：繁体公告代码发布后，对可能影响到的简体环境公告相关的功能没有进行兜底回归，漏测现有公告模块的完整功能；</a:t>
            </a:r>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自查</a:t>
            </a:r>
            <a:endParaRPr lang="zh-CN" altLang="en-US" dirty="0"/>
          </a:p>
        </p:txBody>
      </p:sp>
      <p:sp>
        <p:nvSpPr>
          <p:cNvPr id="4" name="内容占位符 3"/>
          <p:cNvSpPr>
            <a:spLocks noGrp="1"/>
          </p:cNvSpPr>
          <p:nvPr>
            <p:ph idx="1"/>
          </p:nvPr>
        </p:nvSpPr>
        <p:spPr/>
        <p:txBody>
          <a:bodyPr/>
          <a:lstStyle/>
          <a:p>
            <a:r>
              <a:rPr lang="zh-CN" altLang="en-US" dirty="0"/>
              <a:t>    前期繁体游戏发布登录后公告优化代码后，测试人员对繁体公告的相关功能进行了回归测试，但没有对使用同套服务的简体公告进行回归。大约两周后，简体运营同学在灌篮维护前使用登录后公告时发现异常，表现为：当同时存在多个设置了不同“目标应用版本”的登录后公告时，高版本公告会使低版本公告失效。</a:t>
            </a:r>
            <a:endParaRPr lang="en-US" altLang="zh-CN" dirty="0"/>
          </a:p>
          <a:p>
            <a:endParaRPr lang="en-US" altLang="zh-CN" dirty="0"/>
          </a:p>
          <a:p>
            <a:r>
              <a:rPr lang="zh-CN" altLang="en-US" dirty="0"/>
              <a:t>抛去近因，此问题反应了一种惯性思维：</a:t>
            </a:r>
            <a:endParaRPr lang="en-US" altLang="zh-CN" dirty="0"/>
          </a:p>
          <a:p>
            <a:pPr lvl="1"/>
            <a:r>
              <a:rPr lang="zh-CN" altLang="en-US" dirty="0"/>
              <a:t>测试人员会容易选择盲目相信既往的测试结果；</a:t>
            </a:r>
            <a:endParaRPr lang="en-US" altLang="zh-CN" dirty="0"/>
          </a:p>
          <a:p>
            <a:pPr lvl="1"/>
            <a:r>
              <a:rPr lang="zh-CN" altLang="en-US" dirty="0"/>
              <a:t>易陷入思维误区</a:t>
            </a:r>
            <a:r>
              <a:rPr lang="en-US" altLang="zh-CN" dirty="0"/>
              <a:t>——</a:t>
            </a:r>
            <a:r>
              <a:rPr lang="zh-CN" altLang="en-US" dirty="0"/>
              <a:t>没有直接改动且以前测试通过的功能，现在也不太可能会有问题；</a:t>
            </a:r>
            <a:endParaRPr lang="en-US" altLang="zh-CN" dirty="0"/>
          </a:p>
          <a:p>
            <a:pPr lvl="1"/>
            <a:r>
              <a:rPr lang="zh-CN" altLang="en-US" dirty="0"/>
              <a:t>没有质疑原有测试案例的主观能动性，习惯只看产生问题的表面原因。</a:t>
            </a:r>
            <a:endParaRPr lang="en-US" altLang="zh-CN" dirty="0"/>
          </a:p>
          <a:p>
            <a:pPr lvl="1"/>
            <a:endParaRPr lang="en-US" altLang="zh-CN" dirty="0"/>
          </a:p>
          <a:p>
            <a:pPr lvl="1"/>
            <a:endParaRPr lang="en-US" altLang="zh-CN" dirty="0"/>
          </a:p>
          <a:p>
            <a:pPr lvl="1"/>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优化方案</a:t>
            </a:r>
            <a:r>
              <a:rPr kumimoji="1" lang="en-US" altLang="zh-CN" dirty="0"/>
              <a:t>	</a:t>
            </a:r>
            <a:endParaRPr kumimoji="1" lang="zh-CN" altLang="en-US" dirty="0"/>
          </a:p>
        </p:txBody>
      </p:sp>
      <p:sp>
        <p:nvSpPr>
          <p:cNvPr id="3" name="内容占位符 2"/>
          <p:cNvSpPr>
            <a:spLocks noGrp="1"/>
          </p:cNvSpPr>
          <p:nvPr>
            <p:ph idx="1"/>
          </p:nvPr>
        </p:nvSpPr>
        <p:spPr/>
        <p:txBody>
          <a:bodyPr/>
          <a:lstStyle/>
          <a:p>
            <a:endParaRPr kumimoji="1" lang="zh-CN" altLang="en-US" dirty="0"/>
          </a:p>
          <a:p>
            <a:r>
              <a:rPr kumimoji="1" lang="zh-CN" altLang="en-US" dirty="0"/>
              <a:t>拓展公告相关功能测试案例的覆盖维度；</a:t>
            </a:r>
            <a:endParaRPr kumimoji="1" lang="en-US" altLang="zh-CN" dirty="0"/>
          </a:p>
          <a:p>
            <a:endParaRPr kumimoji="1" lang="en-US" altLang="zh-CN" dirty="0"/>
          </a:p>
          <a:p>
            <a:r>
              <a:rPr kumimoji="1" lang="zh-CN" altLang="en-US" dirty="0"/>
              <a:t>整理典型</a:t>
            </a:r>
            <a:r>
              <a:rPr kumimoji="1" lang="en-US" altLang="zh-CN" dirty="0"/>
              <a:t>BUG</a:t>
            </a:r>
            <a:r>
              <a:rPr kumimoji="1" lang="zh-CN" altLang="en-US" dirty="0"/>
              <a:t>库，修订原有测试用例，找出落后于现有业务场景逻辑的地方并重新编写；</a:t>
            </a:r>
            <a:endParaRPr kumimoji="1" lang="en-US" altLang="zh-CN" dirty="0"/>
          </a:p>
          <a:p>
            <a:endParaRPr kumimoji="1" lang="en-US" altLang="zh-CN" dirty="0"/>
          </a:p>
          <a:p>
            <a:r>
              <a:rPr kumimoji="1" lang="zh-CN" altLang="en-US" dirty="0"/>
              <a:t>与需求部门沟通，熟悉平台使用者实际业务场景，使测试案例更具有针对性。</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归纳与总结</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a:t>测试案例</a:t>
            </a:r>
            <a:r>
              <a:rPr kumimoji="1" lang="zh-CN" altLang="en-US"/>
              <a:t>缺陷：</a:t>
            </a:r>
            <a:endParaRPr kumimoji="1" lang="zh-CN" altLang="en-US"/>
          </a:p>
          <a:p>
            <a:pPr lvl="1"/>
            <a:r>
              <a:rPr kumimoji="1" lang="zh-CN" altLang="en-US"/>
              <a:t>  类似公告这类投入使用时间久，改动幅度不大的功能，测试人员容易偏向相信以往的经验以及原有案例，而容易忽略案例和现有业务逻辑的微小差别；</a:t>
            </a:r>
            <a:endParaRPr kumimoji="1" lang="zh-CN" altLang="en-US"/>
          </a:p>
          <a:p>
            <a:endParaRPr kumimoji="1" lang="zh-CN" altLang="en-US"/>
          </a:p>
          <a:p>
            <a:r>
              <a:rPr kumimoji="1">
                <a:sym typeface="+mn-ea"/>
              </a:rPr>
              <a:t>优先级管理不到位：</a:t>
            </a:r>
            <a:endParaRPr kumimoji="1">
              <a:sym typeface="+mn-ea"/>
            </a:endParaRPr>
          </a:p>
          <a:p>
            <a:pPr lvl="1"/>
            <a:r>
              <a:rPr kumimoji="1">
                <a:sym typeface="+mn-ea"/>
              </a:rPr>
              <a:t>  时刻管理和遵循已编排的任务优先级，并且应该始终按照优先级由高到低依次完成各项测试任务。在出现多个任务并行的情况下，也理应遵从优先级顺序而非临时决定的顺序来完成。</a:t>
            </a:r>
            <a:endParaRPr kumimoji="1">
              <a:sym typeface="+mn-ea"/>
            </a:endParaRPr>
          </a:p>
          <a:p>
            <a:endParaRPr kumimoji="1" lang="zh-CN" altLang="en-US"/>
          </a:p>
          <a:p>
            <a:r>
              <a:rPr kumimoji="1" lang="zh-CN" altLang="en-US"/>
              <a:t>因小失大：</a:t>
            </a:r>
            <a:endParaRPr kumimoji="1" lang="zh-CN" altLang="en-US"/>
          </a:p>
          <a:p>
            <a:pPr lvl="1"/>
            <a:r>
              <a:rPr kumimoji="1" lang="zh-CN" altLang="en-US"/>
              <a:t>  从对线上游戏的影响程度方面讲，</a:t>
            </a:r>
            <a:r>
              <a:rPr kumimoji="1" lang="en-US" altLang="zh-CN"/>
              <a:t>LCM</a:t>
            </a:r>
            <a:r>
              <a:rPr kumimoji="1"/>
              <a:t>功能必定大于客服功能。客服出现</a:t>
            </a:r>
            <a:r>
              <a:rPr kumimoji="1" lang="en-US" altLang="zh-CN"/>
              <a:t>10</a:t>
            </a:r>
            <a:r>
              <a:rPr kumimoji="1"/>
              <a:t>个问题，可能都不及</a:t>
            </a:r>
            <a:r>
              <a:rPr kumimoji="1" lang="en-US" altLang="zh-CN"/>
              <a:t>LCM</a:t>
            </a:r>
            <a:r>
              <a:rPr kumimoji="1"/>
              <a:t>出现一个问题所带来的损失大。而因为急于定位客服出现的线上问题，而放松了</a:t>
            </a:r>
            <a:r>
              <a:rPr kumimoji="1" lang="en-US" altLang="zh-CN"/>
              <a:t>LCM</a:t>
            </a:r>
            <a:r>
              <a:rPr kumimoji="1"/>
              <a:t>服务的查漏纠错，以致没有及时发现影响范围更大更广的问题，及时想要优先定位线上</a:t>
            </a:r>
            <a:r>
              <a:rPr kumimoji="1" lang="en-US" altLang="zh-CN"/>
              <a:t>BUG</a:t>
            </a:r>
            <a:r>
              <a:rPr kumimoji="1"/>
              <a:t>的初衷并无问题，但也可谓是因小失大。</a:t>
            </a:r>
            <a:endParaRPr kumimoj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custDataLst>
              <p:tags r:id="rId1"/>
            </p:custDataLst>
          </p:nvPr>
        </p:nvSpPr>
        <p:spPr>
          <a:xfrm>
            <a:off x="624910" y="774000"/>
            <a:ext cx="10972800" cy="5482800"/>
          </a:xfrm>
        </p:spPr>
        <p:txBody>
          <a:bodyPr/>
          <a:lstStyle/>
          <a:p>
            <a:r>
              <a:rPr lang="zh-CN" altLang="en-US" dirty="0"/>
              <a:t>游戏公司最终追求的是</a:t>
            </a:r>
            <a:r>
              <a:rPr lang="zh-CN" altLang="en-US" dirty="0">
                <a:solidFill>
                  <a:srgbClr val="FF0000"/>
                </a:solidFill>
              </a:rPr>
              <a:t>游戏</a:t>
            </a:r>
            <a:r>
              <a:rPr lang="zh-CN" altLang="en-US" dirty="0"/>
              <a:t>的大卖和稳定运营。</a:t>
            </a:r>
            <a:endParaRPr lang="zh-CN" altLang="en-US" dirty="0"/>
          </a:p>
          <a:p>
            <a:endParaRPr lang="zh-CN" altLang="en-US" dirty="0"/>
          </a:p>
          <a:p>
            <a:r>
              <a:rPr lang="zh-CN" altLang="en-US" dirty="0"/>
              <a:t>部门的工作目标应以维护公司长远利益为主要优先级，无论是</a:t>
            </a:r>
            <a:r>
              <a:rPr lang="zh-CN" altLang="en-US" dirty="0">
                <a:solidFill>
                  <a:srgbClr val="FF0000"/>
                </a:solidFill>
              </a:rPr>
              <a:t>创造受益</a:t>
            </a:r>
            <a:r>
              <a:rPr lang="zh-CN" altLang="en-US" dirty="0"/>
              <a:t>亦或是</a:t>
            </a:r>
            <a:r>
              <a:rPr lang="zh-CN" altLang="en-US" dirty="0">
                <a:solidFill>
                  <a:srgbClr val="FF0000"/>
                </a:solidFill>
              </a:rPr>
              <a:t>规避损失</a:t>
            </a:r>
            <a:r>
              <a:rPr lang="zh-CN" altLang="en-US" dirty="0"/>
              <a:t>。</a:t>
            </a:r>
            <a:endParaRPr lang="zh-CN" altLang="en-US" dirty="0"/>
          </a:p>
          <a:p>
            <a:endParaRPr lang="zh-CN" altLang="en-US" dirty="0"/>
          </a:p>
          <a:p>
            <a:r>
              <a:rPr lang="zh-CN" altLang="en-US" dirty="0"/>
              <a:t>在需要对手头任务进行拆解及轻重急缓进行抉择时，应根据业务重要性进行</a:t>
            </a:r>
            <a:r>
              <a:rPr lang="en-US" altLang="zh-CN" dirty="0"/>
              <a:t>“</a:t>
            </a:r>
            <a:r>
              <a:rPr lang="zh-CN" altLang="en-US" dirty="0"/>
              <a:t>抓大放小</a:t>
            </a:r>
            <a:r>
              <a:rPr lang="en-US" altLang="zh-CN" dirty="0"/>
              <a:t>”</a:t>
            </a:r>
            <a:r>
              <a:rPr lang="zh-CN" altLang="en-US" dirty="0"/>
              <a:t>，以保障游戏核心业务的稳定 。</a:t>
            </a:r>
            <a:endParaRPr lang="zh-CN" altLang="en-US" dirty="0"/>
          </a:p>
          <a:p>
            <a:endParaRPr lang="zh-CN" altLang="en-US" dirty="0"/>
          </a:p>
          <a:p>
            <a:r>
              <a:rPr lang="zh-CN" altLang="en-US" dirty="0"/>
              <a:t>尽快提高自身在多线测试任务并存情况下的应变和处置能力，才能满足业务量日益增长的情况下对</a:t>
            </a:r>
            <a:r>
              <a:rPr lang="en-US" altLang="zh-CN" dirty="0"/>
              <a:t>QA</a:t>
            </a:r>
            <a:r>
              <a:rPr lang="zh-CN" altLang="en-US" dirty="0"/>
              <a:t>时效性和准确性的客观需要。公司未来同时将有多个灌篮体量的游戏同时运营，也意味着对</a:t>
            </a:r>
            <a:r>
              <a:rPr lang="en-US" altLang="zh-CN" dirty="0"/>
              <a:t>QA</a:t>
            </a:r>
            <a:r>
              <a:rPr lang="zh-CN" altLang="en-US" dirty="0"/>
              <a:t>人员提出了更高的要求。保持和公司发展趋势相同的进阶步伐，是大势所趋。</a:t>
            </a:r>
            <a:endParaRPr lang="en-US" altLang="zh-CN" dirty="0"/>
          </a:p>
          <a:p>
            <a:endParaRPr lang="zh-CN" altLang="en-US" dirty="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p:txBody>
          <a:bodyPr/>
          <a:lstStyle/>
          <a:p>
            <a:r>
              <a:rPr dirty="0"/>
              <a:t>谢谢聆听</a:t>
            </a:r>
            <a:endParaRPr dirty="0"/>
          </a:p>
        </p:txBody>
      </p:sp>
      <p:sp>
        <p:nvSpPr>
          <p:cNvPr id="3" name="文本占位符 2"/>
          <p:cNvSpPr>
            <a:spLocks noGrp="1"/>
          </p:cNvSpPr>
          <p:nvPr>
            <p:ph type="body" sz="quarter" idx="13"/>
            <p:custDataLst>
              <p:tags r:id="rId2"/>
            </p:custDataLst>
          </p:nvPr>
        </p:nvSpPr>
        <p:spPr/>
        <p:txBody>
          <a:bodyPr/>
          <a:lstStyle/>
          <a:p>
            <a:r>
              <a:rPr lang="zh-CN" altLang="en-US" dirty="0"/>
              <a:t>单击此处添加副标题内容</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768975"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6878955" y="1936113"/>
            <a:ext cx="4246245" cy="7704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SDK</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测试复盘回顾及成果总结</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6" name="文本框 25"/>
          <p:cNvSpPr txBox="1"/>
          <p:nvPr>
            <p:custDataLst>
              <p:tags r:id="rId3"/>
            </p:custDataLst>
          </p:nvPr>
        </p:nvSpPr>
        <p:spPr>
          <a:xfrm>
            <a:off x="5768975"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5768975" y="3960494"/>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38" name="直接连接符 37"/>
          <p:cNvCxnSpPr/>
          <p:nvPr>
            <p:custDataLst>
              <p:tags r:id="rId5"/>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6"/>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7"/>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8"/>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9"/>
            </p:custDataLst>
          </p:nvPr>
        </p:nvSpPr>
        <p:spPr>
          <a:xfrm>
            <a:off x="6878955" y="2948305"/>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性能测试复盘回顾及成果总结</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0" name="文本框 19"/>
          <p:cNvSpPr txBox="1"/>
          <p:nvPr>
            <p:custDataLst>
              <p:tags r:id="rId10"/>
            </p:custDataLst>
          </p:nvPr>
        </p:nvSpPr>
        <p:spPr>
          <a:xfrm>
            <a:off x="6878955"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全球版灌篮登录后公告复盘与总结</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2" name="文本框 11"/>
          <p:cNvSpPr txBox="1"/>
          <p:nvPr>
            <p:custDataLst>
              <p:tags r:id="rId11"/>
            </p:custDataLst>
          </p:nvPr>
        </p:nvSpPr>
        <p:spPr>
          <a:xfrm>
            <a:off x="5768975" y="497063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文本框 12"/>
          <p:cNvSpPr txBox="1"/>
          <p:nvPr>
            <p:custDataLst>
              <p:tags r:id="rId12"/>
            </p:custDataLst>
          </p:nvPr>
        </p:nvSpPr>
        <p:spPr>
          <a:xfrm>
            <a:off x="6878955" y="4970633"/>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简体灌篮登录后公告复盘与总结</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一、</a:t>
            </a:r>
            <a:r>
              <a:rPr lang="en-US" altLang="zh-CN" dirty="0"/>
              <a:t>SDK</a:t>
            </a:r>
            <a:r>
              <a:rPr lang="zh-CN" altLang="en-US" dirty="0"/>
              <a:t>测试复盘回顾与成果</a:t>
            </a:r>
            <a:endParaRPr kumimoji="1" lang="zh-CN" altLang="en-US" dirty="0"/>
          </a:p>
        </p:txBody>
      </p:sp>
      <p:sp>
        <p:nvSpPr>
          <p:cNvPr id="3" name="内容占位符 2"/>
          <p:cNvSpPr>
            <a:spLocks noGrp="1"/>
          </p:cNvSpPr>
          <p:nvPr>
            <p:ph idx="1"/>
          </p:nvPr>
        </p:nvSpPr>
        <p:spPr/>
        <p:txBody>
          <a:bodyPr/>
          <a:lstStyle/>
          <a:p>
            <a:pPr marL="0" indent="0">
              <a:buNone/>
            </a:pPr>
            <a:endParaRPr lang="en-US" altLang="zh-CN" dirty="0"/>
          </a:p>
          <a:p>
            <a:r>
              <a:rPr lang="zh-CN" altLang="en-US" dirty="0"/>
              <a:t>书接上回</a:t>
            </a:r>
            <a:r>
              <a:rPr lang="en-US" altLang="zh-CN" dirty="0"/>
              <a:t>——KR</a:t>
            </a:r>
            <a:r>
              <a:rPr lang="zh-CN" altLang="en-US" dirty="0"/>
              <a:t>灌篮补单配置问题的复盘</a:t>
            </a:r>
            <a:endParaRPr lang="en-US" altLang="zh-CN" dirty="0"/>
          </a:p>
          <a:p>
            <a:pPr lvl="1"/>
            <a:r>
              <a:rPr lang="zh-CN" altLang="en-US" dirty="0">
                <a:solidFill>
                  <a:schemeClr val="tx1"/>
                </a:solidFill>
              </a:rPr>
              <a:t>补单配置有问题</a:t>
            </a:r>
            <a:endParaRPr lang="en-US" altLang="zh-CN" dirty="0">
              <a:solidFill>
                <a:schemeClr val="tx1"/>
              </a:solidFill>
            </a:endParaRPr>
          </a:p>
          <a:p>
            <a:pPr lvl="1"/>
            <a:r>
              <a:rPr lang="zh-CN" altLang="en-US" dirty="0">
                <a:solidFill>
                  <a:schemeClr val="tx1"/>
                </a:solidFill>
              </a:rPr>
              <a:t>如果对游戏包进行检查，就能查到</a:t>
            </a:r>
            <a:endParaRPr lang="en-US" altLang="zh-CN" dirty="0">
              <a:solidFill>
                <a:schemeClr val="tx1"/>
              </a:solidFill>
            </a:endParaRPr>
          </a:p>
          <a:p>
            <a:pPr lvl="1"/>
            <a:endParaRPr lang="en-US" altLang="zh-CN" dirty="0">
              <a:solidFill>
                <a:schemeClr val="tx1"/>
              </a:solidFill>
            </a:endParaRPr>
          </a:p>
          <a:p>
            <a:r>
              <a:rPr lang="zh-CN" altLang="en-US" dirty="0">
                <a:solidFill>
                  <a:schemeClr val="tx1"/>
                </a:solidFill>
              </a:rPr>
              <a:t>由此也引起我们对</a:t>
            </a:r>
            <a:r>
              <a:rPr lang="zh-CN" altLang="en-US" dirty="0">
                <a:solidFill>
                  <a:srgbClr val="FF0000"/>
                </a:solidFill>
              </a:rPr>
              <a:t>流程优化</a:t>
            </a:r>
            <a:r>
              <a:rPr lang="zh-CN" altLang="en-US" dirty="0">
                <a:solidFill>
                  <a:schemeClr val="tx1"/>
                </a:solidFill>
              </a:rPr>
              <a:t>和</a:t>
            </a:r>
            <a:r>
              <a:rPr lang="zh-CN" altLang="en-US" dirty="0">
                <a:solidFill>
                  <a:srgbClr val="FF0000"/>
                </a:solidFill>
              </a:rPr>
              <a:t>拓宽眼界</a:t>
            </a:r>
            <a:r>
              <a:rPr lang="zh-CN" altLang="en-US" dirty="0">
                <a:solidFill>
                  <a:schemeClr val="tx1"/>
                </a:solidFill>
              </a:rPr>
              <a:t>的重视</a:t>
            </a:r>
            <a:endParaRPr lang="en-US" altLang="zh-CN" dirty="0">
              <a:solidFill>
                <a:schemeClr val="tx1"/>
              </a:solidFill>
            </a:endParaRPr>
          </a:p>
          <a:p>
            <a:endParaRPr lang="en-US" altLang="zh-CN" dirty="0">
              <a:solidFill>
                <a:schemeClr val="tx1"/>
              </a:solidFill>
            </a:endParaRPr>
          </a:p>
          <a:p>
            <a:pPr lvl="0">
              <a:buFont typeface="Wingdings" panose="05000000000000000000" charset="0"/>
              <a:buChar char="l"/>
            </a:pPr>
            <a:r>
              <a:rPr lang="zh-CN" altLang="en-US" dirty="0"/>
              <a:t>针对已显露问题，我们对</a:t>
            </a:r>
            <a:r>
              <a:rPr lang="en-US" altLang="zh-CN" dirty="0"/>
              <a:t>SDK</a:t>
            </a:r>
            <a:r>
              <a:rPr lang="zh-CN" altLang="en-US" dirty="0"/>
              <a:t>游戏上线前的测试流程做以调整：</a:t>
            </a:r>
            <a:endParaRPr lang="en-US" altLang="zh-CN" dirty="0"/>
          </a:p>
          <a:p>
            <a:pPr lvl="1">
              <a:buFont typeface="Wingdings" panose="05000000000000000000" charset="0"/>
              <a:buChar char="l"/>
            </a:pPr>
            <a:r>
              <a:rPr lang="zh-CN" altLang="en-US" dirty="0"/>
              <a:t>将游戏包验证纳入新游戏上线前的测试范围；</a:t>
            </a:r>
            <a:endParaRPr lang="en-US" altLang="zh-CN" dirty="0"/>
          </a:p>
          <a:p>
            <a:pPr lvl="1">
              <a:buFont typeface="Wingdings" panose="05000000000000000000" charset="0"/>
              <a:buChar char="l"/>
            </a:pPr>
            <a:r>
              <a:rPr lang="en-US" altLang="zh-CN" dirty="0"/>
              <a:t>SDK</a:t>
            </a:r>
            <a:r>
              <a:rPr lang="zh-CN" altLang="en-US" dirty="0"/>
              <a:t>测完</a:t>
            </a:r>
            <a:r>
              <a:rPr lang="en-US" altLang="zh-CN" dirty="0"/>
              <a:t>——</a:t>
            </a:r>
            <a:r>
              <a:rPr lang="zh-CN" altLang="en-US" dirty="0"/>
              <a:t>游戏包相关部分测完</a:t>
            </a:r>
            <a:r>
              <a:rPr lang="en-US" altLang="zh-CN" dirty="0"/>
              <a:t>——</a:t>
            </a:r>
            <a:r>
              <a:rPr lang="zh-CN" altLang="en-US" dirty="0"/>
              <a:t>完成；</a:t>
            </a:r>
            <a:endParaRPr lang="en-US" altLang="zh-CN" dirty="0"/>
          </a:p>
          <a:p>
            <a:endParaRPr lang="en-US" altLang="zh-CN" dirty="0">
              <a:solidFill>
                <a:schemeClr val="tx1"/>
              </a:solidFill>
            </a:endParaRPr>
          </a:p>
          <a:p>
            <a:endParaRPr lang="zh-CN" altLang="en-US" dirty="0">
              <a:solidFill>
                <a:schemeClr val="tx1"/>
              </a:solidFill>
            </a:endParaRPr>
          </a:p>
          <a:p>
            <a:pPr marL="457200" lvl="1" indent="0">
              <a:buNone/>
            </a:pPr>
            <a:endParaRPr lang="zh-CN" altLang="en-US" dirty="0"/>
          </a:p>
          <a:p>
            <a:endParaRPr kumimoji="1" lang="en-US" altLang="zh-CN" dirty="0"/>
          </a:p>
          <a:p>
            <a:pPr lvl="1"/>
            <a:endParaRPr kumimoji="1" lang="en-US" altLang="zh-CN" dirty="0"/>
          </a:p>
          <a:p>
            <a:endParaRPr kumimoji="1"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solidFill>
                  <a:schemeClr val="tx1"/>
                </a:solidFill>
              </a:rPr>
              <a:t>实践成果</a:t>
            </a:r>
            <a:endParaRPr lang="en-US" altLang="zh-CN" dirty="0">
              <a:solidFill>
                <a:schemeClr val="tx1"/>
              </a:solidFill>
            </a:endParaRPr>
          </a:p>
        </p:txBody>
      </p:sp>
      <p:sp>
        <p:nvSpPr>
          <p:cNvPr id="3" name="内容占位符 2"/>
          <p:cNvSpPr>
            <a:spLocks noGrp="1"/>
          </p:cNvSpPr>
          <p:nvPr>
            <p:ph idx="1"/>
            <p:custDataLst>
              <p:tags r:id="rId2"/>
            </p:custDataLst>
          </p:nvPr>
        </p:nvSpPr>
        <p:spPr>
          <a:xfrm>
            <a:off x="608400" y="1490400"/>
            <a:ext cx="5487600" cy="4759200"/>
          </a:xfrm>
        </p:spPr>
        <p:txBody>
          <a:bodyPr/>
          <a:lstStyle/>
          <a:p>
            <a:r>
              <a:rPr lang="zh-CN" altLang="en-US" dirty="0"/>
              <a:t>在全球版灌篮</a:t>
            </a:r>
            <a:r>
              <a:rPr lang="en-US" altLang="zh-CN" dirty="0"/>
              <a:t>OBT</a:t>
            </a:r>
            <a:r>
              <a:rPr lang="zh-CN" altLang="en-US" dirty="0"/>
              <a:t>上线前夕，先后用</a:t>
            </a:r>
            <a:r>
              <a:rPr lang="en-US" altLang="zh-CN" dirty="0"/>
              <a:t>Pickle</a:t>
            </a:r>
            <a:r>
              <a:rPr lang="zh-CN" altLang="en-US" dirty="0"/>
              <a:t>包和游戏包对</a:t>
            </a:r>
            <a:r>
              <a:rPr lang="en-US" altLang="zh-CN" dirty="0"/>
              <a:t>LCM</a:t>
            </a:r>
            <a:r>
              <a:rPr lang="zh-CN" altLang="en-US" dirty="0"/>
              <a:t>全功能进行了系统性回归测试；</a:t>
            </a:r>
            <a:endParaRPr lang="en-US" altLang="zh-CN" dirty="0"/>
          </a:p>
          <a:p>
            <a:endParaRPr lang="en-US" altLang="zh-CN" dirty="0"/>
          </a:p>
          <a:p>
            <a:r>
              <a:rPr lang="zh-CN" altLang="en-US" dirty="0"/>
              <a:t>发现</a:t>
            </a:r>
            <a:r>
              <a:rPr lang="en-US" altLang="zh-CN" dirty="0"/>
              <a:t>LCM</a:t>
            </a:r>
            <a:r>
              <a:rPr lang="zh-CN" altLang="en-US" dirty="0"/>
              <a:t>和游戏包不同程度的各类问题</a:t>
            </a:r>
            <a:r>
              <a:rPr lang="en-US" altLang="zh-CN" dirty="0"/>
              <a:t>:</a:t>
            </a:r>
            <a:endParaRPr lang="en-US" altLang="zh-CN" dirty="0"/>
          </a:p>
          <a:p>
            <a:pPr lvl="1"/>
            <a:r>
              <a:rPr lang="en-US" altLang="zh-CN" dirty="0"/>
              <a:t>LCM</a:t>
            </a:r>
            <a:r>
              <a:rPr lang="zh-CN" altLang="en-US" dirty="0"/>
              <a:t>配置问题：</a:t>
            </a:r>
            <a:r>
              <a:rPr lang="en-US" altLang="zh-CN" dirty="0"/>
              <a:t>1</a:t>
            </a:r>
            <a:r>
              <a:rPr lang="zh-CN" altLang="en-US" dirty="0"/>
              <a:t>项</a:t>
            </a:r>
            <a:endParaRPr lang="en-US" altLang="zh-CN" dirty="0"/>
          </a:p>
          <a:p>
            <a:pPr lvl="1"/>
            <a:r>
              <a:rPr lang="zh-CN" altLang="en-US" dirty="0"/>
              <a:t>游戏内问题：</a:t>
            </a:r>
            <a:r>
              <a:rPr lang="en-US" altLang="zh-CN" dirty="0"/>
              <a:t>9</a:t>
            </a:r>
            <a:r>
              <a:rPr lang="zh-CN" altLang="en-US" dirty="0"/>
              <a:t>项</a:t>
            </a:r>
            <a:endParaRPr lang="en-US" altLang="zh-CN" dirty="0"/>
          </a:p>
          <a:p>
            <a:endParaRPr lang="en-US" altLang="zh-CN" dirty="0"/>
          </a:p>
          <a:p>
            <a:pPr marL="457200" lvl="1" indent="0">
              <a:buNone/>
            </a:pPr>
            <a:endParaRPr lang="en-US" altLang="zh-CN" dirty="0"/>
          </a:p>
          <a:p>
            <a:pPr lvl="1"/>
            <a:endParaRPr lang="en-US" altLang="zh-CN" dirty="0"/>
          </a:p>
        </p:txBody>
      </p:sp>
      <p:sp>
        <p:nvSpPr>
          <p:cNvPr id="4" name="内容占位符 18"/>
          <p:cNvSpPr txBox="1"/>
          <p:nvPr/>
        </p:nvSpPr>
        <p:spPr>
          <a:xfrm>
            <a:off x="6400800" y="1501200"/>
            <a:ext cx="5176800" cy="4748400"/>
          </a:xfrm>
          <a:prstGeom prst="rect">
            <a:avLst/>
          </a:prstGeom>
        </p:spPr>
        <p:txBody>
          <a:bodyPr>
            <a:normAutofit fontScale="85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GB" altLang="zh-CN"/>
              <a:t>iOS</a:t>
            </a:r>
            <a:r>
              <a:rPr lang="zh-CN" altLang="en-US"/>
              <a:t>客户端无法展示商品列表（台湾区域外）</a:t>
            </a:r>
            <a:endParaRPr lang="en-US" altLang="zh-CN"/>
          </a:p>
          <a:p>
            <a:pPr>
              <a:buFont typeface="Wingdings" panose="05000000000000000000" pitchFamily="2" charset="2"/>
              <a:buChar char="Ø"/>
            </a:pPr>
            <a:r>
              <a:rPr lang="en-GB" altLang="zh-CN"/>
              <a:t>Android&amp;iOS</a:t>
            </a:r>
            <a:r>
              <a:rPr lang="zh-CN" altLang="en-US"/>
              <a:t>客户端商品列表价格显示异常（显示为</a:t>
            </a:r>
            <a:r>
              <a:rPr lang="en-US" altLang="zh-CN"/>
              <a:t>:0.00)</a:t>
            </a:r>
            <a:endParaRPr lang="en-US" altLang="zh-CN"/>
          </a:p>
          <a:p>
            <a:pPr>
              <a:buFont typeface="Wingdings" panose="05000000000000000000" pitchFamily="2" charset="2"/>
              <a:buChar char="Ø"/>
            </a:pPr>
            <a:r>
              <a:rPr lang="en-GB" altLang="zh-CN"/>
              <a:t>iOS</a:t>
            </a:r>
            <a:r>
              <a:rPr lang="zh-CN" altLang="en-US"/>
              <a:t>客户端支付成功后，兑换道具阶段失败（最后支付到余额）</a:t>
            </a:r>
            <a:endParaRPr lang="en-US" altLang="zh-CN"/>
          </a:p>
          <a:p>
            <a:pPr>
              <a:buFont typeface="Wingdings" panose="05000000000000000000" pitchFamily="2" charset="2"/>
              <a:buChar char="Ø"/>
            </a:pPr>
            <a:r>
              <a:rPr lang="zh-CN" altLang="en-US"/>
              <a:t>进入点券储值界面，右上角（竞技币、钻石、点券）都显示为满值（例</a:t>
            </a:r>
            <a:r>
              <a:rPr lang="en-US" altLang="zh-CN"/>
              <a:t>:99999</a:t>
            </a:r>
            <a:r>
              <a:rPr lang="zh-CN" altLang="en-US"/>
              <a:t>）</a:t>
            </a:r>
            <a:endParaRPr lang="en-US" altLang="zh-CN"/>
          </a:p>
          <a:p>
            <a:pPr>
              <a:buFont typeface="Wingdings" panose="05000000000000000000" pitchFamily="2" charset="2"/>
              <a:buChar char="Ø"/>
            </a:pPr>
            <a:r>
              <a:rPr lang="en-GB" altLang="zh-CN"/>
              <a:t>Android&amp;iOS</a:t>
            </a:r>
            <a:r>
              <a:rPr lang="zh-CN" altLang="en-US"/>
              <a:t>客户端</a:t>
            </a:r>
            <a:r>
              <a:rPr lang="en-GB" altLang="zh-CN"/>
              <a:t>facebook</a:t>
            </a:r>
            <a:r>
              <a:rPr lang="zh-CN" altLang="en-US"/>
              <a:t>好友接口没有被调用，导致</a:t>
            </a:r>
            <a:r>
              <a:rPr lang="en-GB" altLang="zh-CN"/>
              <a:t>facebook</a:t>
            </a:r>
            <a:r>
              <a:rPr lang="zh-CN" altLang="en-US"/>
              <a:t>好友功能失效</a:t>
            </a:r>
            <a:endParaRPr lang="en-US" altLang="zh-CN"/>
          </a:p>
          <a:p>
            <a:pPr>
              <a:buFont typeface="Wingdings" panose="05000000000000000000" pitchFamily="2" charset="2"/>
              <a:buChar char="Ø"/>
            </a:pPr>
            <a:r>
              <a:rPr lang="zh-CN" altLang="en-US"/>
              <a:t>个人中心手机绑定相关未进行屏蔽</a:t>
            </a:r>
            <a:endParaRPr lang="en-US" altLang="zh-CN"/>
          </a:p>
          <a:p>
            <a:pPr>
              <a:buFont typeface="Wingdings" panose="05000000000000000000" pitchFamily="2" charset="2"/>
              <a:buChar char="Ø"/>
            </a:pPr>
            <a:r>
              <a:rPr lang="zh-CN" altLang="en-US"/>
              <a:t>苹果账号冻结没有冻结弹窗</a:t>
            </a:r>
            <a:endParaRPr lang="en-US" altLang="zh-CN"/>
          </a:p>
          <a:p>
            <a:pPr>
              <a:buFont typeface="Wingdings" panose="05000000000000000000" pitchFamily="2" charset="2"/>
              <a:buChar char="Ø"/>
            </a:pPr>
            <a:r>
              <a:rPr lang="zh-CN" altLang="en-US"/>
              <a:t>游戏热更新频繁失败</a:t>
            </a:r>
            <a:endParaRPr lang="en-US" altLang="zh-CN"/>
          </a:p>
          <a:p>
            <a:pPr>
              <a:buFont typeface="Wingdings" panose="05000000000000000000" pitchFamily="2" charset="2"/>
              <a:buChar char="Ø"/>
            </a:pPr>
            <a:r>
              <a:rPr lang="en-GB" altLang="zh-CN"/>
              <a:t>iOS</a:t>
            </a:r>
            <a:r>
              <a:rPr lang="zh-CN" altLang="en-US"/>
              <a:t>客户端不能触发本地推送</a:t>
            </a:r>
            <a:endParaRPr lang="en-US" altLang="zh-CN"/>
          </a:p>
          <a:p>
            <a:pPr>
              <a:buFont typeface="Wingdings" panose="05000000000000000000" pitchFamily="2" charset="2"/>
              <a:buChar char="Ø"/>
            </a:pPr>
            <a:r>
              <a:rPr lang="zh-CN" altLang="en-GB"/>
              <a:t>平台</a:t>
            </a:r>
            <a:r>
              <a:rPr lang="zh-CN" altLang="en-US"/>
              <a:t>配置错误，</a:t>
            </a:r>
            <a:r>
              <a:rPr lang="en-GB" altLang="zh-CN"/>
              <a:t>Apple&amp;Google</a:t>
            </a:r>
            <a:r>
              <a:rPr lang="zh-CN" altLang="en-US"/>
              <a:t>远程推送失败</a:t>
            </a:r>
            <a:endParaRPr lang="zh-CN" altLang="en-US"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a:t>测试结果证明了我们对原有流程采取改变的必要性：</a:t>
            </a:r>
            <a:endParaRPr lang="en-US" altLang="zh-CN" dirty="0"/>
          </a:p>
          <a:p>
            <a:pPr lvl="1"/>
            <a:r>
              <a:rPr lang="zh-CN" altLang="en-US" sz="1800" dirty="0"/>
              <a:t>必须在上线测试流程中增加游戏包检查环节</a:t>
            </a:r>
            <a:endParaRPr lang="en-US" altLang="zh-CN" sz="1800" dirty="0"/>
          </a:p>
          <a:p>
            <a:pPr lvl="1"/>
            <a:r>
              <a:rPr lang="zh-CN" altLang="en-US" sz="1800" dirty="0"/>
              <a:t>对游戏包进行检查，才能最大限度的保证游戏最终的品质；</a:t>
            </a:r>
            <a:endParaRPr lang="en-US" altLang="zh-CN" sz="1800" dirty="0"/>
          </a:p>
          <a:p>
            <a:pPr lvl="1"/>
            <a:r>
              <a:rPr lang="zh-CN" altLang="en-US" sz="1800" dirty="0"/>
              <a:t>能协助兄弟部门，共同为游戏质量把关添一份力；</a:t>
            </a:r>
            <a:endParaRPr lang="en-US" altLang="zh-CN" sz="1800" dirty="0"/>
          </a:p>
          <a:p>
            <a:pPr lvl="1"/>
            <a:endParaRPr lang="en-US" altLang="zh-CN" sz="1800" dirty="0"/>
          </a:p>
          <a:p>
            <a:r>
              <a:rPr lang="zh-CN" altLang="en-US" dirty="0"/>
              <a:t>新流程基本具有可操作性和有实践产出的潜力，未来仍需结合业务实际进行不断丰富。</a:t>
            </a:r>
            <a:endParaRPr lang="en-US" altLang="zh-CN" dirty="0"/>
          </a:p>
          <a:p>
            <a:pPr lvl="1"/>
            <a:endParaRPr lang="en-US" altLang="zh-CN" sz="1800" dirty="0"/>
          </a:p>
          <a:p>
            <a:endParaRPr lang="en-US" altLang="zh-CN" dirty="0"/>
          </a:p>
          <a:p>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dirty="0"/>
              <a:t>二、性能测试复盘回顾与成果</a:t>
            </a:r>
            <a:endParaRPr lang="zh-CN" altLang="en-US" dirty="0"/>
          </a:p>
        </p:txBody>
      </p:sp>
      <p:sp>
        <p:nvSpPr>
          <p:cNvPr id="2" name="内容占位符 1"/>
          <p:cNvSpPr>
            <a:spLocks noGrp="1"/>
          </p:cNvSpPr>
          <p:nvPr>
            <p:ph idx="1"/>
            <p:custDataLst>
              <p:tags r:id="rId2"/>
            </p:custDataLst>
          </p:nvPr>
        </p:nvSpPr>
        <p:spPr>
          <a:xfrm>
            <a:off x="608400" y="1490400"/>
            <a:ext cx="6768793" cy="4759200"/>
          </a:xfrm>
        </p:spPr>
        <p:txBody>
          <a:bodyPr/>
          <a:lstStyle/>
          <a:p>
            <a:endParaRPr lang="en-US" altLang="zh-CN" dirty="0"/>
          </a:p>
          <a:p>
            <a:r>
              <a:rPr lang="zh-CN" altLang="en-US" dirty="0"/>
              <a:t>简体灌篮策略：日访问量</a:t>
            </a:r>
            <a:r>
              <a:rPr lang="en-US" altLang="zh-CN" dirty="0"/>
              <a:t>top10</a:t>
            </a:r>
            <a:r>
              <a:rPr lang="zh-CN" altLang="en-US" dirty="0"/>
              <a:t>的服务；</a:t>
            </a:r>
            <a:endParaRPr lang="en-US" altLang="zh-CN" dirty="0"/>
          </a:p>
          <a:p>
            <a:endParaRPr lang="en-US" altLang="zh-CN" dirty="0"/>
          </a:p>
          <a:p>
            <a:r>
              <a:rPr lang="zh-CN" altLang="en-US" dirty="0"/>
              <a:t>繁体灌篮策略：选取了</a:t>
            </a:r>
            <a:r>
              <a:rPr lang="en-US" altLang="zh-CN" dirty="0"/>
              <a:t>18</a:t>
            </a:r>
            <a:r>
              <a:rPr lang="zh-CN" altLang="en-US" dirty="0"/>
              <a:t>个</a:t>
            </a:r>
            <a:r>
              <a:rPr lang="en-US" altLang="zh-CN" dirty="0"/>
              <a:t>LCM</a:t>
            </a:r>
            <a:r>
              <a:rPr lang="zh-CN" altLang="en-US" dirty="0"/>
              <a:t>核心业务涉及到的接口</a:t>
            </a:r>
            <a:endParaRPr lang="en-US" altLang="zh-CN" dirty="0"/>
          </a:p>
          <a:p>
            <a:endParaRPr lang="en-US" altLang="zh-CN" dirty="0"/>
          </a:p>
          <a:p>
            <a:r>
              <a:rPr lang="en-US" altLang="zh-CN" dirty="0"/>
              <a:t>KR</a:t>
            </a:r>
            <a:r>
              <a:rPr lang="zh-CN" altLang="en-US" dirty="0"/>
              <a:t>灌篮策略：接口</a:t>
            </a:r>
            <a:r>
              <a:rPr lang="en-US" altLang="zh-CN" dirty="0"/>
              <a:t>100%</a:t>
            </a:r>
            <a:r>
              <a:rPr lang="zh-CN" altLang="en-US" dirty="0"/>
              <a:t>全覆盖，增量</a:t>
            </a:r>
            <a:r>
              <a:rPr lang="en-US" altLang="zh-CN" dirty="0"/>
              <a:t>+</a:t>
            </a:r>
            <a:r>
              <a:rPr lang="zh-CN" altLang="en-US" dirty="0"/>
              <a:t>全量</a:t>
            </a:r>
            <a:endParaRPr lang="en-US" altLang="zh-CN" dirty="0"/>
          </a:p>
          <a:p>
            <a:endParaRPr lang="en-US" altLang="zh-CN" dirty="0"/>
          </a:p>
          <a:p>
            <a:r>
              <a:rPr lang="zh-CN" altLang="en-US" dirty="0"/>
              <a:t>沉淀了一套持续可用持续有效的测试流程</a:t>
            </a:r>
            <a:endParaRPr lang="en-US" altLang="zh-CN" dirty="0"/>
          </a:p>
          <a:p>
            <a:pPr lvl="1"/>
            <a:endParaRPr lang="en-US" altLang="zh-CN" dirty="0"/>
          </a:p>
          <a:p>
            <a:pPr lvl="2"/>
            <a:endParaRPr lang="en-US" altLang="zh-CN" dirty="0"/>
          </a:p>
          <a:p>
            <a:endParaRPr lang="en-US" altLang="zh-CN" dirty="0"/>
          </a:p>
          <a:p>
            <a:endParaRPr lang="en-US" altLang="zh-CN" dirty="0"/>
          </a:p>
          <a:p>
            <a:pPr lvl="1"/>
            <a:endParaRPr lang="en-US" altLang="zh-CN" dirty="0"/>
          </a:p>
        </p:txBody>
      </p:sp>
      <p:pic>
        <p:nvPicPr>
          <p:cNvPr id="4" name="内容占位符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488" y="103799"/>
            <a:ext cx="3342775" cy="6650402"/>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t>流程优化及产出</a:t>
            </a:r>
            <a:r>
              <a:rPr lang="en-US" altLang="zh-CN" dirty="0"/>
              <a:t>	</a:t>
            </a:r>
            <a:endParaRPr lang="en-US" altLang="zh-CN" dirty="0"/>
          </a:p>
        </p:txBody>
      </p:sp>
      <p:sp>
        <p:nvSpPr>
          <p:cNvPr id="3" name="内容占位符 2"/>
          <p:cNvSpPr>
            <a:spLocks noGrp="1"/>
          </p:cNvSpPr>
          <p:nvPr>
            <p:ph idx="1"/>
            <p:custDataLst>
              <p:tags r:id="rId2"/>
            </p:custDataLst>
          </p:nvPr>
        </p:nvSpPr>
        <p:spPr/>
        <p:txBody>
          <a:bodyPr/>
          <a:lstStyle/>
          <a:p>
            <a:endParaRPr lang="en-US" altLang="zh-CN" dirty="0"/>
          </a:p>
          <a:p>
            <a:r>
              <a:rPr lang="zh-CN" altLang="en-US" dirty="0"/>
              <a:t>由于雷蛇</a:t>
            </a:r>
            <a:r>
              <a:rPr lang="en-US" altLang="zh-CN" dirty="0"/>
              <a:t>PC</a:t>
            </a:r>
            <a:r>
              <a:rPr lang="zh-CN" altLang="en-US" dirty="0"/>
              <a:t>支付新增了两个</a:t>
            </a:r>
            <a:r>
              <a:rPr lang="en-US" altLang="zh-CN" dirty="0"/>
              <a:t>API</a:t>
            </a:r>
            <a:r>
              <a:rPr lang="zh-CN" altLang="en-US" dirty="0"/>
              <a:t>，随即我们针对这两个接口进行了性能测试，并且发现了其中存在慢查询问题</a:t>
            </a:r>
            <a:r>
              <a:rPr lang="en-US" altLang="zh-CN" dirty="0">
                <a:solidFill>
                  <a:srgbClr val="FF0000"/>
                </a:solidFill>
              </a:rPr>
              <a:t>1</a:t>
            </a:r>
            <a:r>
              <a:rPr lang="zh-CN" altLang="en-US" dirty="0">
                <a:solidFill>
                  <a:srgbClr val="FF0000"/>
                </a:solidFill>
              </a:rPr>
              <a:t>个</a:t>
            </a:r>
            <a:r>
              <a:rPr lang="zh-CN" altLang="en-US" dirty="0"/>
              <a:t>。</a:t>
            </a:r>
            <a:endParaRPr lang="en-US" altLang="zh-CN" dirty="0"/>
          </a:p>
          <a:p>
            <a:endParaRPr lang="en-US" altLang="zh-CN" dirty="0"/>
          </a:p>
          <a:p>
            <a:r>
              <a:rPr lang="zh-CN" altLang="en-US" dirty="0"/>
              <a:t>定位问题</a:t>
            </a:r>
            <a:r>
              <a:rPr lang="en-US" altLang="zh-CN" dirty="0"/>
              <a:t>——</a:t>
            </a:r>
            <a:r>
              <a:rPr lang="zh-CN" altLang="en-US" dirty="0"/>
              <a:t>同步给开发同学修复问题</a:t>
            </a:r>
            <a:r>
              <a:rPr lang="en-US" altLang="zh-CN" dirty="0"/>
              <a:t>——</a:t>
            </a:r>
            <a:r>
              <a:rPr lang="zh-CN" altLang="en-US" dirty="0"/>
              <a:t>修复完毕</a:t>
            </a:r>
            <a:r>
              <a:rPr lang="en-US" altLang="zh-CN" dirty="0"/>
              <a:t>——</a:t>
            </a:r>
            <a:r>
              <a:rPr lang="zh-CN" altLang="en-US" dirty="0"/>
              <a:t>回归测试完成</a:t>
            </a:r>
            <a:r>
              <a:rPr lang="en-US" altLang="zh-CN" dirty="0"/>
              <a:t>——</a:t>
            </a:r>
            <a:r>
              <a:rPr lang="zh-CN" altLang="en-US" dirty="0"/>
              <a:t>问题排除</a:t>
            </a:r>
            <a:endParaRPr lang="en-US" altLang="zh-CN" dirty="0"/>
          </a:p>
          <a:p>
            <a:endParaRPr lang="en-US" altLang="zh-CN" dirty="0"/>
          </a:p>
          <a:p>
            <a:endParaRPr lang="en-US" altLang="zh-CN" dirty="0"/>
          </a:p>
          <a:p>
            <a:endParaRPr lang="en-US" altLang="zh-CN" dirty="0"/>
          </a:p>
          <a:p>
            <a:endParaRPr lang="en-US" altLang="zh-CN"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三、全球版灌篮登录后公告问题复盘与总结</a:t>
            </a:r>
            <a:r>
              <a:rPr lang="en-US" altLang="zh-CN" dirty="0"/>
              <a:t>	</a:t>
            </a:r>
            <a:endParaRPr lang="zh-CN" altLang="en-US" dirty="0"/>
          </a:p>
        </p:txBody>
      </p:sp>
      <p:sp>
        <p:nvSpPr>
          <p:cNvPr id="6" name="内容占位符 5"/>
          <p:cNvSpPr>
            <a:spLocks noGrp="1"/>
          </p:cNvSpPr>
          <p:nvPr>
            <p:ph idx="1"/>
          </p:nvPr>
        </p:nvSpPr>
        <p:spPr/>
        <p:txBody>
          <a:bodyPr/>
          <a:lstStyle/>
          <a:p>
            <a:pPr marL="0" indent="0">
              <a:buNone/>
            </a:pPr>
            <a:endParaRPr lang="en-US" altLang="zh-CN" dirty="0"/>
          </a:p>
          <a:p>
            <a:pPr marL="0" indent="0">
              <a:buNone/>
            </a:pPr>
            <a:r>
              <a:rPr lang="zh-CN" altLang="en-US" dirty="0"/>
              <a:t>问题回溯：全球版灌篮</a:t>
            </a:r>
            <a:r>
              <a:rPr lang="en-US" altLang="zh-CN" dirty="0"/>
              <a:t>OBT</a:t>
            </a:r>
            <a:r>
              <a:rPr lang="zh-CN" altLang="en-US" dirty="0"/>
              <a:t>前夕登录后公告多语言命中功能未生效。</a:t>
            </a:r>
            <a:endParaRPr lang="en-US" altLang="zh-CN" dirty="0"/>
          </a:p>
          <a:p>
            <a:pPr lvl="1">
              <a:buFont typeface="Wingdings" panose="05000000000000000000" pitchFamily="2" charset="2"/>
              <a:buChar char="Ø"/>
            </a:pPr>
            <a:r>
              <a:rPr lang="zh-CN" altLang="en-US" dirty="0"/>
              <a:t>产生后果：使用特定语言的用户将不会被登录后公告拦截</a:t>
            </a:r>
            <a:endParaRPr lang="en-US" altLang="zh-CN" dirty="0"/>
          </a:p>
          <a:p>
            <a:endParaRPr lang="en-US" altLang="zh-CN" dirty="0"/>
          </a:p>
          <a:p>
            <a:endParaRPr lang="en-US" altLang="zh-CN" dirty="0"/>
          </a:p>
          <a:p>
            <a:pPr marL="0" indent="0" algn="l">
              <a:buClrTx/>
              <a:buSzTx/>
              <a:buNone/>
            </a:pPr>
            <a:r>
              <a:rPr lang="zh-CN" altLang="en-US" dirty="0"/>
              <a:t>直接原因：</a:t>
            </a:r>
            <a:r>
              <a:rPr lang="zh-CN" altLang="en-US" dirty="0">
                <a:solidFill>
                  <a:srgbClr val="FF0000"/>
                </a:solidFill>
              </a:rPr>
              <a:t>上线当天的测试回归过程中，测试人员对测试案例的执行有疏漏</a:t>
            </a:r>
            <a:r>
              <a:rPr lang="zh-CN" altLang="en-US" dirty="0"/>
              <a:t>。</a:t>
            </a:r>
            <a:endParaRPr lang="zh-CN" altLang="en-US" dirty="0"/>
          </a:p>
          <a:p>
            <a:pPr marL="0" indent="0" algn="l">
              <a:buClrTx/>
              <a:buSzTx/>
              <a:buNone/>
            </a:pPr>
            <a:endParaRPr lang="zh-CN" altLang="en-US" dirty="0"/>
          </a:p>
          <a:p>
            <a:pPr marL="0" indent="0" algn="l">
              <a:buClrTx/>
              <a:buSzTx/>
              <a:buNone/>
            </a:pPr>
            <a:endParaRPr lang="zh-CN" altLang="en-US" dirty="0"/>
          </a:p>
          <a:p>
            <a:pPr marL="0" indent="0" algn="l">
              <a:buClrTx/>
              <a:buSzTx/>
              <a:buNone/>
            </a:pPr>
            <a:endParaRPr lang="zh-CN" altLang="en-US" dirty="0">
              <a:solidFill>
                <a:schemeClr val="tx1"/>
              </a:solidFill>
            </a:endParaRPr>
          </a:p>
          <a:p>
            <a:pPr marL="0" indent="0" algn="l">
              <a:buClrTx/>
              <a:buSzTx/>
              <a:buNone/>
            </a:pPr>
            <a:endParaRPr lang="en-US" altLang="zh-CN" dirty="0">
              <a:solidFill>
                <a:schemeClr val="tx1"/>
              </a:solidFill>
            </a:endParaRPr>
          </a:p>
          <a:p>
            <a:endParaRPr dirty="0"/>
          </a:p>
          <a:p>
            <a:pPr lvl="1"/>
            <a:endParaRPr lang="en-US" altLang="zh-C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自查</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en-US" b="1" dirty="0">
                <a:solidFill>
                  <a:schemeClr val="tx1"/>
                </a:solidFill>
              </a:rPr>
              <a:t>登录后公告是否是此次更新必测项目？测试案例是否包含登录后公告案例？</a:t>
            </a:r>
            <a:endParaRPr lang="zh-CN" altLang="en-US" b="1" dirty="0">
              <a:solidFill>
                <a:schemeClr val="tx1"/>
              </a:solidFill>
            </a:endParaRPr>
          </a:p>
          <a:p>
            <a:pPr lvl="1">
              <a:buFont typeface="Wingdings" panose="05000000000000000000" charset="0"/>
              <a:buChar char="Ø"/>
            </a:pPr>
            <a:r>
              <a:rPr lang="zh-CN" altLang="en-US" dirty="0">
                <a:solidFill>
                  <a:schemeClr val="tx1"/>
                </a:solidFill>
              </a:rPr>
              <a:t>是，属于本次更新范围之内的功能，并且存在对应案例。</a:t>
            </a:r>
            <a:endParaRPr lang="zh-CN" altLang="en-US" dirty="0">
              <a:solidFill>
                <a:schemeClr val="tx1"/>
              </a:solidFill>
            </a:endParaRPr>
          </a:p>
          <a:p>
            <a:pPr lvl="1">
              <a:buFont typeface="Wingdings" panose="05000000000000000000" charset="0"/>
              <a:buChar char="Ø"/>
            </a:pPr>
            <a:endParaRPr lang="zh-CN" altLang="en-US" b="1" dirty="0">
              <a:solidFill>
                <a:schemeClr val="tx1"/>
              </a:solidFill>
            </a:endParaRPr>
          </a:p>
          <a:p>
            <a:pPr marL="0" indent="0">
              <a:buNone/>
            </a:pPr>
            <a:r>
              <a:rPr lang="zh-CN" altLang="en-US" b="1" dirty="0">
                <a:solidFill>
                  <a:schemeClr val="tx1"/>
                </a:solidFill>
              </a:rPr>
              <a:t>为什么属于必查的项目却在实际测试过程中被忽视？</a:t>
            </a:r>
            <a:endParaRPr lang="en-US" altLang="zh-CN" b="1" dirty="0">
              <a:solidFill>
                <a:schemeClr val="tx1"/>
              </a:solidFill>
            </a:endParaRPr>
          </a:p>
          <a:p>
            <a:pPr lvl="1">
              <a:buFont typeface="Wingdings" panose="05000000000000000000" pitchFamily="2" charset="2"/>
              <a:buChar char="Ø"/>
            </a:pPr>
            <a:r>
              <a:rPr lang="zh-CN" altLang="en-US" dirty="0"/>
              <a:t>急于解决线上客服系统出现的突发问题，注意力被分散。</a:t>
            </a:r>
            <a:endParaRPr lang="en-US" altLang="zh-CN" dirty="0"/>
          </a:p>
          <a:p>
            <a:pPr marL="0" indent="0">
              <a:buNone/>
            </a:pPr>
            <a:endParaRPr lang="en-US" altLang="zh-CN" dirty="0"/>
          </a:p>
          <a:p>
            <a:pPr marL="0" indent="0">
              <a:buNone/>
            </a:pPr>
            <a:r>
              <a:rPr b="1" dirty="0"/>
              <a:t>为什么客服系统线上会出现问题？</a:t>
            </a:r>
            <a:endParaRPr b="1" dirty="0"/>
          </a:p>
          <a:p>
            <a:pPr lvl="1">
              <a:buFont typeface="Wingdings" panose="05000000000000000000" charset="0"/>
              <a:buChar char="Ø"/>
            </a:pPr>
            <a:r>
              <a:rPr sz="1600" dirty="0"/>
              <a:t>特定机型的兼容性出现问题，测试时较难测出。</a:t>
            </a:r>
            <a:endParaRPr lang="en-US" altLang="zh-CN" dirty="0"/>
          </a:p>
          <a:p>
            <a:pPr marL="0" indent="0">
              <a:buNone/>
            </a:pPr>
            <a:endParaRPr kumimoji="1" lang="en-US" altLang="zh-CN"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Lst>
</file>

<file path=ppt/tags/tag1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1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2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2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2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2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2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2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6.xml><?xml version="1.0" encoding="utf-8"?>
<p:tagLst xmlns:p="http://schemas.openxmlformats.org/presentationml/2006/main">
  <p:tag name="KSO_WM_UNIT_SHOW_EDIT_AREA_INDICATION" val="0"/>
  <p:tag name="KSO_WM_TEMPLATE_THUMBS_INDEX" val="1、4、7、8、10、11、12、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3"/>
</p:tagLst>
</file>

<file path=ppt/tags/tag24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4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24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255.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6.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258.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6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2.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26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64.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65.xml><?xml version="1.0" encoding="utf-8"?>
<p:tagLst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6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26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6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0.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71.xml><?xml version="1.0" encoding="utf-8"?>
<p:tagLst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72.xml><?xml version="1.0" encoding="utf-8"?>
<p:tagLst xmlns:p="http://schemas.openxmlformats.org/presentationml/2006/main">
  <p:tag name="KSO_WM_UNIT_PLACING_PICTURE_USER_VIEWPORT" val="{&quot;height&quot;:8269,&quot;width&quot;:10184}"/>
</p:tagLst>
</file>

<file path=ppt/tags/tag27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4.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5.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43_15*a*1"/>
  <p:tag name="KSO_WM_TEMPLATE_CATEGORY" val="custom"/>
  <p:tag name="KSO_WM_TEMPLATE_INDEX" val="20202543"/>
  <p:tag name="KSO_WM_UNIT_LAYERLEVEL" val="1"/>
  <p:tag name="KSO_WM_TAG_VERSION" val="1.0"/>
  <p:tag name="KSO_WM_BEAUTIFY_FLAG" val="#wm#"/>
  <p:tag name="KSO_WM_UNIT_PRESET_TEXT" val="THAKNS"/>
</p:tagLst>
</file>

<file path=ppt/tags/tag276.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b"/>
  <p:tag name="KSO_WM_UNIT_INDEX" val="1"/>
  <p:tag name="KSO_WM_UNIT_ID" val="custom20202543_15*b*1"/>
  <p:tag name="KSO_WM_TEMPLATE_CATEGORY" val="custom"/>
  <p:tag name="KSO_WM_TEMPLATE_INDEX" val="20202543"/>
  <p:tag name="KSO_WM_UNIT_LAYERLEVEL" val="1"/>
  <p:tag name="KSO_WM_TAG_VERSION" val="1.0"/>
  <p:tag name="KSO_WM_BEAUTIFY_FLAG" val="#wm#"/>
  <p:tag name="KSO_WM_UNIT_PRESET_TEXT" val="单击此处添加副标题内容"/>
</p:tagLst>
</file>

<file path=ppt/tags/tag277.xml><?xml version="1.0" encoding="utf-8"?>
<p:tagLst xmlns:p="http://schemas.openxmlformats.org/presentationml/2006/main">
  <p:tag name="KSO_WM_SLIDE_ID" val="custom20202543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3"/>
  <p:tag name="KSO_WM_SLIDE_LAYOUT" val="a_b"/>
  <p:tag name="KSO_WM_SLIDE_LAYOUT_CNT" val="1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2">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0</TotalTime>
  <Words>2489</Words>
  <Application>WPS 演示</Application>
  <PresentationFormat>宽屏</PresentationFormat>
  <Paragraphs>208</Paragraphs>
  <Slides>19</Slides>
  <Notes>12</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19</vt:i4>
      </vt:variant>
    </vt:vector>
  </HeadingPairs>
  <TitlesOfParts>
    <vt:vector size="34" baseType="lpstr">
      <vt:lpstr>Arial</vt:lpstr>
      <vt:lpstr>宋体</vt:lpstr>
      <vt:lpstr>Wingdings</vt:lpstr>
      <vt:lpstr>微软雅黑</vt:lpstr>
      <vt:lpstr>Wingdings</vt:lpstr>
      <vt:lpstr>汉仪旗黑-85S</vt:lpstr>
      <vt:lpstr>黑体</vt:lpstr>
      <vt:lpstr>Viner Hand ITC</vt:lpstr>
      <vt:lpstr>Arial Unicode MS</vt:lpstr>
      <vt:lpstr>等线 Light</vt:lpstr>
      <vt:lpstr>等线</vt:lpstr>
      <vt:lpstr>Calibri</vt:lpstr>
      <vt:lpstr>Office 主题​​</vt:lpstr>
      <vt:lpstr>自定义设计方案</vt:lpstr>
      <vt:lpstr>1_Office 主题​​</vt:lpstr>
      <vt:lpstr>全球版灌篮上线前夕 回顾与复盘总结</vt:lpstr>
      <vt:lpstr>PowerPoint 演示文稿</vt:lpstr>
      <vt:lpstr>一、SDK测试复盘回顾与成果</vt:lpstr>
      <vt:lpstr>实践成果</vt:lpstr>
      <vt:lpstr>PowerPoint 演示文稿</vt:lpstr>
      <vt:lpstr>二、性能测试复盘回顾与成果</vt:lpstr>
      <vt:lpstr>流程优化及产出	</vt:lpstr>
      <vt:lpstr>三、全球版灌篮登录后公告问题复盘与总结	</vt:lpstr>
      <vt:lpstr>自查</vt:lpstr>
      <vt:lpstr>PowerPoint 演示文稿</vt:lpstr>
      <vt:lpstr>优化方案</vt:lpstr>
      <vt:lpstr>PowerPoint 演示文稿</vt:lpstr>
      <vt:lpstr>PowerPoint 演示文稿</vt:lpstr>
      <vt:lpstr>PowerPoint 演示文稿</vt:lpstr>
      <vt:lpstr>自查</vt:lpstr>
      <vt:lpstr>优化方案	</vt:lpstr>
      <vt:lpstr>归纳与总结</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全球版灌篮复盘总结</dc:title>
  <dc:creator/>
  <cp:lastModifiedBy>这次我换了一个脱俗而稳健的名字</cp:lastModifiedBy>
  <cp:revision>440</cp:revision>
  <dcterms:created xsi:type="dcterms:W3CDTF">2019-06-19T02:08:00Z</dcterms:created>
  <dcterms:modified xsi:type="dcterms:W3CDTF">2020-12-29T18:13:09Z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