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handoutMasterIdLst>
    <p:handoutMasterId r:id="rId30"/>
  </p:handoutMasterIdLst>
  <p:sldIdLst>
    <p:sldId id="409" r:id="rId5"/>
    <p:sldId id="449" r:id="rId7"/>
    <p:sldId id="476" r:id="rId8"/>
    <p:sldId id="478" r:id="rId9"/>
    <p:sldId id="479" r:id="rId10"/>
    <p:sldId id="481" r:id="rId11"/>
    <p:sldId id="482" r:id="rId12"/>
    <p:sldId id="483" r:id="rId13"/>
    <p:sldId id="484" r:id="rId14"/>
    <p:sldId id="486" r:id="rId15"/>
    <p:sldId id="487" r:id="rId16"/>
    <p:sldId id="490" r:id="rId17"/>
    <p:sldId id="489" r:id="rId18"/>
    <p:sldId id="491" r:id="rId19"/>
    <p:sldId id="493" r:id="rId20"/>
    <p:sldId id="494" r:id="rId21"/>
    <p:sldId id="495" r:id="rId22"/>
    <p:sldId id="469" r:id="rId23"/>
    <p:sldId id="496" r:id="rId24"/>
    <p:sldId id="497" r:id="rId25"/>
    <p:sldId id="498" r:id="rId26"/>
    <p:sldId id="499" r:id="rId27"/>
    <p:sldId id="500" r:id="rId28"/>
    <p:sldId id="43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9"/>
            <p14:sldId id="476"/>
            <p14:sldId id="478"/>
            <p14:sldId id="481"/>
            <p14:sldId id="482"/>
            <p14:sldId id="483"/>
            <p14:sldId id="484"/>
            <p14:sldId id="486"/>
            <p14:sldId id="487"/>
            <p14:sldId id="490"/>
            <p14:sldId id="489"/>
            <p14:sldId id="491"/>
            <p14:sldId id="493"/>
            <p14:sldId id="469"/>
            <p14:sldId id="496"/>
            <p14:sldId id="499"/>
            <p14:sldId id="439"/>
            <p14:sldId id="495"/>
            <p14:sldId id="498"/>
            <p14:sldId id="497"/>
            <p14:sldId id="494"/>
            <p14:sldId id="479"/>
            <p14:sldId id="50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51189"/>
  </p:normalViewPr>
  <p:slideViewPr>
    <p:cSldViewPr snapToGrid="0">
      <p:cViewPr varScale="1">
        <p:scale>
          <a:sx n="52" d="100"/>
          <a:sy n="52" d="100"/>
        </p:scale>
        <p:origin x="3032" y="176"/>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人员充足为何全部参与客服</a:t>
            </a:r>
            <a:r>
              <a:rPr lang="en-US" altLang="zh-CN" dirty="0">
                <a:sym typeface="+mn-ea"/>
              </a:rPr>
              <a:t>BUG</a:t>
            </a:r>
            <a:r>
              <a:rPr lang="zh-CN" altLang="en-US" dirty="0">
                <a:sym typeface="+mn-ea"/>
              </a:rPr>
              <a:t>复现？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a:t>
            </a:r>
            <a:r>
              <a:rPr lang="zh-CN" altLang="en-US" dirty="0">
                <a:sym typeface="+mn-ea"/>
              </a:rPr>
              <a:t>急于解决线上问题，策略是线上问题第一优先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测试人员没有发现？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a:t>
            </a:r>
            <a:r>
              <a:rPr lang="zh-CN" altLang="en-US" dirty="0">
                <a:sym typeface="+mn-ea"/>
              </a:rPr>
              <a:t>以为测试完整，没有发现问题，没有对外，没有用户和运营接触，没有爆出问题。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针对上述出现的问题，我对原有</a:t>
            </a:r>
            <a:r>
              <a:rPr kumimoji="1" lang="en-US" altLang="zh-CN" dirty="0">
                <a:sym typeface="+mn-ea"/>
              </a:rPr>
              <a:t>LCM</a:t>
            </a:r>
            <a:r>
              <a:rPr kumimoji="1" lang="zh-CN" altLang="en-US" dirty="0">
                <a:sym typeface="+mn-ea"/>
              </a:rPr>
              <a:t>代码上线的回归测试流程进行了调整优化。</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主要包括：</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ym typeface="+mn-ea"/>
              </a:rPr>
              <a:t>	</a:t>
            </a:r>
            <a:r>
              <a:rPr kumimoji="1" lang="zh-CN" altLang="en-US" dirty="0">
                <a:sym typeface="+mn-ea"/>
              </a:rPr>
              <a:t>高优先级的任务分配到人</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ym typeface="+mn-ea"/>
              </a:rPr>
              <a:t>	</a:t>
            </a:r>
            <a:r>
              <a:rPr kumimoji="1" lang="zh-CN" altLang="en-US" dirty="0">
                <a:sym typeface="+mn-ea"/>
              </a:rPr>
              <a:t>三个阶段</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这次线上</a:t>
            </a:r>
            <a:r>
              <a:rPr lang="en-US" altLang="zh-CN" dirty="0">
                <a:sym typeface="+mn-ea"/>
              </a:rPr>
              <a:t>BUG</a:t>
            </a:r>
            <a:r>
              <a:rPr lang="zh-CN" altLang="en-US" dirty="0">
                <a:sym typeface="+mn-ea"/>
              </a:rPr>
              <a:t>暴露出几个深层次问题。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1.</a:t>
            </a:r>
            <a:r>
              <a:rPr lang="zh-CN" altLang="en-US" dirty="0">
                <a:sym typeface="+mn-ea"/>
              </a:rPr>
              <a:t>已确定好的任务优先级，不应轻易受外界因素干扰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2.</a:t>
            </a:r>
            <a:r>
              <a:rPr lang="zh-CN" altLang="en-US" dirty="0">
                <a:sym typeface="+mn-ea"/>
              </a:rPr>
              <a:t>事后回顾起来，意识到</a:t>
            </a:r>
            <a:r>
              <a:rPr lang="en-US" altLang="zh-CN" dirty="0">
                <a:sym typeface="+mn-ea"/>
              </a:rPr>
              <a:t>BUG</a:t>
            </a:r>
            <a:r>
              <a:rPr lang="zh-CN" altLang="en-US" dirty="0">
                <a:sym typeface="+mn-ea"/>
              </a:rPr>
              <a:t>仅有两个玩家反映，影响小，不应投入所有人力。这也促成了我们对测试流程进行改变和优化。如果在这个时候将</a:t>
            </a:r>
            <a:r>
              <a:rPr lang="en-US" altLang="zh-CN" dirty="0">
                <a:sym typeface="+mn-ea"/>
              </a:rPr>
              <a:t>LCM</a:t>
            </a:r>
            <a:r>
              <a:rPr lang="zh-CN" altLang="en-US" dirty="0">
                <a:sym typeface="+mn-ea"/>
              </a:rPr>
              <a:t>测完</a:t>
            </a:r>
            <a:r>
              <a:rPr lang="en-US" altLang="zh-CN" dirty="0">
                <a:sym typeface="+mn-ea"/>
              </a:rPr>
              <a:t>,</a:t>
            </a:r>
            <a:r>
              <a:rPr lang="zh-CN" altLang="en-US" dirty="0">
                <a:sym typeface="+mn-ea"/>
              </a:rPr>
              <a:t>再去发布和测试客服代码</a:t>
            </a:r>
            <a:r>
              <a:rPr lang="en-US" altLang="zh-CN" dirty="0">
                <a:sym typeface="+mn-ea"/>
              </a:rPr>
              <a:t>,</a:t>
            </a:r>
            <a:r>
              <a:rPr lang="zh-CN" altLang="en-US" dirty="0">
                <a:sym typeface="+mn-ea"/>
              </a:rPr>
              <a:t>就会从流程上杜绝同类问题再次发生。</a:t>
            </a:r>
            <a:endParaRPr lang="en-US" altLang="zh-CN"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3.</a:t>
            </a:r>
            <a:r>
              <a:rPr lang="zh-CN" altLang="en-US" dirty="0">
                <a:sym typeface="+mn-ea"/>
              </a:rPr>
              <a:t> 缺少决策过程。应先分析，抓大放小。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简单叙述</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产品中心 和</a:t>
            </a:r>
            <a:r>
              <a:rPr lang="en-US" altLang="zh-CN" dirty="0"/>
              <a:t>QA</a:t>
            </a:r>
            <a:r>
              <a:rPr lang="zh-CN" altLang="en-US" dirty="0"/>
              <a:t>都遇到过类似的配置原因引起的问题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QA</a:t>
            </a:r>
            <a:r>
              <a:rPr lang="zh-CN" altLang="en-US" dirty="0"/>
              <a:t>拿</a:t>
            </a:r>
            <a:r>
              <a:rPr lang="en-US" altLang="zh-CN" dirty="0"/>
              <a:t>pickle</a:t>
            </a:r>
            <a:r>
              <a:rPr lang="zh-CN" altLang="en-US" dirty="0"/>
              <a:t>测试时，也针对配置问题进行检查</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拓展业务场景</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测试流程优化的复盘回顾</a:t>
            </a:r>
            <a:endParaRPr lang="en-US" altLang="zh-CN" dirty="0"/>
          </a:p>
          <a:p>
            <a:r>
              <a:rPr lang="zh-CN" altLang="en-US" dirty="0"/>
              <a:t>全球版灌篮前夕问题的复盘总结</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从测试角度来看，没有偶发性的</a:t>
            </a:r>
            <a:r>
              <a:rPr lang="en-US" altLang="zh-CN" dirty="0">
                <a:sym typeface="+mn-ea"/>
              </a:rPr>
              <a:t>BUG</a:t>
            </a:r>
            <a:r>
              <a:rPr lang="zh-CN" altLang="en-US" dirty="0">
                <a:sym typeface="+mn-ea"/>
              </a:rPr>
              <a:t>，只有没有复现的</a:t>
            </a:r>
            <a:r>
              <a:rPr lang="en-US" altLang="zh-CN" dirty="0">
                <a:sym typeface="+mn-ea"/>
              </a:rPr>
              <a:t>BUG</a:t>
            </a:r>
            <a:r>
              <a:rPr lang="zh-CN" altLang="en-US" dirty="0">
                <a:sym typeface="+mn-ea"/>
              </a:rPr>
              <a:t>，只要找到特定的场景，就一定能复现问题。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 </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总结：本质主要是我们的思维方式、能力和对待的态度出了问题。</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而并不像繁体多语言公告的问题一样，是流程出了问题。</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个人想法、态度、能力的问题是无法通过的简单的优化流程和规范制定去完全规避的。</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还是需要我们自身依靠持续的修炼和积累，来不断的提高自身职业素质和职业能力。</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sym typeface="+mn-ea"/>
              </a:rPr>
              <a:t>共发现游戏问题共</a:t>
            </a:r>
            <a:r>
              <a:rPr lang="en-US" altLang="zh-CN" dirty="0">
                <a:effectLst/>
                <a:sym typeface="+mn-ea"/>
              </a:rPr>
              <a:t>16</a:t>
            </a:r>
            <a:r>
              <a:rPr lang="zh-CN" altLang="en-US" dirty="0">
                <a:effectLst/>
                <a:sym typeface="+mn-ea"/>
              </a:rPr>
              <a:t>个，随后与耿祯进行了交叉比对，筛选出未发现游戏问题</a:t>
            </a:r>
            <a:r>
              <a:rPr lang="en-US" altLang="zh-CN" dirty="0">
                <a:effectLst/>
                <a:sym typeface="+mn-ea"/>
              </a:rPr>
              <a:t>9</a:t>
            </a:r>
            <a:r>
              <a:rPr lang="zh-CN" altLang="en-US" dirty="0">
                <a:effectLst/>
                <a:sym typeface="+mn-ea"/>
              </a:rPr>
              <a:t>个，并在随后的游戏热更包中完成了回归测试</a:t>
            </a:r>
            <a:endParaRPr lang="zh-CN" altLang="en-US"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入职时间、前期只关注</a:t>
            </a:r>
            <a:r>
              <a:rPr kumimoji="1" lang="en-US" altLang="zh-CN" dirty="0">
                <a:sym typeface="+mn-ea"/>
              </a:rPr>
              <a:t>LCM</a:t>
            </a:r>
            <a:r>
              <a:rPr kumimoji="1" lang="zh-CN" altLang="en-US" dirty="0">
                <a:sym typeface="+mn-ea"/>
              </a:rPr>
              <a:t>系统平稳运行，</a:t>
            </a:r>
            <a:endParaRPr kumimoji="1" lang="en-US" altLang="zh-CN"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现在渐渐  不仅   还要</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如果线上爆出，</a:t>
            </a:r>
            <a:br>
              <a:rPr lang="en-US" altLang="zh-CN" dirty="0"/>
            </a:br>
            <a:r>
              <a:rPr lang="zh-CN" altLang="en-US" dirty="0"/>
              <a:t>会对整个支付系统的数据库产生冲击，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从而使整个支付系统瘫痪。</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第二个问题： 我们在简体灌篮的标准确立上曾经吃过亏，就是因为没有一个合理的性能测试基准库。随着业务的体量和规模不断改变，我们只有持续的记录和调整，才能应对以后越来越大的业务规模和业务体量所带来的新的挑战。</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上面两个是对之前复盘总结的回顾，接下来我们将针对在全球版灌篮上线过程中所发生问题进行复盘总结</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简介多语言命中</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ym typeface="+mn-ea"/>
              </a:rPr>
              <a:t>11</a:t>
            </a:r>
            <a:r>
              <a:rPr kumimoji="1" lang="zh-CN" altLang="en-US" dirty="0">
                <a:sym typeface="+mn-ea"/>
              </a:rPr>
              <a:t>月</a:t>
            </a:r>
            <a:r>
              <a:rPr kumimoji="1" lang="en-US" altLang="zh-CN" dirty="0">
                <a:sym typeface="+mn-ea"/>
              </a:rPr>
              <a:t>5</a:t>
            </a:r>
            <a:r>
              <a:rPr kumimoji="1" lang="zh-CN" altLang="en-US" dirty="0">
                <a:sym typeface="+mn-ea"/>
              </a:rPr>
              <a:t>日代码上线后的第四天，开发人员在检查代码时中偶然发现存在代码缺陷</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br>
              <a:rPr kumimoji="1" lang="zh-CN" altLang="en-US" dirty="0">
                <a:sym typeface="+mn-ea"/>
              </a:rPr>
            </a:b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围绕出现线上</a:t>
            </a:r>
            <a:r>
              <a:rPr kumimoji="1" lang="en-US" altLang="zh-CN" dirty="0">
                <a:sym typeface="+mn-ea"/>
              </a:rPr>
              <a:t>BUG</a:t>
            </a:r>
            <a:r>
              <a:rPr kumimoji="1" lang="zh-CN" altLang="en-US" dirty="0">
                <a:sym typeface="+mn-ea"/>
              </a:rPr>
              <a:t>的原因，我们进行了剖析复盘。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必测？案例？</a:t>
            </a:r>
            <a:r>
              <a:rPr kumimoji="1" lang="en-US" altLang="zh-CN" dirty="0">
                <a:sym typeface="+mn-ea"/>
              </a:rPr>
              <a:t>——</a:t>
            </a:r>
            <a:r>
              <a:rPr kumimoji="1" lang="zh-CN" altLang="en-US" dirty="0">
                <a:sym typeface="+mn-ea"/>
              </a:rPr>
              <a:t>肯定，登录后公告属于更新功能之一，案例存在。</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为何忽略</a:t>
            </a:r>
            <a:r>
              <a:rPr kumimoji="1" lang="en-US" altLang="zh-CN" dirty="0">
                <a:sym typeface="+mn-ea"/>
              </a:rPr>
              <a:t>——</a:t>
            </a:r>
            <a:r>
              <a:rPr kumimoji="1" lang="zh-CN" altLang="en-US" dirty="0">
                <a:sym typeface="+mn-ea"/>
              </a:rPr>
              <a:t>线上客服</a:t>
            </a:r>
            <a:r>
              <a:rPr kumimoji="1" lang="en-US" altLang="zh-CN" dirty="0">
                <a:sym typeface="+mn-ea"/>
              </a:rPr>
              <a:t>BUG</a:t>
            </a:r>
            <a:r>
              <a:rPr kumimoji="1" lang="zh-CN" altLang="en-US" dirty="0">
                <a:sym typeface="+mn-ea"/>
              </a:rPr>
              <a:t>，</a:t>
            </a:r>
            <a:r>
              <a:rPr kumimoji="1" lang="en-US" altLang="zh-CN" dirty="0">
                <a:sym typeface="+mn-ea"/>
              </a:rPr>
              <a:t>LCM</a:t>
            </a:r>
            <a:r>
              <a:rPr kumimoji="1" lang="zh-CN" altLang="en-US" dirty="0">
                <a:sym typeface="+mn-ea"/>
              </a:rPr>
              <a:t>测试被打断，耗费较多时间，打乱节奏，衔接跳过。</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客服为啥有问题</a:t>
            </a:r>
            <a:r>
              <a:rPr kumimoji="1" lang="en-US" altLang="zh-CN" dirty="0">
                <a:sym typeface="+mn-ea"/>
              </a:rPr>
              <a:t>——</a:t>
            </a:r>
            <a:r>
              <a:rPr kumimoji="1" lang="zh-CN" altLang="en-US" dirty="0">
                <a:sym typeface="+mn-ea"/>
              </a:rPr>
              <a:t>兼容性问题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1.emf"/><Relationship Id="rId3" Type="http://schemas.openxmlformats.org/officeDocument/2006/relationships/tags" Target="../tags/tag51.xml"/><Relationship Id="rId2" Type="http://schemas.openxmlformats.org/officeDocument/2006/relationships/tags" Target="../tags/tag50.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emf"/><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1.emf"/><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image" Target="../media/image1.emf"/><Relationship Id="rId10" Type="http://schemas.openxmlformats.org/officeDocument/2006/relationships/tags" Target="../tags/tag1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1.emf"/><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slideLayout" Target="../slideLayouts/slideLayout23.xml"/><Relationship Id="rId19" Type="http://schemas.openxmlformats.org/officeDocument/2006/relationships/tags" Target="../tags/tag241.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78.xml"/><Relationship Id="rId1" Type="http://schemas.openxmlformats.org/officeDocument/2006/relationships/tags" Target="../tags/tag27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79.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281.xml"/><Relationship Id="rId1" Type="http://schemas.openxmlformats.org/officeDocument/2006/relationships/tags" Target="../tags/tag28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83.xml"/><Relationship Id="rId1" Type="http://schemas.openxmlformats.org/officeDocument/2006/relationships/tags" Target="../tags/tag28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85.xml"/><Relationship Id="rId1" Type="http://schemas.openxmlformats.org/officeDocument/2006/relationships/tags" Target="../tags/tag28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87.xml"/><Relationship Id="rId1" Type="http://schemas.openxmlformats.org/officeDocument/2006/relationships/tags" Target="../tags/tag28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89.xml"/><Relationship Id="rId1" Type="http://schemas.openxmlformats.org/officeDocument/2006/relationships/tags" Target="../tags/tag288.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91.xml"/><Relationship Id="rId1" Type="http://schemas.openxmlformats.org/officeDocument/2006/relationships/tags" Target="../tags/tag29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293.xml"/><Relationship Id="rId1" Type="http://schemas.openxmlformats.org/officeDocument/2006/relationships/tags" Target="../tags/tag292.xml"/></Relationships>
</file>

<file path=ppt/slides/_rels/slide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notesSlide" Target="../notesSlides/notesSlide2.xml"/><Relationship Id="rId14" Type="http://schemas.openxmlformats.org/officeDocument/2006/relationships/slideLayout" Target="../slideLayouts/slideLayout6.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95.xml"/><Relationship Id="rId1" Type="http://schemas.openxmlformats.org/officeDocument/2006/relationships/tags" Target="../tags/tag29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97.xml"/><Relationship Id="rId1" Type="http://schemas.openxmlformats.org/officeDocument/2006/relationships/tags" Target="../tags/tag29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99.xml"/><Relationship Id="rId1" Type="http://schemas.openxmlformats.org/officeDocument/2006/relationships/tags" Target="../tags/tag298.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2.xml"/><Relationship Id="rId3" Type="http://schemas.openxmlformats.org/officeDocument/2006/relationships/themeOverride" Target="../theme/themeOverride1.xml"/><Relationship Id="rId2" Type="http://schemas.openxmlformats.org/officeDocument/2006/relationships/tags" Target="../tags/tag301.xml"/><Relationship Id="rId1" Type="http://schemas.openxmlformats.org/officeDocument/2006/relationships/tags" Target="../tags/tag30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264.xml"/><Relationship Id="rId1" Type="http://schemas.openxmlformats.org/officeDocument/2006/relationships/tags" Target="../tags/tag26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66.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268.xml"/><Relationship Id="rId1" Type="http://schemas.openxmlformats.org/officeDocument/2006/relationships/tags" Target="../tags/tag2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272.xml"/><Relationship Id="rId1" Type="http://schemas.openxmlformats.org/officeDocument/2006/relationships/tags" Target="../tags/tag27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274.xml"/><Relationship Id="rId1" Type="http://schemas.openxmlformats.org/officeDocument/2006/relationships/tags" Target="../tags/tag27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76.xml"/><Relationship Id="rId1" Type="http://schemas.openxmlformats.org/officeDocument/2006/relationships/tags" Target="../tags/tag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400" y="1447800"/>
            <a:ext cx="9799200" cy="2570400"/>
          </a:xfrm>
        </p:spPr>
        <p:txBody>
          <a:bodyPr/>
          <a:lstStyle/>
          <a:p>
            <a:r>
              <a:rPr lang="zh-CN" altLang="zh-CN" dirty="0">
                <a:solidFill>
                  <a:schemeClr val="tx1"/>
                </a:solidFill>
                <a:latin typeface="+mj-ea"/>
                <a:ea typeface="+mj-ea"/>
              </a:rPr>
              <a:t>全球版灌篮</a:t>
            </a:r>
            <a:r>
              <a:rPr lang="zh-CN" altLang="en-US" dirty="0">
                <a:solidFill>
                  <a:schemeClr val="tx1"/>
                </a:solidFill>
                <a:latin typeface="+mj-ea"/>
                <a:ea typeface="+mj-ea"/>
              </a:rPr>
              <a:t>上线前夕</a:t>
            </a:r>
            <a:br>
              <a:rPr lang="en-US" altLang="zh-CN" dirty="0">
                <a:solidFill>
                  <a:schemeClr val="tx1"/>
                </a:solidFill>
                <a:latin typeface="+mj-ea"/>
                <a:ea typeface="+mj-ea"/>
              </a:rPr>
            </a:br>
            <a:r>
              <a:rPr lang="zh-CN" altLang="en-US" dirty="0">
                <a:solidFill>
                  <a:schemeClr val="tx1"/>
                </a:solidFill>
                <a:latin typeface="+mj-ea"/>
                <a:ea typeface="+mj-ea"/>
              </a:rPr>
              <a:t>回顾与复盘总结</a:t>
            </a:r>
            <a:endParaRPr lang="en-US" altLang="zh-CN" dirty="0">
              <a:solidFill>
                <a:schemeClr val="tx1"/>
              </a:solidFill>
              <a:latin typeface="+mj-ea"/>
              <a:ea typeface="+mj-ea"/>
            </a:endParaRPr>
          </a:p>
        </p:txBody>
      </p:sp>
      <p:sp>
        <p:nvSpPr>
          <p:cNvPr id="3" name="副标题 2"/>
          <p:cNvSpPr>
            <a:spLocks noGrp="1"/>
          </p:cNvSpPr>
          <p:nvPr>
            <p:ph type="subTitle" idx="1"/>
            <p:custDataLst>
              <p:tags r:id="rId2"/>
            </p:custDataLst>
          </p:nvPr>
        </p:nvSpPr>
        <p:spPr>
          <a:xfrm>
            <a:off x="1196400" y="4785315"/>
            <a:ext cx="9799200" cy="421685"/>
          </a:xfrm>
        </p:spPr>
        <p:txBody>
          <a:bodyPr>
            <a:normAutofit fontScale="92500" lnSpcReduction="20000"/>
          </a:bodyPr>
          <a:lstStyle/>
          <a:p>
            <a:r>
              <a:rPr lang="zh-CN" altLang="en-US" dirty="0">
                <a:solidFill>
                  <a:schemeClr val="tx1"/>
                </a:solidFill>
                <a:latin typeface="+mj-ea"/>
                <a:ea typeface="+mj-ea"/>
              </a:rPr>
              <a:t>质量保障部</a:t>
            </a:r>
            <a:r>
              <a:rPr lang="en-US" altLang="zh-CN" dirty="0">
                <a:solidFill>
                  <a:schemeClr val="tx1"/>
                </a:solidFill>
                <a:latin typeface="+mj-ea"/>
                <a:ea typeface="+mj-ea"/>
              </a:rPr>
              <a:t>-</a:t>
            </a:r>
            <a:r>
              <a:rPr lang="en-US" dirty="0">
                <a:solidFill>
                  <a:schemeClr val="tx1"/>
                </a:solidFill>
                <a:latin typeface="+mj-ea"/>
                <a:ea typeface="+mj-ea"/>
              </a:rPr>
              <a:t>SDK</a:t>
            </a:r>
            <a:r>
              <a:rPr lang="zh-CN" altLang="en-US" dirty="0">
                <a:solidFill>
                  <a:schemeClr val="tx1"/>
                </a:solidFill>
                <a:latin typeface="+mj-ea"/>
                <a:ea typeface="+mj-ea"/>
              </a:rPr>
              <a:t>测试组</a:t>
            </a:r>
            <a:r>
              <a:rPr lang="en-US" altLang="zh-CN" dirty="0">
                <a:solidFill>
                  <a:schemeClr val="tx1"/>
                </a:solidFill>
                <a:latin typeface="+mj-ea"/>
                <a:ea typeface="+mj-ea"/>
              </a:rPr>
              <a:t>-</a:t>
            </a:r>
            <a:r>
              <a:rPr lang="zh-CN" altLang="en-US" dirty="0">
                <a:solidFill>
                  <a:schemeClr val="tx1"/>
                </a:solidFill>
                <a:latin typeface="+mj-ea"/>
                <a:ea typeface="+mj-ea"/>
              </a:rPr>
              <a:t>王韧飞</a:t>
            </a:r>
            <a:endParaRPr lang="zh-CN" altLang="en-US" dirty="0">
              <a:solidFill>
                <a:schemeClr val="tx1"/>
              </a:solidFill>
              <a:latin typeface="+mj-ea"/>
              <a:ea typeface="+mj-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546550" y="1503100"/>
            <a:ext cx="11098900" cy="5062800"/>
          </a:xfrm>
        </p:spPr>
        <p:txBody>
          <a:bodyPr>
            <a:noAutofit/>
          </a:bodyPr>
          <a:lstStyle/>
          <a:p>
            <a:pPr>
              <a:lnSpc>
                <a:spcPct val="100000"/>
              </a:lnSpc>
              <a:buFont typeface="Wingdings" panose="05000000000000000000" pitchFamily="2" charset="2"/>
              <a:buChar char="l"/>
            </a:pPr>
            <a:r>
              <a:rPr lang="zh-CN" altLang="en-US" sz="2400" dirty="0">
                <a:solidFill>
                  <a:schemeClr val="tx1"/>
                </a:solidFill>
              </a:rPr>
              <a:t>在人员充足的情况下，为什么全部应对客服问题的复现，而暂停了</a:t>
            </a:r>
            <a:r>
              <a:rPr lang="en-US" altLang="zh-CN" sz="2400" dirty="0">
                <a:solidFill>
                  <a:schemeClr val="tx1"/>
                </a:solidFill>
              </a:rPr>
              <a:t>LCM</a:t>
            </a:r>
            <a:r>
              <a:rPr lang="zh-CN" altLang="en-US" sz="2400" dirty="0">
                <a:solidFill>
                  <a:schemeClr val="tx1"/>
                </a:solidFill>
              </a:rPr>
              <a:t>回归测试进度？</a:t>
            </a:r>
            <a:endParaRPr lang="zh-CN" altLang="en-US" sz="2400" dirty="0">
              <a:solidFill>
                <a:schemeClr val="tx1"/>
              </a:solidFill>
            </a:endParaRPr>
          </a:p>
          <a:p>
            <a:pPr lvl="1">
              <a:lnSpc>
                <a:spcPct val="100000"/>
              </a:lnSpc>
              <a:buFont typeface="Wingdings" panose="05000000000000000000" charset="0"/>
              <a:buChar char="Ø"/>
            </a:pPr>
            <a:r>
              <a:rPr lang="zh-CN" altLang="en-US" sz="2400" dirty="0">
                <a:solidFill>
                  <a:schemeClr val="tx1"/>
                </a:solidFill>
              </a:rPr>
              <a:t>客服问题复现难，耗时长，所以按照</a:t>
            </a:r>
            <a:r>
              <a:rPr lang="en-US" altLang="zh-CN" sz="2400" dirty="0">
                <a:solidFill>
                  <a:schemeClr val="tx1"/>
                </a:solidFill>
              </a:rPr>
              <a:t>“</a:t>
            </a:r>
            <a:r>
              <a:rPr lang="zh-CN" altLang="en-US" sz="2400" dirty="0">
                <a:solidFill>
                  <a:schemeClr val="tx1"/>
                </a:solidFill>
              </a:rPr>
              <a:t>线上问题最优先</a:t>
            </a:r>
            <a:r>
              <a:rPr lang="en-US" altLang="zh-CN" sz="2400" dirty="0">
                <a:solidFill>
                  <a:schemeClr val="tx1"/>
                </a:solidFill>
              </a:rPr>
              <a:t>”</a:t>
            </a:r>
            <a:r>
              <a:rPr lang="zh-CN" altLang="en-US" sz="2400" dirty="0">
                <a:solidFill>
                  <a:schemeClr val="tx1"/>
                </a:solidFill>
              </a:rPr>
              <a:t>的思路，急于协助复现问题，想尽快排除线上故障。</a:t>
            </a:r>
            <a:endParaRPr lang="en-US" altLang="zh-CN" sz="2400" dirty="0">
              <a:solidFill>
                <a:schemeClr val="tx1"/>
              </a:solidFill>
            </a:endParaRPr>
          </a:p>
          <a:p>
            <a:pPr lvl="0">
              <a:lnSpc>
                <a:spcPct val="100000"/>
              </a:lnSpc>
              <a:buFont typeface="Wingdings" panose="05000000000000000000" charset="0"/>
              <a:buChar char="l"/>
            </a:pPr>
            <a:r>
              <a:rPr lang="zh-CN" altLang="en-US" sz="2400" dirty="0">
                <a:solidFill>
                  <a:schemeClr val="tx1"/>
                </a:solidFill>
              </a:rPr>
              <a:t>此问题事后为何最先由开发人员而非测试人员发现？线上用户为什么没有发现？</a:t>
            </a:r>
            <a:endParaRPr lang="zh-CN" altLang="en-US" sz="2400" dirty="0">
              <a:solidFill>
                <a:schemeClr val="tx1"/>
              </a:solidFill>
            </a:endParaRPr>
          </a:p>
          <a:p>
            <a:pPr lvl="1">
              <a:lnSpc>
                <a:spcPct val="100000"/>
              </a:lnSpc>
              <a:buFont typeface="Wingdings" panose="05000000000000000000" charset="0"/>
              <a:buChar char="Ø"/>
            </a:pPr>
            <a:r>
              <a:rPr lang="zh-CN" altLang="en-US" sz="2400" dirty="0">
                <a:solidFill>
                  <a:schemeClr val="tx1"/>
                </a:solidFill>
              </a:rPr>
              <a:t>该功能未对外，线上环境暂时不会暴露。当日</a:t>
            </a:r>
            <a:r>
              <a:rPr lang="en-US" altLang="zh-CN" sz="2400" dirty="0">
                <a:solidFill>
                  <a:schemeClr val="tx1"/>
                </a:solidFill>
              </a:rPr>
              <a:t>LCM</a:t>
            </a:r>
            <a:r>
              <a:rPr lang="zh-CN" altLang="en-US" sz="2400" dirty="0">
                <a:solidFill>
                  <a:schemeClr val="tx1"/>
                </a:solidFill>
              </a:rPr>
              <a:t>更新内容较多，负责测试登录后公告的</a:t>
            </a:r>
            <a:r>
              <a:rPr lang="en-US" altLang="zh-CN" sz="2400" dirty="0">
                <a:solidFill>
                  <a:schemeClr val="tx1"/>
                </a:solidFill>
              </a:rPr>
              <a:t>QA</a:t>
            </a:r>
            <a:r>
              <a:rPr lang="zh-CN" altLang="en-US" sz="2400" dirty="0">
                <a:solidFill>
                  <a:schemeClr val="tx1"/>
                </a:solidFill>
              </a:rPr>
              <a:t>人员在客服问题重现完成后，对先前</a:t>
            </a:r>
            <a:r>
              <a:rPr lang="en-US" altLang="zh-CN" sz="2400" dirty="0">
                <a:solidFill>
                  <a:schemeClr val="tx1"/>
                </a:solidFill>
              </a:rPr>
              <a:t>LCM</a:t>
            </a:r>
            <a:r>
              <a:rPr lang="zh-CN" altLang="en-US" sz="2400" dirty="0">
                <a:solidFill>
                  <a:schemeClr val="tx1"/>
                </a:solidFill>
              </a:rPr>
              <a:t>测试进度的衔接有误。</a:t>
            </a:r>
            <a:endParaRPr lang="en-US" altLang="zh-CN" sz="2400" dirty="0">
              <a:solidFill>
                <a:schemeClr val="tx1"/>
              </a:solidFill>
            </a:endParaRPr>
          </a:p>
          <a:p>
            <a:pPr lvl="0">
              <a:lnSpc>
                <a:spcPct val="100000"/>
              </a:lnSpc>
              <a:buFont typeface="Wingdings" panose="05000000000000000000" charset="0"/>
              <a:buChar char="l"/>
            </a:pPr>
            <a:r>
              <a:rPr lang="en-US" altLang="zh-CN" sz="2400" dirty="0">
                <a:solidFill>
                  <a:schemeClr val="tx1"/>
                </a:solidFill>
              </a:rPr>
              <a:t>LCM</a:t>
            </a:r>
            <a:r>
              <a:rPr lang="zh-CN" altLang="en-US" sz="2400" dirty="0">
                <a:solidFill>
                  <a:schemeClr val="tx1"/>
                </a:solidFill>
              </a:rPr>
              <a:t>和客服系统为什么要一起上线？</a:t>
            </a:r>
            <a:endParaRPr lang="zh-CN" altLang="en-US" sz="2400" dirty="0">
              <a:solidFill>
                <a:schemeClr val="tx1"/>
              </a:solidFill>
            </a:endParaRPr>
          </a:p>
          <a:p>
            <a:pPr lvl="1">
              <a:lnSpc>
                <a:spcPct val="100000"/>
              </a:lnSpc>
              <a:buFont typeface="Wingdings" panose="05000000000000000000" charset="0"/>
              <a:buChar char="Ø"/>
            </a:pPr>
            <a:r>
              <a:rPr lang="zh-CN" altLang="en-US" sz="2400" dirty="0">
                <a:solidFill>
                  <a:schemeClr val="tx1"/>
                </a:solidFill>
              </a:rPr>
              <a:t>之前没有明确的代码上线规范，当日在</a:t>
            </a:r>
            <a:r>
              <a:rPr lang="en-US" altLang="zh-CN" sz="2400" dirty="0">
                <a:solidFill>
                  <a:schemeClr val="tx1"/>
                </a:solidFill>
              </a:rPr>
              <a:t>LCM</a:t>
            </a:r>
            <a:r>
              <a:rPr lang="zh-CN" altLang="en-US" sz="2400" dirty="0">
                <a:solidFill>
                  <a:schemeClr val="tx1"/>
                </a:solidFill>
              </a:rPr>
              <a:t>系统代码发布完成后，按批次进行了客服代码更新上线</a:t>
            </a:r>
            <a:endParaRPr lang="en-US" altLang="zh-CN" sz="2400" dirty="0">
              <a:solidFill>
                <a:schemeClr val="tx1"/>
              </a:solidFill>
            </a:endParaRPr>
          </a:p>
        </p:txBody>
      </p:sp>
      <p:sp>
        <p:nvSpPr>
          <p:cNvPr id="9" name="标题 8"/>
          <p:cNvSpPr>
            <a:spLocks noGrp="1"/>
          </p:cNvSpPr>
          <p:nvPr>
            <p:ph type="title"/>
          </p:nvPr>
        </p:nvSpPr>
        <p:spPr/>
        <p:txBody>
          <a:bodyPr/>
          <a:lstStyle/>
          <a:p>
            <a:r>
              <a:rPr kumimoji="1" lang="zh-CN" altLang="en-US" dirty="0"/>
              <a:t>自我检查</a:t>
            </a:r>
            <a:endParaRPr lang="zh-CN" altLang="en-US" dirty="0">
              <a:solidFill>
                <a:schemeClr val="tx1"/>
              </a:solidFill>
              <a:latin typeface="+mj-ea"/>
              <a:ea typeface="+mj-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kumimoji="1" lang="zh-CN" altLang="en-US" dirty="0"/>
              <a:t>改进措施</a:t>
            </a:r>
            <a:endParaRPr lang="zh-CN" altLang="en-US" dirty="0">
              <a:solidFill>
                <a:schemeClr val="tx1"/>
              </a:solidFill>
              <a:latin typeface="+mj-ea"/>
              <a:ea typeface="+mj-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400" y="1618453"/>
            <a:ext cx="5843250" cy="4631147"/>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650" y="1618453"/>
            <a:ext cx="4430277" cy="4631147"/>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buFont typeface="Wingdings" panose="05000000000000000000" pitchFamily="2" charset="2"/>
              <a:buChar char="l"/>
            </a:pPr>
            <a:r>
              <a:rPr lang="en-US" altLang="zh-CN" sz="2600" dirty="0">
                <a:solidFill>
                  <a:schemeClr val="tx1"/>
                </a:solidFill>
                <a:latin typeface="+mn-ea"/>
              </a:rPr>
              <a:t>LCM</a:t>
            </a:r>
            <a:r>
              <a:rPr lang="zh-CN" altLang="en-US" sz="2600" dirty="0">
                <a:solidFill>
                  <a:schemeClr val="tx1"/>
                </a:solidFill>
                <a:latin typeface="+mn-ea"/>
              </a:rPr>
              <a:t>的代码发布优先于其他所有项目。</a:t>
            </a:r>
            <a:endParaRPr lang="en-US" altLang="zh-CN" sz="2600" dirty="0">
              <a:solidFill>
                <a:schemeClr val="tx1"/>
              </a:solidFill>
              <a:latin typeface="+mn-ea"/>
            </a:endParaRPr>
          </a:p>
          <a:p>
            <a:pPr>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latin typeface="+mn-ea"/>
              </a:rPr>
              <a:t>如多项目代码上线时间在同一天的情况下，则只有在</a:t>
            </a:r>
            <a:r>
              <a:rPr lang="en-US" altLang="zh-CN" sz="2600" dirty="0">
                <a:solidFill>
                  <a:schemeClr val="tx1"/>
                </a:solidFill>
                <a:latin typeface="+mn-ea"/>
              </a:rPr>
              <a:t>LCM</a:t>
            </a:r>
            <a:r>
              <a:rPr lang="zh-CN" altLang="en-US" sz="2600" dirty="0">
                <a:solidFill>
                  <a:schemeClr val="tx1"/>
                </a:solidFill>
                <a:latin typeface="+mn-ea"/>
              </a:rPr>
              <a:t>三阶段回归测试完毕之后，才能进行其他项目的代码上线。</a:t>
            </a:r>
            <a:endParaRPr lang="en-US" altLang="zh-CN" sz="2600" dirty="0">
              <a:solidFill>
                <a:schemeClr val="tx1"/>
              </a:solidFill>
              <a:latin typeface="+mn-ea"/>
            </a:endParaRPr>
          </a:p>
        </p:txBody>
      </p:sp>
      <p:sp>
        <p:nvSpPr>
          <p:cNvPr id="9" name="标题 8"/>
          <p:cNvSpPr>
            <a:spLocks noGrp="1"/>
          </p:cNvSpPr>
          <p:nvPr>
            <p:ph type="title"/>
          </p:nvPr>
        </p:nvSpPr>
        <p:spPr/>
        <p:txBody>
          <a:bodyPr/>
          <a:lstStyle/>
          <a:p>
            <a:r>
              <a:rPr lang="zh-CN" altLang="en-US" dirty="0"/>
              <a:t>与产品中心约定，明确了代码发布流程</a:t>
            </a:r>
            <a:endParaRPr lang="zh-CN" altLang="en-US" dirty="0">
              <a:solidFill>
                <a:schemeClr val="tx1"/>
              </a:solidFill>
              <a:latin typeface="+mj-ea"/>
              <a:ea typeface="+mj-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buFont typeface="Wingdings" panose="05000000000000000000" pitchFamily="2" charset="2"/>
              <a:buChar char="l"/>
            </a:pPr>
            <a:r>
              <a:rPr lang="zh-CN" altLang="en-US" sz="2600" dirty="0">
                <a:solidFill>
                  <a:schemeClr val="tx1"/>
                </a:solidFill>
                <a:latin typeface="+mn-ea"/>
                <a:ea typeface="+mn-ea"/>
              </a:rPr>
              <a:t>重视任务优先级管理，高优先任务始终放在前面做。</a:t>
            </a:r>
            <a:endParaRPr lang="zh-CN" altLang="en-US" sz="2600" dirty="0">
              <a:solidFill>
                <a:schemeClr val="tx1"/>
              </a:solidFill>
              <a:latin typeface="+mn-ea"/>
              <a:ea typeface="+mn-ea"/>
            </a:endParaRPr>
          </a:p>
          <a:p>
            <a:pPr>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latin typeface="+mn-ea"/>
                <a:ea typeface="+mn-ea"/>
              </a:rPr>
              <a:t>区分线上问题的严重程度，需要做到抓大放小。</a:t>
            </a:r>
            <a:endParaRPr lang="zh-CN" altLang="en-US" sz="2600" dirty="0">
              <a:solidFill>
                <a:schemeClr val="tx1"/>
              </a:solidFill>
              <a:latin typeface="+mn-ea"/>
              <a:ea typeface="+mn-ea"/>
            </a:endParaRPr>
          </a:p>
          <a:p>
            <a:pPr>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latin typeface="+mn-ea"/>
                <a:ea typeface="+mn-ea"/>
              </a:rPr>
              <a:t>当发现临时问题时，先思考后行动。</a:t>
            </a:r>
            <a:endParaRPr lang="zh-CN" altLang="en-US" sz="2600" dirty="0">
              <a:solidFill>
                <a:schemeClr val="tx1"/>
              </a:solidFill>
              <a:latin typeface="+mn-ea"/>
              <a:ea typeface="+mn-ea"/>
            </a:endParaRPr>
          </a:p>
        </p:txBody>
      </p:sp>
      <p:sp>
        <p:nvSpPr>
          <p:cNvPr id="9" name="标题 8"/>
          <p:cNvSpPr>
            <a:spLocks noGrp="1"/>
          </p:cNvSpPr>
          <p:nvPr>
            <p:ph type="title"/>
          </p:nvPr>
        </p:nvSpPr>
        <p:spPr/>
        <p:txBody>
          <a:bodyPr/>
          <a:lstStyle/>
          <a:p>
            <a:r>
              <a:rPr lang="zh-CN" altLang="en-US" dirty="0"/>
              <a:t>经验总结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lnSpc>
                <a:spcPct val="200000"/>
              </a:lnSpc>
            </a:pPr>
            <a:r>
              <a:rPr lang="zh-CN" altLang="en-US" sz="2600" dirty="0">
                <a:solidFill>
                  <a:schemeClr val="tx1"/>
                </a:solidFill>
                <a:latin typeface="+mn-ea"/>
                <a:ea typeface="+mn-ea"/>
              </a:rPr>
              <a:t>问题表象：简体灌篮登录后公告连续四周功能失效。</a:t>
            </a:r>
            <a:endParaRPr lang="zh-CN" altLang="en-US" sz="2600" dirty="0">
              <a:solidFill>
                <a:schemeClr val="tx1"/>
              </a:solidFill>
              <a:latin typeface="+mn-ea"/>
              <a:ea typeface="+mn-ea"/>
            </a:endParaRPr>
          </a:p>
          <a:p>
            <a:pPr lvl="1">
              <a:lnSpc>
                <a:spcPct val="200000"/>
              </a:lnSpc>
              <a:buFont typeface="Wingdings" panose="05000000000000000000" charset="0"/>
              <a:buChar char="Ø"/>
            </a:pPr>
            <a:r>
              <a:rPr lang="zh-CN" altLang="en-US" sz="2600" dirty="0">
                <a:solidFill>
                  <a:schemeClr val="tx1"/>
                </a:solidFill>
                <a:latin typeface="+mn-ea"/>
                <a:ea typeface="+mn-ea"/>
              </a:rPr>
              <a:t>后果：运营同学在持续四周内无法使用登录后公告分渠道拦截玩家</a:t>
            </a:r>
            <a:endParaRPr lang="en-US" altLang="zh-CN" sz="2600" dirty="0">
              <a:solidFill>
                <a:schemeClr val="tx1"/>
              </a:solidFill>
              <a:latin typeface="+mn-ea"/>
              <a:ea typeface="+mn-ea"/>
            </a:endParaRPr>
          </a:p>
        </p:txBody>
      </p:sp>
      <p:sp>
        <p:nvSpPr>
          <p:cNvPr id="9" name="标题 8"/>
          <p:cNvSpPr>
            <a:spLocks noGrp="1"/>
          </p:cNvSpPr>
          <p:nvPr>
            <p:ph type="title"/>
          </p:nvPr>
        </p:nvSpPr>
        <p:spPr/>
        <p:txBody>
          <a:bodyPr/>
          <a:lstStyle/>
          <a:p>
            <a:r>
              <a:rPr lang="zh-CN" altLang="en-US" dirty="0">
                <a:cs typeface="微软雅黑" panose="020B0503020204020204" pitchFamily="34" charset="-122"/>
                <a:sym typeface="Arial" panose="020B0604020202020204" pitchFamily="34" charset="0"/>
              </a:rPr>
              <a:t>四、简体灌篮登录后公告复盘与总结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lnSpcReduction="10000"/>
          </a:bodyPr>
          <a:lstStyle/>
          <a:p>
            <a:pPr marL="0" indent="0">
              <a:buNone/>
            </a:pPr>
            <a:r>
              <a:rPr lang="zh-CN" altLang="en-US" sz="2800" dirty="0">
                <a:solidFill>
                  <a:schemeClr val="tx1"/>
                </a:solidFill>
                <a:latin typeface="+mn-ea"/>
                <a:ea typeface="+mn-ea"/>
              </a:rPr>
              <a:t>该问题是如何被发现的？</a:t>
            </a:r>
            <a:endParaRPr lang="zh-CN" altLang="en-US" sz="2800" dirty="0">
              <a:solidFill>
                <a:schemeClr val="tx1"/>
              </a:solidFill>
              <a:latin typeface="+mn-ea"/>
              <a:ea typeface="+mn-ea"/>
            </a:endParaRPr>
          </a:p>
          <a:p>
            <a:pPr>
              <a:buFont typeface="Wingdings" panose="05000000000000000000" pitchFamily="2" charset="2"/>
              <a:buChar char="l"/>
            </a:pPr>
            <a:r>
              <a:rPr lang="zh-CN" altLang="en-US" sz="2800" dirty="0">
                <a:solidFill>
                  <a:schemeClr val="tx1"/>
                </a:solidFill>
                <a:latin typeface="+mn-ea"/>
                <a:ea typeface="+mn-ea"/>
              </a:rPr>
              <a:t>运营同学在简体服务端代码同步后第一周的简体灌篮维护日发现，登录后公告失效。随即告知了产品中心</a:t>
            </a:r>
            <a:r>
              <a:rPr lang="en-US" altLang="zh-CN" sz="2800" dirty="0" err="1">
                <a:solidFill>
                  <a:schemeClr val="tx1"/>
                </a:solidFill>
                <a:latin typeface="+mn-ea"/>
                <a:ea typeface="+mn-ea"/>
              </a:rPr>
              <a:t>jason</a:t>
            </a:r>
            <a:r>
              <a:rPr lang="zh-CN" altLang="en-US" sz="2800" dirty="0">
                <a:solidFill>
                  <a:schemeClr val="tx1"/>
                </a:solidFill>
                <a:latin typeface="+mn-ea"/>
                <a:ea typeface="+mn-ea"/>
              </a:rPr>
              <a:t>，后者通知闰吉进行检查，闰吉自查后未发现问题。</a:t>
            </a:r>
            <a:endParaRPr lang="zh-CN" altLang="en-US" sz="2800" dirty="0">
              <a:solidFill>
                <a:schemeClr val="tx1"/>
              </a:solidFill>
              <a:latin typeface="+mn-ea"/>
              <a:ea typeface="+mn-ea"/>
            </a:endParaRPr>
          </a:p>
          <a:p>
            <a:pPr>
              <a:buFont typeface="Wingdings" panose="05000000000000000000" pitchFamily="2" charset="2"/>
              <a:buChar char="l"/>
            </a:pPr>
            <a:endParaRPr lang="zh-CN" altLang="en-US" sz="2800" dirty="0">
              <a:solidFill>
                <a:schemeClr val="tx1"/>
              </a:solidFill>
              <a:latin typeface="+mn-ea"/>
              <a:ea typeface="+mn-ea"/>
            </a:endParaRPr>
          </a:p>
          <a:p>
            <a:pPr>
              <a:buFont typeface="Wingdings" panose="05000000000000000000" pitchFamily="2" charset="2"/>
              <a:buChar char="l"/>
            </a:pPr>
            <a:r>
              <a:rPr lang="zh-CN" altLang="en-US" sz="2800" dirty="0">
                <a:solidFill>
                  <a:schemeClr val="tx1"/>
                </a:solidFill>
                <a:latin typeface="+mn-ea"/>
                <a:ea typeface="+mn-ea"/>
              </a:rPr>
              <a:t>第二周灌篮更新日，运营同学发现登录后公告依然失效。随后产品中心润吉将情况告知</a:t>
            </a:r>
            <a:r>
              <a:rPr lang="en-US" altLang="zh-CN" sz="2800" dirty="0">
                <a:solidFill>
                  <a:schemeClr val="tx1"/>
                </a:solidFill>
                <a:latin typeface="+mn-ea"/>
                <a:ea typeface="+mn-ea"/>
              </a:rPr>
              <a:t>QA</a:t>
            </a:r>
            <a:r>
              <a:rPr lang="zh-CN" altLang="en-US" sz="2800" dirty="0">
                <a:solidFill>
                  <a:schemeClr val="tx1"/>
                </a:solidFill>
                <a:latin typeface="+mn-ea"/>
                <a:ea typeface="+mn-ea"/>
              </a:rPr>
              <a:t>后，</a:t>
            </a:r>
            <a:r>
              <a:rPr lang="en-US" altLang="zh-CN" sz="2800" dirty="0">
                <a:solidFill>
                  <a:schemeClr val="tx1"/>
                </a:solidFill>
                <a:latin typeface="+mn-ea"/>
                <a:ea typeface="+mn-ea"/>
              </a:rPr>
              <a:t>QA</a:t>
            </a:r>
            <a:r>
              <a:rPr lang="zh-CN" altLang="en-US" sz="2800" dirty="0">
                <a:solidFill>
                  <a:schemeClr val="tx1"/>
                </a:solidFill>
                <a:latin typeface="+mn-ea"/>
                <a:ea typeface="+mn-ea"/>
              </a:rPr>
              <a:t>用线上环境</a:t>
            </a:r>
            <a:r>
              <a:rPr lang="en-US" altLang="zh-CN" sz="2800" dirty="0">
                <a:solidFill>
                  <a:schemeClr val="tx1"/>
                </a:solidFill>
                <a:latin typeface="+mn-ea"/>
                <a:ea typeface="+mn-ea"/>
              </a:rPr>
              <a:t>pickle</a:t>
            </a:r>
            <a:r>
              <a:rPr lang="zh-CN" altLang="en-US" sz="2800" dirty="0">
                <a:solidFill>
                  <a:schemeClr val="tx1"/>
                </a:solidFill>
                <a:latin typeface="+mn-ea"/>
                <a:ea typeface="+mn-ea"/>
              </a:rPr>
              <a:t>验证未发现问题</a:t>
            </a:r>
            <a:r>
              <a:rPr lang="zh-CN" altLang="en-US" sz="2800" dirty="0">
                <a:solidFill>
                  <a:schemeClr val="tx1"/>
                </a:solidFill>
              </a:rPr>
              <a:t>。</a:t>
            </a:r>
            <a:endParaRPr lang="zh-CN" altLang="en-US" sz="2800" dirty="0">
              <a:solidFill>
                <a:schemeClr val="tx1"/>
              </a:solidFill>
            </a:endParaRPr>
          </a:p>
        </p:txBody>
      </p:sp>
      <p:sp>
        <p:nvSpPr>
          <p:cNvPr id="9" name="标题 8"/>
          <p:cNvSpPr>
            <a:spLocks noGrp="1"/>
          </p:cNvSpPr>
          <p:nvPr>
            <p:ph type="title"/>
          </p:nvPr>
        </p:nvSpPr>
        <p:spPr/>
        <p:txBody>
          <a:bodyPr/>
          <a:lstStyle/>
          <a:p>
            <a:r>
              <a:rPr lang="zh-CN" altLang="en-US" dirty="0"/>
              <a:t>问题复现过程回顾</a:t>
            </a:r>
            <a:endParaRPr lang="zh-CN" altLang="en-US" dirty="0">
              <a:solidFill>
                <a:schemeClr val="tx1"/>
              </a:solidFill>
              <a:latin typeface="+mj-ea"/>
              <a:ea typeface="+mj-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lnSpc>
                <a:spcPct val="150000"/>
              </a:lnSpc>
              <a:buFont typeface="Wingdings" panose="05000000000000000000" pitchFamily="2" charset="2"/>
              <a:buChar char="l"/>
            </a:pPr>
            <a:r>
              <a:rPr lang="zh-CN" altLang="en-US" sz="2600" dirty="0">
                <a:solidFill>
                  <a:schemeClr val="tx1"/>
                </a:solidFill>
                <a:latin typeface="+mn-ea"/>
                <a:ea typeface="+mn-ea"/>
              </a:rPr>
              <a:t>第三周产品中心、</a:t>
            </a:r>
            <a:r>
              <a:rPr lang="en-US" altLang="zh-CN" sz="2600" dirty="0">
                <a:solidFill>
                  <a:schemeClr val="tx1"/>
                </a:solidFill>
                <a:latin typeface="+mn-ea"/>
                <a:ea typeface="+mn-ea"/>
              </a:rPr>
              <a:t>QA</a:t>
            </a:r>
            <a:r>
              <a:rPr lang="zh-CN" altLang="en-US" sz="2600" dirty="0">
                <a:solidFill>
                  <a:schemeClr val="tx1"/>
                </a:solidFill>
                <a:latin typeface="+mn-ea"/>
                <a:ea typeface="+mn-ea"/>
              </a:rPr>
              <a:t>、运营组织会议，对线上配置检查后发现，线上公告配置的种类较多，故仍判断为配置问题，并约定下次更新时由运营去除所有白名单，检验是否恢复正常。</a:t>
            </a:r>
            <a:endParaRPr lang="en-US" altLang="zh-CN" sz="2600" dirty="0">
              <a:solidFill>
                <a:schemeClr val="tx1"/>
              </a:solidFill>
              <a:latin typeface="+mn-ea"/>
              <a:ea typeface="+mn-ea"/>
            </a:endParaRPr>
          </a:p>
          <a:p>
            <a:pPr>
              <a:lnSpc>
                <a:spcPct val="150000"/>
              </a:lnSpc>
              <a:buFont typeface="Wingdings" panose="05000000000000000000" pitchFamily="2" charset="2"/>
              <a:buChar char="l"/>
            </a:pPr>
            <a:endParaRPr lang="zh-CN" altLang="en-US" sz="2600" dirty="0">
              <a:solidFill>
                <a:schemeClr val="tx1"/>
              </a:solidFill>
              <a:latin typeface="+mn-ea"/>
              <a:ea typeface="+mn-ea"/>
            </a:endParaRPr>
          </a:p>
          <a:p>
            <a:pPr>
              <a:lnSpc>
                <a:spcPct val="150000"/>
              </a:lnSpc>
              <a:buFont typeface="Wingdings" panose="05000000000000000000" pitchFamily="2" charset="2"/>
              <a:buChar char="l"/>
            </a:pPr>
            <a:r>
              <a:rPr lang="zh-CN" altLang="en-US" sz="2600" dirty="0">
                <a:solidFill>
                  <a:schemeClr val="tx1"/>
                </a:solidFill>
                <a:latin typeface="+mn-ea"/>
                <a:ea typeface="+mn-ea"/>
              </a:rPr>
              <a:t>第四周灌篮更新日当晚，运营和</a:t>
            </a:r>
            <a:r>
              <a:rPr lang="en-US" altLang="zh-CN" sz="2600" dirty="0">
                <a:solidFill>
                  <a:schemeClr val="tx1"/>
                </a:solidFill>
                <a:latin typeface="+mn-ea"/>
                <a:ea typeface="+mn-ea"/>
              </a:rPr>
              <a:t>QA</a:t>
            </a:r>
            <a:r>
              <a:rPr lang="zh-CN" altLang="en-US" sz="2600" dirty="0">
                <a:solidFill>
                  <a:schemeClr val="tx1"/>
                </a:solidFill>
                <a:latin typeface="+mn-ea"/>
                <a:ea typeface="+mn-ea"/>
              </a:rPr>
              <a:t>共同使用线上游戏证实，</a:t>
            </a:r>
            <a:r>
              <a:rPr lang="en-US" altLang="zh-CN" sz="2600" dirty="0">
                <a:solidFill>
                  <a:schemeClr val="tx1"/>
                </a:solidFill>
                <a:latin typeface="+mn-ea"/>
                <a:ea typeface="+mn-ea"/>
              </a:rPr>
              <a:t>LCM</a:t>
            </a:r>
            <a:r>
              <a:rPr lang="zh-CN" altLang="en-US" sz="2600" dirty="0">
                <a:solidFill>
                  <a:schemeClr val="tx1"/>
                </a:solidFill>
                <a:latin typeface="+mn-ea"/>
                <a:ea typeface="+mn-ea"/>
              </a:rPr>
              <a:t>简体登录后公告存在</a:t>
            </a:r>
            <a:r>
              <a:rPr lang="en-US" altLang="zh-CN" sz="2600" dirty="0">
                <a:solidFill>
                  <a:schemeClr val="tx1"/>
                </a:solidFill>
                <a:latin typeface="+mn-ea"/>
                <a:ea typeface="+mn-ea"/>
              </a:rPr>
              <a:t>BUG</a:t>
            </a:r>
            <a:r>
              <a:rPr lang="zh-CN" altLang="en-US" sz="2600" dirty="0">
                <a:solidFill>
                  <a:schemeClr val="tx1"/>
                </a:solidFill>
                <a:latin typeface="+mn-ea"/>
                <a:ea typeface="+mn-ea"/>
              </a:rPr>
              <a:t>。</a:t>
            </a:r>
            <a:endParaRPr lang="zh-CN" altLang="en-US" sz="2600" dirty="0">
              <a:solidFill>
                <a:schemeClr val="tx1"/>
              </a:solidFill>
              <a:latin typeface="+mn-ea"/>
              <a:ea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00000"/>
              </a:lnSpc>
              <a:buFont typeface="Wingdings" panose="05000000000000000000" pitchFamily="2" charset="2"/>
              <a:buChar char="l"/>
            </a:pPr>
            <a:r>
              <a:rPr lang="zh-CN" altLang="en-US" sz="2000" dirty="0">
                <a:solidFill>
                  <a:schemeClr val="tx1"/>
                </a:solidFill>
              </a:rPr>
              <a:t>为什么测试人员事先没有发现问题？</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认为繁体公告更新的多语言命中功能，不涉及于简体，简体服务端代码同步后不用测。</a:t>
            </a:r>
            <a:endParaRPr lang="zh-CN" altLang="en-US" sz="2000" dirty="0">
              <a:solidFill>
                <a:schemeClr val="tx1"/>
              </a:solidFill>
            </a:endParaRPr>
          </a:p>
          <a:p>
            <a:pPr lvl="1">
              <a:lnSpc>
                <a:spcPct val="100000"/>
              </a:lnSpc>
            </a:pPr>
            <a:endParaRPr lang="zh-CN" altLang="en-US" sz="2000" dirty="0">
              <a:solidFill>
                <a:schemeClr val="tx1"/>
              </a:solidFill>
            </a:endParaRPr>
          </a:p>
          <a:p>
            <a:pPr lvl="0">
              <a:lnSpc>
                <a:spcPct val="100000"/>
              </a:lnSpc>
              <a:buFont typeface="Wingdings" panose="05000000000000000000" pitchFamily="2" charset="2"/>
              <a:buChar char="l"/>
            </a:pPr>
            <a:r>
              <a:rPr lang="zh-CN" altLang="en-US" sz="2000" dirty="0">
                <a:solidFill>
                  <a:schemeClr val="tx1"/>
                </a:solidFill>
              </a:rPr>
              <a:t>为什么花费这么久才确定是</a:t>
            </a:r>
            <a:r>
              <a:rPr lang="en-US" altLang="zh-CN" sz="2000" dirty="0">
                <a:solidFill>
                  <a:schemeClr val="tx1"/>
                </a:solidFill>
              </a:rPr>
              <a:t>BUG</a:t>
            </a:r>
            <a:r>
              <a:rPr lang="zh-CN" altLang="en-US" sz="2000" dirty="0">
                <a:solidFill>
                  <a:schemeClr val="tx1"/>
                </a:solidFill>
              </a:rPr>
              <a:t>？</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先前遇到过类似问题，核查后确定是配置不当引起（账号和</a:t>
            </a:r>
            <a:r>
              <a:rPr lang="en-GB" altLang="zh-CN" sz="2000" dirty="0">
                <a:solidFill>
                  <a:schemeClr val="tx1"/>
                </a:solidFill>
              </a:rPr>
              <a:t>IP</a:t>
            </a:r>
            <a:r>
              <a:rPr lang="zh-CN" altLang="en-US" sz="2000" dirty="0">
                <a:solidFill>
                  <a:schemeClr val="tx1"/>
                </a:solidFill>
              </a:rPr>
              <a:t>白名单）</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首次尝试复现问题时没有考虑一线使用者的业务场景</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不知道，也没有意识到到繁体公告代码更新对简体公告造成的影响</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线上环境的复现，需要等简体灌篮更新时才能验证</a:t>
            </a:r>
            <a:endParaRPr lang="zh-CN" altLang="en-US" sz="2000" dirty="0">
              <a:solidFill>
                <a:schemeClr val="tx1"/>
              </a:solidFill>
            </a:endParaRPr>
          </a:p>
          <a:p>
            <a:pPr>
              <a:lnSpc>
                <a:spcPct val="100000"/>
              </a:lnSpc>
            </a:pPr>
            <a:endParaRPr lang="en-US" altLang="zh-CN" sz="2000" dirty="0">
              <a:solidFill>
                <a:schemeClr val="tx1"/>
              </a:solidFill>
            </a:endParaRPr>
          </a:p>
          <a:p>
            <a:pPr lvl="0">
              <a:lnSpc>
                <a:spcPct val="100000"/>
              </a:lnSpc>
              <a:buFont typeface="Wingdings" panose="05000000000000000000" pitchFamily="2" charset="2"/>
              <a:buChar char="l"/>
            </a:pPr>
            <a:r>
              <a:rPr lang="zh-CN" altLang="en-US" sz="2000" dirty="0">
                <a:solidFill>
                  <a:schemeClr val="tx1"/>
                </a:solidFill>
              </a:rPr>
              <a:t>有没有测试过和公告使用者配置相同的复杂业务场景？</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没有测过</a:t>
            </a:r>
            <a:endParaRPr lang="en-US" altLang="zh-CN" sz="2000" dirty="0">
              <a:solidFill>
                <a:schemeClr val="tx1"/>
              </a:solidFill>
            </a:endParaRPr>
          </a:p>
        </p:txBody>
      </p:sp>
      <p:sp>
        <p:nvSpPr>
          <p:cNvPr id="9" name="标题 8"/>
          <p:cNvSpPr>
            <a:spLocks noGrp="1"/>
          </p:cNvSpPr>
          <p:nvPr>
            <p:ph type="title"/>
          </p:nvPr>
        </p:nvSpPr>
        <p:spPr/>
        <p:txBody>
          <a:bodyPr/>
          <a:lstStyle/>
          <a:p>
            <a:r>
              <a:rPr lang="zh-CN" altLang="en-US" dirty="0">
                <a:solidFill>
                  <a:schemeClr val="tx1"/>
                </a:solidFill>
                <a:latin typeface="+mj-ea"/>
                <a:ea typeface="+mj-ea"/>
              </a:rPr>
              <a:t>问题复盘与剖析</a:t>
            </a:r>
            <a:endParaRPr lang="zh-CN" altLang="en-US" dirty="0">
              <a:solidFill>
                <a:schemeClr val="tx1"/>
              </a:solidFill>
              <a:latin typeface="+mj-ea"/>
              <a:ea typeface="+mj-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08400" y="492483"/>
            <a:ext cx="5026702" cy="5873034"/>
          </a:xfrm>
        </p:spPr>
        <p:txBody>
          <a:bodyPr>
            <a:normAutofit/>
          </a:bodyPr>
          <a:lstStyle/>
          <a:p>
            <a:pPr marL="0" lvl="0" indent="0">
              <a:buNone/>
            </a:pPr>
            <a:endParaRPr lang="en-US" altLang="zh-CN" dirty="0"/>
          </a:p>
          <a:p>
            <a:pPr lvl="0">
              <a:buFont typeface="Wingdings" panose="05000000000000000000" pitchFamily="2" charset="2"/>
              <a:buChar char="l"/>
            </a:pPr>
            <a:endParaRPr lang="en-US" altLang="zh-CN" sz="2600" dirty="0">
              <a:solidFill>
                <a:schemeClr val="tx1"/>
              </a:solidFill>
            </a:endParaRPr>
          </a:p>
          <a:p>
            <a:pPr lvl="0">
              <a:buFont typeface="Wingdings" panose="05000000000000000000" pitchFamily="2" charset="2"/>
              <a:buChar char="l"/>
            </a:pPr>
            <a:r>
              <a:rPr lang="zh-CN" altLang="en-US" sz="2600" dirty="0">
                <a:solidFill>
                  <a:schemeClr val="tx1"/>
                </a:solidFill>
              </a:rPr>
              <a:t> 为什么没测？为什么在复现时没有考虑实际业务场景？</a:t>
            </a:r>
            <a:endParaRPr lang="en-US" altLang="zh-CN" sz="2600" dirty="0">
              <a:solidFill>
                <a:schemeClr val="tx1"/>
              </a:solidFill>
            </a:endParaRPr>
          </a:p>
          <a:p>
            <a:pPr lvl="0"/>
            <a:endParaRPr lang="zh-CN" altLang="en-US" dirty="0">
              <a:solidFill>
                <a:schemeClr val="tx1"/>
              </a:solidFill>
            </a:endParaRPr>
          </a:p>
          <a:p>
            <a:pPr lvl="1">
              <a:buFont typeface="Wingdings" panose="05000000000000000000" pitchFamily="2" charset="2"/>
              <a:buChar char="Ø"/>
            </a:pPr>
            <a:r>
              <a:rPr lang="zh-CN" altLang="en-US" sz="2600" dirty="0">
                <a:solidFill>
                  <a:schemeClr val="tx1"/>
                </a:solidFill>
              </a:rPr>
              <a:t>对一线使用业务不了解，不知道线上环境配置的复杂程度</a:t>
            </a:r>
            <a:endParaRPr lang="zh-CN" altLang="en-US" sz="2600" dirty="0">
              <a:solidFill>
                <a:schemeClr val="tx1"/>
              </a:solidFill>
            </a:endParaRPr>
          </a:p>
          <a:p>
            <a:endParaRPr lang="en-US" altLang="zh-CN" dirty="0"/>
          </a:p>
          <a:p>
            <a:pPr lvl="1"/>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492483"/>
            <a:ext cx="5026702" cy="58730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buFont typeface="Wingdings" panose="05000000000000000000" pitchFamily="2" charset="2"/>
              <a:buChar char="l"/>
            </a:pPr>
            <a:r>
              <a:rPr lang="zh-CN" altLang="en-US" sz="2600" dirty="0">
                <a:solidFill>
                  <a:schemeClr val="tx1"/>
                </a:solidFill>
              </a:rPr>
              <a:t>如果早期尝试复现时，采用和线上配置相同的场景测试，能否提前发现问题？</a:t>
            </a:r>
            <a:endParaRPr lang="zh-CN" altLang="en-US" sz="2600" dirty="0">
              <a:solidFill>
                <a:schemeClr val="tx1"/>
              </a:solidFill>
            </a:endParaRPr>
          </a:p>
          <a:p>
            <a:pPr lvl="1">
              <a:buFont typeface="Wingdings" panose="05000000000000000000" pitchFamily="2" charset="2"/>
              <a:buChar char="Ø"/>
            </a:pPr>
            <a:r>
              <a:rPr lang="zh-CN" altLang="en-US" sz="2600" dirty="0">
                <a:solidFill>
                  <a:schemeClr val="tx1"/>
                </a:solidFill>
              </a:rPr>
              <a:t> 能发现，且能尽早定位问题。</a:t>
            </a:r>
            <a:endParaRPr lang="zh-CN" altLang="en-US" sz="2600" dirty="0">
              <a:solidFill>
                <a:schemeClr val="tx1"/>
              </a:solidFill>
            </a:endParaRPr>
          </a:p>
          <a:p>
            <a:pPr>
              <a:lnSpc>
                <a:spcPct val="150000"/>
              </a:lnSpc>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rPr>
              <a:t>为什么没去想繁体公告代码更新可能会对简体公告产生影响？</a:t>
            </a:r>
            <a:endParaRPr lang="zh-CN" altLang="en-US" sz="2600" dirty="0">
              <a:solidFill>
                <a:schemeClr val="tx1"/>
              </a:solidFill>
            </a:endParaRPr>
          </a:p>
          <a:p>
            <a:pPr lvl="1">
              <a:buFont typeface="Wingdings" panose="05000000000000000000" pitchFamily="2" charset="2"/>
              <a:buChar char="Ø"/>
            </a:pPr>
            <a:r>
              <a:rPr lang="zh-CN" altLang="en-US" sz="2600" dirty="0">
                <a:solidFill>
                  <a:schemeClr val="tx1"/>
                </a:solidFill>
              </a:rPr>
              <a:t>公告功能投入使用已久，测试人员对测试方法和测试范围的思想已经固化。</a:t>
            </a:r>
            <a:endParaRPr lang="zh-CN" altLang="en-US" sz="2600" dirty="0">
              <a:solidFill>
                <a:schemeClr val="tx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827862" y="1936113"/>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01.</a:t>
            </a:r>
            <a:endParaRPr lang="en-US" altLang="zh-CN" sz="4400" b="1" dirty="0">
              <a:latin typeface="+mj-ea"/>
              <a:ea typeface="+mj-ea"/>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59378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全球版灌篮</a:t>
            </a:r>
            <a:r>
              <a:rPr lang="en-US" altLang="zh-CN" sz="2000" dirty="0">
                <a:latin typeface="+mj-ea"/>
                <a:ea typeface="+mj-ea"/>
                <a:cs typeface="微软雅黑" panose="020B0503020204020204" pitchFamily="34" charset="-122"/>
                <a:sym typeface="Arial" panose="020B0604020202020204" pitchFamily="34" charset="0"/>
              </a:rPr>
              <a:t>-</a:t>
            </a:r>
            <a:r>
              <a:rPr lang="zh-CN" altLang="en-US" sz="2000" dirty="0">
                <a:latin typeface="+mj-ea"/>
                <a:ea typeface="+mj-ea"/>
                <a:cs typeface="微软雅黑" panose="020B0503020204020204" pitchFamily="34" charset="-122"/>
                <a:sym typeface="Arial" panose="020B0604020202020204" pitchFamily="34" charset="0"/>
              </a:rPr>
              <a:t>新游戏上线检查复盘回顾和成果</a:t>
            </a:r>
            <a:endParaRPr lang="en-US" altLang="zh-CN" sz="2000" dirty="0">
              <a:latin typeface="+mj-ea"/>
              <a:ea typeface="+mj-ea"/>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4827862" y="2948305"/>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02.</a:t>
            </a:r>
            <a:endParaRPr lang="en-US" altLang="zh-CN" sz="4400" b="1" dirty="0">
              <a:latin typeface="+mj-ea"/>
              <a:ea typeface="+mj-ea"/>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4827862" y="3960494"/>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03.</a:t>
            </a:r>
            <a:endParaRPr lang="en-US" altLang="zh-CN" sz="4400" b="1" dirty="0">
              <a:latin typeface="+mj-ea"/>
              <a:ea typeface="+mj-ea"/>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4827862" y="1515110"/>
            <a:ext cx="6386238"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latin typeface="+mj-ea"/>
                <a:ea typeface="+mj-ea"/>
                <a:sym typeface="Arial" panose="020B0604020202020204" pitchFamily="34" charset="0"/>
              </a:rPr>
              <a:t>目录</a:t>
            </a:r>
            <a:endParaRPr lang="zh-CN" altLang="en-US" sz="4400" b="1" spc="300" dirty="0">
              <a:latin typeface="+mj-ea"/>
              <a:ea typeface="+mj-ea"/>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latin typeface="+mj-ea"/>
                <a:ea typeface="+mj-ea"/>
                <a:cs typeface="Arial" panose="020B0604020202020204" pitchFamily="34" charset="0"/>
                <a:sym typeface="Arial" panose="020B0604020202020204" pitchFamily="34" charset="0"/>
              </a:rPr>
              <a:t>CONTENTS</a:t>
            </a:r>
            <a:endParaRPr lang="en-US" altLang="zh-CN" spc="300" dirty="0">
              <a:latin typeface="+mj-ea"/>
              <a:ea typeface="+mj-ea"/>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sym typeface="Arial" panose="020B0604020202020204" pitchFamily="34" charset="0"/>
            </a:endParaRPr>
          </a:p>
        </p:txBody>
      </p:sp>
      <p:sp>
        <p:nvSpPr>
          <p:cNvPr id="19" name="文本框 18"/>
          <p:cNvSpPr txBox="1"/>
          <p:nvPr>
            <p:custDataLst>
              <p:tags r:id="rId9"/>
            </p:custDataLst>
          </p:nvPr>
        </p:nvSpPr>
        <p:spPr>
          <a:xfrm>
            <a:off x="59378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全球版灌篮</a:t>
            </a:r>
            <a:r>
              <a:rPr lang="en-US" altLang="zh-CN" sz="2000" dirty="0">
                <a:latin typeface="+mj-ea"/>
                <a:ea typeface="+mj-ea"/>
                <a:cs typeface="微软雅黑" panose="020B0503020204020204" pitchFamily="34" charset="-122"/>
                <a:sym typeface="Arial" panose="020B0604020202020204" pitchFamily="34" charset="0"/>
              </a:rPr>
              <a:t>-</a:t>
            </a:r>
            <a:r>
              <a:rPr lang="zh-CN" altLang="en-US" sz="2000" dirty="0">
                <a:latin typeface="+mj-ea"/>
                <a:ea typeface="+mj-ea"/>
                <a:cs typeface="微软雅黑" panose="020B0503020204020204" pitchFamily="34" charset="-122"/>
                <a:sym typeface="Arial" panose="020B0604020202020204" pitchFamily="34" charset="0"/>
              </a:rPr>
              <a:t>性能测试复盘回顾和成果</a:t>
            </a:r>
            <a:endParaRPr lang="zh-CN" altLang="en-US" sz="2000" dirty="0">
              <a:latin typeface="+mj-ea"/>
              <a:ea typeface="+mj-ea"/>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59378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全球版灌篮登录后公告复盘与总结</a:t>
            </a:r>
            <a:endParaRPr lang="zh-CN" altLang="en-US" sz="2000" dirty="0">
              <a:latin typeface="+mj-ea"/>
              <a:ea typeface="+mj-ea"/>
              <a:cs typeface="微软雅黑" panose="020B0503020204020204" pitchFamily="34" charset="-122"/>
              <a:sym typeface="Arial" panose="020B0604020202020204" pitchFamily="34" charset="0"/>
            </a:endParaRPr>
          </a:p>
        </p:txBody>
      </p:sp>
      <p:sp>
        <p:nvSpPr>
          <p:cNvPr id="12" name="文本框 11"/>
          <p:cNvSpPr txBox="1"/>
          <p:nvPr>
            <p:custDataLst>
              <p:tags r:id="rId11"/>
            </p:custDataLst>
          </p:nvPr>
        </p:nvSpPr>
        <p:spPr>
          <a:xfrm>
            <a:off x="4827862" y="4970633"/>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04.</a:t>
            </a:r>
            <a:endParaRPr lang="en-US" altLang="zh-CN" sz="4400" b="1" dirty="0">
              <a:latin typeface="+mj-ea"/>
              <a:ea typeface="+mj-ea"/>
              <a:cs typeface="Arial" panose="020B0604020202020204" pitchFamily="34" charset="0"/>
              <a:sym typeface="Arial" panose="020B0604020202020204" pitchFamily="34" charset="0"/>
            </a:endParaRPr>
          </a:p>
        </p:txBody>
      </p:sp>
      <p:sp>
        <p:nvSpPr>
          <p:cNvPr id="13" name="文本框 12"/>
          <p:cNvSpPr txBox="1"/>
          <p:nvPr>
            <p:custDataLst>
              <p:tags r:id="rId12"/>
            </p:custDataLst>
          </p:nvPr>
        </p:nvSpPr>
        <p:spPr>
          <a:xfrm>
            <a:off x="59378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简体灌篮登录后公告复盘与总结</a:t>
            </a:r>
            <a:endParaRPr lang="zh-CN" altLang="en-US" sz="2000" dirty="0">
              <a:latin typeface="+mj-ea"/>
              <a:ea typeface="+mj-ea"/>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08400" y="492483"/>
            <a:ext cx="5026702" cy="5873034"/>
          </a:xfrm>
        </p:spPr>
        <p:txBody>
          <a:bodyPr>
            <a:normAutofit/>
          </a:bodyPr>
          <a:lstStyle/>
          <a:p>
            <a:pPr marL="0" lvl="0" indent="0">
              <a:buNone/>
            </a:pPr>
            <a:endParaRPr lang="en-US" altLang="zh-CN" dirty="0">
              <a:solidFill>
                <a:schemeClr val="tx1"/>
              </a:solidFill>
            </a:endParaRPr>
          </a:p>
          <a:p>
            <a:pPr lvl="0">
              <a:buFont typeface="Wingdings" panose="05000000000000000000" pitchFamily="2" charset="2"/>
              <a:buChar char="l"/>
            </a:pPr>
            <a:endParaRPr lang="en-US" altLang="zh-CN" sz="2600" dirty="0">
              <a:solidFill>
                <a:schemeClr val="tx1"/>
              </a:solidFill>
            </a:endParaRPr>
          </a:p>
          <a:p>
            <a:r>
              <a:rPr lang="zh-CN" altLang="en-US" sz="2800" dirty="0">
                <a:solidFill>
                  <a:schemeClr val="tx1"/>
                </a:solidFill>
              </a:rPr>
              <a:t>前几次运营反应问题时，为何直接认定是使用者配置问题？</a:t>
            </a:r>
            <a:endParaRPr lang="en-US" altLang="zh-CN" sz="2800" dirty="0">
              <a:solidFill>
                <a:schemeClr val="tx1"/>
              </a:solidFill>
            </a:endParaRPr>
          </a:p>
          <a:p>
            <a:pPr marL="0" lvl="0" indent="0">
              <a:buNone/>
            </a:pPr>
            <a:endParaRPr lang="zh-CN" altLang="en-US" dirty="0">
              <a:solidFill>
                <a:schemeClr val="tx1"/>
              </a:solidFill>
            </a:endParaRPr>
          </a:p>
          <a:p>
            <a:pPr lvl="1">
              <a:buFont typeface="Wingdings" panose="05000000000000000000" pitchFamily="2" charset="2"/>
              <a:buChar char="Ø"/>
            </a:pPr>
            <a:r>
              <a:rPr lang="zh-CN" altLang="en-US" sz="2800" dirty="0">
                <a:solidFill>
                  <a:schemeClr val="tx1"/>
                </a:solidFill>
              </a:rPr>
              <a:t>思想上觉得简体公告没改动就不会出现问题，所以这次也认为是配置问题而非功能</a:t>
            </a:r>
            <a:r>
              <a:rPr lang="en-US" altLang="zh-CN" sz="2800" dirty="0">
                <a:solidFill>
                  <a:schemeClr val="tx1"/>
                </a:solidFill>
              </a:rPr>
              <a:t>BUG</a:t>
            </a:r>
            <a:endParaRPr lang="en-US" altLang="zh-CN" dirty="0">
              <a:solidFill>
                <a:schemeClr val="tx1"/>
              </a:solidFill>
            </a:endParaRPr>
          </a:p>
          <a:p>
            <a:pPr lvl="1"/>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42000" y="774000"/>
            <a:ext cx="5626100" cy="5626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buFont typeface="Wingdings" panose="05000000000000000000" pitchFamily="2" charset="2"/>
              <a:buChar char="l"/>
            </a:pPr>
            <a:r>
              <a:rPr lang="zh-CN" altLang="en-US" sz="2800" dirty="0">
                <a:solidFill>
                  <a:schemeClr val="tx1"/>
                </a:solidFill>
              </a:rPr>
              <a:t>为什么在这一个月期间，这个问题没有波及线上用户？</a:t>
            </a:r>
            <a:endParaRPr lang="en-US" altLang="zh-CN" sz="2800" dirty="0">
              <a:solidFill>
                <a:schemeClr val="tx1"/>
              </a:solidFill>
            </a:endParaRPr>
          </a:p>
          <a:p>
            <a:pPr lvl="1">
              <a:buFont typeface="Wingdings" panose="05000000000000000000" pitchFamily="2" charset="2"/>
              <a:buChar char="Ø"/>
            </a:pPr>
            <a:r>
              <a:rPr lang="zh-CN" altLang="en-US" sz="2800" dirty="0">
                <a:solidFill>
                  <a:schemeClr val="tx1"/>
                </a:solidFill>
              </a:rPr>
              <a:t>运营同学暂时启用了登录前公告对玩家进行拦截。</a:t>
            </a:r>
            <a:endParaRPr lang="zh-CN" altLang="en-US" sz="2800" dirty="0">
              <a:solidFill>
                <a:schemeClr val="tx1"/>
              </a:solidFill>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50000"/>
              </a:lnSpc>
            </a:pPr>
            <a:r>
              <a:rPr lang="zh-CN" altLang="en-US" sz="2600" dirty="0">
                <a:solidFill>
                  <a:schemeClr val="tx1"/>
                </a:solidFill>
              </a:rPr>
              <a:t>思想上不认为是</a:t>
            </a:r>
            <a:r>
              <a:rPr lang="en-US" altLang="zh-CN" sz="2600" dirty="0">
                <a:solidFill>
                  <a:schemeClr val="tx1"/>
                </a:solidFill>
              </a:rPr>
              <a:t>LCM</a:t>
            </a:r>
            <a:r>
              <a:rPr lang="zh-CN" altLang="en-US" sz="2600" dirty="0">
                <a:solidFill>
                  <a:schemeClr val="tx1"/>
                </a:solidFill>
              </a:rPr>
              <a:t>功能本身有</a:t>
            </a:r>
            <a:r>
              <a:rPr lang="en-US" altLang="zh-CN" sz="2600" dirty="0">
                <a:solidFill>
                  <a:schemeClr val="tx1"/>
                </a:solidFill>
              </a:rPr>
              <a:t>BUG</a:t>
            </a:r>
            <a:r>
              <a:rPr lang="zh-CN" altLang="en-US" sz="2600" dirty="0">
                <a:solidFill>
                  <a:schemeClr val="tx1"/>
                </a:solidFill>
              </a:rPr>
              <a:t>，而直接判断是使用者配置问题。</a:t>
            </a:r>
            <a:endParaRPr lang="en-US" altLang="zh-CN" sz="2600" dirty="0">
              <a:solidFill>
                <a:schemeClr val="tx1"/>
              </a:solidFill>
            </a:endParaRPr>
          </a:p>
          <a:p>
            <a:pPr>
              <a:lnSpc>
                <a:spcPct val="150000"/>
              </a:lnSpc>
            </a:pPr>
            <a:r>
              <a:rPr lang="zh-CN" altLang="en-US" sz="2600" dirty="0">
                <a:solidFill>
                  <a:schemeClr val="tx1"/>
                </a:solidFill>
              </a:rPr>
              <a:t>只是简单功能冒烟，没有按照一线使用者的实际业务场景去复现问题。</a:t>
            </a:r>
            <a:endParaRPr lang="en-US" altLang="zh-CN" sz="2600" dirty="0">
              <a:solidFill>
                <a:schemeClr val="tx1"/>
              </a:solidFill>
            </a:endParaRPr>
          </a:p>
          <a:p>
            <a:pPr>
              <a:lnSpc>
                <a:spcPct val="150000"/>
              </a:lnSpc>
            </a:pPr>
            <a:r>
              <a:rPr lang="zh-CN" altLang="en-US" sz="2600" dirty="0">
                <a:solidFill>
                  <a:schemeClr val="tx1"/>
                </a:solidFill>
              </a:rPr>
              <a:t>对业务底层逻辑链路掌握不够，分析问题流于表面。</a:t>
            </a:r>
            <a:endParaRPr lang="en-US" altLang="zh-CN" sz="2600" dirty="0">
              <a:solidFill>
                <a:schemeClr val="tx1"/>
              </a:solidFill>
            </a:endParaRPr>
          </a:p>
          <a:p>
            <a:pPr>
              <a:lnSpc>
                <a:spcPct val="150000"/>
              </a:lnSpc>
            </a:pPr>
            <a:r>
              <a:rPr lang="zh-CN" altLang="en-US" sz="2600" dirty="0">
                <a:solidFill>
                  <a:schemeClr val="tx1"/>
                </a:solidFill>
              </a:rPr>
              <a:t>对异常值测试的挖掘深度不够。</a:t>
            </a:r>
            <a:endParaRPr lang="en-US" altLang="zh-CN" sz="2600" dirty="0">
              <a:solidFill>
                <a:schemeClr val="tx1"/>
              </a:solidFill>
            </a:endParaRPr>
          </a:p>
        </p:txBody>
      </p:sp>
      <p:sp>
        <p:nvSpPr>
          <p:cNvPr id="9" name="标题 8"/>
          <p:cNvSpPr>
            <a:spLocks noGrp="1"/>
          </p:cNvSpPr>
          <p:nvPr>
            <p:ph type="title"/>
          </p:nvPr>
        </p:nvSpPr>
        <p:spPr/>
        <p:txBody>
          <a:bodyPr/>
          <a:lstStyle/>
          <a:p>
            <a:r>
              <a:rPr lang="zh-CN" altLang="en-US" dirty="0"/>
              <a:t>反思与总结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50000"/>
              </a:lnSpc>
            </a:pPr>
            <a:r>
              <a:rPr lang="zh-CN" altLang="en-US" sz="2600" dirty="0">
                <a:solidFill>
                  <a:schemeClr val="tx1"/>
                </a:solidFill>
              </a:rPr>
              <a:t>重视运营同学报过来的问题，无论之前如何处理，都先视作</a:t>
            </a:r>
            <a:r>
              <a:rPr lang="en-US" altLang="zh-CN" sz="2600" dirty="0">
                <a:solidFill>
                  <a:schemeClr val="tx1"/>
                </a:solidFill>
              </a:rPr>
              <a:t>BUG</a:t>
            </a:r>
            <a:r>
              <a:rPr lang="zh-CN" altLang="en-US" sz="2600" dirty="0">
                <a:solidFill>
                  <a:schemeClr val="tx1"/>
                </a:solidFill>
              </a:rPr>
              <a:t>对待。</a:t>
            </a:r>
            <a:endParaRPr lang="en-US" altLang="zh-CN" sz="2600" dirty="0">
              <a:solidFill>
                <a:schemeClr val="tx1"/>
              </a:solidFill>
            </a:endParaRPr>
          </a:p>
          <a:p>
            <a:pPr>
              <a:lnSpc>
                <a:spcPct val="150000"/>
              </a:lnSpc>
            </a:pPr>
            <a:r>
              <a:rPr lang="zh-CN" altLang="en-US" sz="2600" dirty="0">
                <a:solidFill>
                  <a:schemeClr val="tx1"/>
                </a:solidFill>
              </a:rPr>
              <a:t>在日常工作中，收集和了解一线使用者在使用</a:t>
            </a:r>
            <a:r>
              <a:rPr lang="en-US" altLang="zh-CN" sz="2600" dirty="0">
                <a:solidFill>
                  <a:schemeClr val="tx1"/>
                </a:solidFill>
              </a:rPr>
              <a:t>LCM</a:t>
            </a:r>
            <a:r>
              <a:rPr lang="zh-CN" altLang="en-US" sz="2600" dirty="0">
                <a:solidFill>
                  <a:schemeClr val="tx1"/>
                </a:solidFill>
              </a:rPr>
              <a:t>功能时的业务场景，并完整还原在测试场景中。</a:t>
            </a:r>
            <a:endParaRPr lang="en-US" altLang="zh-CN" sz="2600" dirty="0">
              <a:solidFill>
                <a:schemeClr val="tx1"/>
              </a:solidFill>
            </a:endParaRPr>
          </a:p>
          <a:p>
            <a:pPr>
              <a:lnSpc>
                <a:spcPct val="150000"/>
              </a:lnSpc>
            </a:pPr>
            <a:r>
              <a:rPr lang="zh-CN" altLang="en-US" sz="2600" dirty="0">
                <a:solidFill>
                  <a:schemeClr val="tx1"/>
                </a:solidFill>
              </a:rPr>
              <a:t>挖掘异常场景的测试深度，增加异常场景测试的覆盖范围。</a:t>
            </a:r>
            <a:endParaRPr lang="en-US" altLang="zh-CN" sz="2600" dirty="0">
              <a:solidFill>
                <a:schemeClr val="tx1"/>
              </a:solidFill>
            </a:endParaRPr>
          </a:p>
        </p:txBody>
      </p:sp>
      <p:sp>
        <p:nvSpPr>
          <p:cNvPr id="9" name="标题 8"/>
          <p:cNvSpPr>
            <a:spLocks noGrp="1"/>
          </p:cNvSpPr>
          <p:nvPr>
            <p:ph type="title"/>
          </p:nvPr>
        </p:nvSpPr>
        <p:spPr/>
        <p:txBody>
          <a:bodyPr/>
          <a:lstStyle/>
          <a:p>
            <a:r>
              <a:rPr lang="zh-CN" altLang="en-US" dirty="0"/>
              <a:t>改进措施</a:t>
            </a:r>
            <a:endParaRPr lang="zh-CN" altLang="en-US" dirty="0">
              <a:solidFill>
                <a:schemeClr val="tx1"/>
              </a:solidFill>
              <a:latin typeface="+mj-ea"/>
              <a:ea typeface="+mj-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a:xfrm>
            <a:off x="3428169" y="2574313"/>
            <a:ext cx="5335659" cy="1200329"/>
          </a:xfrm>
        </p:spPr>
        <p:txBody>
          <a:bodyPr/>
          <a:lstStyle/>
          <a:p>
            <a:r>
              <a:rPr dirty="0"/>
              <a:t>谢谢聆听</a:t>
            </a:r>
            <a:endParaRPr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76500" cy="4351600"/>
          </a:xfrm>
        </p:spPr>
        <p:txBody>
          <a:bodyPr>
            <a:normAutofit fontScale="85000" lnSpcReduction="10000"/>
          </a:bodyPr>
          <a:lstStyle/>
          <a:p>
            <a:pPr>
              <a:lnSpc>
                <a:spcPct val="200000"/>
              </a:lnSpc>
              <a:buFont typeface="Wingdings" panose="05000000000000000000" pitchFamily="2" charset="2"/>
              <a:buChar char="l"/>
            </a:pPr>
            <a:r>
              <a:rPr lang="zh-CN" altLang="en-US" sz="3000" dirty="0">
                <a:solidFill>
                  <a:schemeClr val="tx1"/>
                </a:solidFill>
                <a:latin typeface="+mn-ea"/>
                <a:ea typeface="+mn-ea"/>
              </a:rPr>
              <a:t>书接上回</a:t>
            </a:r>
            <a:r>
              <a:rPr lang="en-US" altLang="zh-CN" sz="3000" dirty="0">
                <a:solidFill>
                  <a:schemeClr val="tx1"/>
                </a:solidFill>
                <a:latin typeface="+mn-ea"/>
                <a:ea typeface="+mn-ea"/>
              </a:rPr>
              <a:t>——</a:t>
            </a:r>
            <a:r>
              <a:rPr lang="zh-CN" altLang="en-US" sz="3000" dirty="0">
                <a:solidFill>
                  <a:schemeClr val="tx1"/>
                </a:solidFill>
                <a:latin typeface="+mn-ea"/>
                <a:ea typeface="+mn-ea"/>
              </a:rPr>
              <a:t>韩国灌篮补单配置问题的复盘</a:t>
            </a:r>
            <a:endParaRPr lang="en-US" altLang="zh-CN" sz="3000" dirty="0">
              <a:solidFill>
                <a:schemeClr val="tx1"/>
              </a:solidFill>
              <a:latin typeface="+mn-ea"/>
              <a:ea typeface="+mn-ea"/>
            </a:endParaRPr>
          </a:p>
          <a:p>
            <a:pPr lvl="1">
              <a:lnSpc>
                <a:spcPct val="200000"/>
              </a:lnSpc>
              <a:buFont typeface="Wingdings" panose="05000000000000000000" pitchFamily="2" charset="2"/>
              <a:buChar char="Ø"/>
            </a:pPr>
            <a:r>
              <a:rPr lang="en-US" altLang="zh-CN" sz="3000" dirty="0">
                <a:solidFill>
                  <a:schemeClr val="tx1"/>
                </a:solidFill>
                <a:latin typeface="+mn-ea"/>
                <a:ea typeface="+mn-ea"/>
              </a:rPr>
              <a:t>LCM</a:t>
            </a:r>
            <a:r>
              <a:rPr lang="zh-CN" altLang="en-US" sz="3000" dirty="0">
                <a:solidFill>
                  <a:schemeClr val="tx1"/>
                </a:solidFill>
                <a:latin typeface="+mn-ea"/>
                <a:ea typeface="+mn-ea"/>
              </a:rPr>
              <a:t>生产环境补单配置有问题</a:t>
            </a:r>
            <a:endParaRPr lang="en-US" altLang="zh-CN" sz="3000" dirty="0">
              <a:solidFill>
                <a:schemeClr val="tx1"/>
              </a:solidFill>
              <a:latin typeface="+mn-ea"/>
              <a:ea typeface="+mn-ea"/>
            </a:endParaRPr>
          </a:p>
          <a:p>
            <a:pPr lvl="1">
              <a:lnSpc>
                <a:spcPct val="200000"/>
              </a:lnSpc>
              <a:buFont typeface="Wingdings" panose="05000000000000000000" pitchFamily="2" charset="2"/>
              <a:buChar char="Ø"/>
            </a:pPr>
            <a:r>
              <a:rPr lang="zh-CN" altLang="en-US" sz="3000" dirty="0">
                <a:solidFill>
                  <a:schemeClr val="tx1"/>
                </a:solidFill>
                <a:latin typeface="+mn-ea"/>
                <a:ea typeface="+mn-ea"/>
              </a:rPr>
              <a:t>使用游戏包验证错峰推送功能，碰巧发现补单配置问题</a:t>
            </a:r>
            <a:endParaRPr lang="en-US" altLang="zh-CN" sz="3000" dirty="0">
              <a:solidFill>
                <a:schemeClr val="tx1"/>
              </a:solidFill>
              <a:latin typeface="+mn-ea"/>
              <a:ea typeface="+mn-ea"/>
            </a:endParaRPr>
          </a:p>
          <a:p>
            <a:pPr>
              <a:lnSpc>
                <a:spcPct val="200000"/>
              </a:lnSpc>
              <a:buFont typeface="Wingdings" panose="05000000000000000000" pitchFamily="2" charset="2"/>
              <a:buChar char="l"/>
            </a:pPr>
            <a:r>
              <a:rPr lang="zh-CN" altLang="en-US" sz="3000" dirty="0">
                <a:solidFill>
                  <a:schemeClr val="tx1"/>
                </a:solidFill>
                <a:latin typeface="+mn-ea"/>
                <a:ea typeface="+mn-ea"/>
              </a:rPr>
              <a:t>针对已显露问题，我们对新游戏上线的测试流程和测试范围进行了全面补充</a:t>
            </a:r>
            <a:endParaRPr lang="en-US" altLang="zh-CN" sz="3000" dirty="0">
              <a:solidFill>
                <a:schemeClr val="tx1"/>
              </a:solidFill>
              <a:latin typeface="+mn-ea"/>
              <a:ea typeface="+mn-ea"/>
            </a:endParaRPr>
          </a:p>
          <a:p>
            <a:endParaRPr lang="en-US" altLang="zh-CN" dirty="0">
              <a:latin typeface="+mn-ea"/>
              <a:ea typeface="+mn-ea"/>
            </a:endParaRPr>
          </a:p>
          <a:p>
            <a:pPr lvl="1"/>
            <a:endParaRPr lang="en-US" altLang="zh-CN" dirty="0">
              <a:latin typeface="+mn-ea"/>
              <a:ea typeface="+mn-ea"/>
            </a:endParaRPr>
          </a:p>
        </p:txBody>
      </p:sp>
      <p:sp>
        <p:nvSpPr>
          <p:cNvPr id="9" name="标题 8"/>
          <p:cNvSpPr>
            <a:spLocks noGrp="1"/>
          </p:cNvSpPr>
          <p:nvPr>
            <p:ph type="title"/>
          </p:nvPr>
        </p:nvSpPr>
        <p:spPr/>
        <p:txBody>
          <a:bodyPr/>
          <a:lstStyle/>
          <a:p>
            <a:r>
              <a:rPr kumimoji="1" lang="zh-CN" altLang="en-US" dirty="0">
                <a:solidFill>
                  <a:schemeClr val="tx1"/>
                </a:solidFill>
                <a:latin typeface="+mj-ea"/>
                <a:ea typeface="+mj-ea"/>
              </a:rPr>
              <a:t>一、</a:t>
            </a:r>
            <a:r>
              <a:rPr lang="zh-CN" altLang="en-US" dirty="0">
                <a:solidFill>
                  <a:schemeClr val="tx1"/>
                </a:solidFill>
                <a:latin typeface="+mj-ea"/>
                <a:ea typeface="+mj-ea"/>
                <a:cs typeface="微软雅黑" panose="020B0503020204020204" pitchFamily="34" charset="-122"/>
                <a:sym typeface="Arial" panose="020B0604020202020204" pitchFamily="34" charset="0"/>
              </a:rPr>
              <a:t>韩国灌篮</a:t>
            </a:r>
            <a:r>
              <a:rPr lang="en-US" altLang="zh-CN" dirty="0">
                <a:solidFill>
                  <a:schemeClr val="tx1"/>
                </a:solidFill>
                <a:latin typeface="+mj-ea"/>
                <a:ea typeface="+mj-ea"/>
                <a:cs typeface="微软雅黑" panose="020B0503020204020204" pitchFamily="34" charset="-122"/>
                <a:sym typeface="Arial" panose="020B0604020202020204" pitchFamily="34" charset="0"/>
              </a:rPr>
              <a:t>-</a:t>
            </a:r>
            <a:r>
              <a:rPr lang="zh-CN" altLang="en-US" dirty="0">
                <a:solidFill>
                  <a:schemeClr val="tx1"/>
                </a:solidFill>
                <a:latin typeface="+mj-ea"/>
                <a:ea typeface="+mj-ea"/>
                <a:cs typeface="微软雅黑" panose="020B0503020204020204" pitchFamily="34" charset="-122"/>
                <a:sym typeface="Arial" panose="020B0604020202020204" pitchFamily="34" charset="0"/>
              </a:rPr>
              <a:t>新游戏线检查复盘回顾和成果</a:t>
            </a:r>
            <a:endParaRPr lang="zh-CN" altLang="en-US" dirty="0">
              <a:latin typeface="+mj-ea"/>
              <a:ea typeface="+mj-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zh-CN" altLang="en-US" dirty="0">
              <a:solidFill>
                <a:schemeClr val="tx1"/>
              </a:solidFill>
            </a:endParaRPr>
          </a:p>
        </p:txBody>
      </p:sp>
      <p:sp>
        <p:nvSpPr>
          <p:cNvPr id="6" name="内容占位符 2"/>
          <p:cNvSpPr txBox="1"/>
          <p:nvPr>
            <p:custDataLst>
              <p:tags r:id="rId1"/>
            </p:custDataLst>
          </p:nvPr>
        </p:nvSpPr>
        <p:spPr>
          <a:xfrm>
            <a:off x="608400" y="1490400"/>
            <a:ext cx="54876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dirty="0">
                <a:solidFill>
                  <a:schemeClr val="tx1"/>
                </a:solidFill>
              </a:rPr>
              <a:t>在全球版灌篮</a:t>
            </a:r>
            <a:r>
              <a:rPr lang="en-US" altLang="zh-CN" dirty="0">
                <a:solidFill>
                  <a:schemeClr val="tx1"/>
                </a:solidFill>
              </a:rPr>
              <a:t>OBT</a:t>
            </a:r>
            <a:r>
              <a:rPr lang="zh-CN" altLang="en-US" dirty="0">
                <a:solidFill>
                  <a:schemeClr val="tx1"/>
                </a:solidFill>
              </a:rPr>
              <a:t>上线前夕，在生产环境先后用</a:t>
            </a:r>
            <a:r>
              <a:rPr lang="en-US" altLang="zh-CN" dirty="0">
                <a:solidFill>
                  <a:schemeClr val="tx1"/>
                </a:solidFill>
              </a:rPr>
              <a:t>Pickle</a:t>
            </a:r>
            <a:r>
              <a:rPr lang="zh-CN" altLang="en-US" dirty="0">
                <a:solidFill>
                  <a:schemeClr val="tx1"/>
                </a:solidFill>
              </a:rPr>
              <a:t>包和游戏包对</a:t>
            </a:r>
            <a:r>
              <a:rPr lang="en-US" altLang="zh-CN" dirty="0">
                <a:solidFill>
                  <a:schemeClr val="tx1"/>
                </a:solidFill>
              </a:rPr>
              <a:t>LCM</a:t>
            </a:r>
            <a:r>
              <a:rPr lang="zh-CN" altLang="en-US" dirty="0">
                <a:solidFill>
                  <a:schemeClr val="tx1"/>
                </a:solidFill>
              </a:rPr>
              <a:t>系统进行功能性校验</a:t>
            </a:r>
            <a:endParaRPr lang="zh-CN" altLang="en-US" dirty="0">
              <a:solidFill>
                <a:schemeClr val="tx1"/>
              </a:solidFill>
            </a:endParaRPr>
          </a:p>
          <a:p>
            <a:pPr>
              <a:buFont typeface="Wingdings" panose="05000000000000000000" pitchFamily="2" charset="2"/>
              <a:buChar char="l"/>
            </a:pPr>
            <a:endParaRPr lang="zh-CN" altLang="en-US" dirty="0">
              <a:solidFill>
                <a:schemeClr val="tx1"/>
              </a:solidFill>
            </a:endParaRPr>
          </a:p>
          <a:p>
            <a:pPr>
              <a:buFont typeface="Wingdings" panose="05000000000000000000" pitchFamily="2" charset="2"/>
              <a:buChar char="l"/>
            </a:pPr>
            <a:r>
              <a:rPr lang="zh-CN" altLang="en-US" dirty="0">
                <a:solidFill>
                  <a:schemeClr val="tx1"/>
                </a:solidFill>
              </a:rPr>
              <a:t>发现问题</a:t>
            </a:r>
            <a:r>
              <a:rPr lang="en-US" altLang="zh-CN" dirty="0">
                <a:solidFill>
                  <a:schemeClr val="tx1"/>
                </a:solidFill>
              </a:rPr>
              <a:t>:</a:t>
            </a:r>
            <a:endParaRPr lang="en-US" altLang="zh-CN" dirty="0">
              <a:solidFill>
                <a:schemeClr val="tx1"/>
              </a:solidFill>
            </a:endParaRPr>
          </a:p>
          <a:p>
            <a:pPr lvl="1">
              <a:buFont typeface="Wingdings" panose="05000000000000000000" pitchFamily="2" charset="2"/>
              <a:buChar char="l"/>
            </a:pPr>
            <a:r>
              <a:rPr lang="en-US" altLang="zh-CN" sz="1800" dirty="0">
                <a:solidFill>
                  <a:schemeClr val="tx1"/>
                </a:solidFill>
              </a:rPr>
              <a:t>LCM</a:t>
            </a:r>
            <a:r>
              <a:rPr lang="zh-CN" altLang="en-US" sz="1800" dirty="0">
                <a:solidFill>
                  <a:schemeClr val="tx1"/>
                </a:solidFill>
              </a:rPr>
              <a:t>配置问题：</a:t>
            </a:r>
            <a:r>
              <a:rPr lang="en-US" altLang="zh-CN" sz="1800" dirty="0">
                <a:solidFill>
                  <a:schemeClr val="tx1"/>
                </a:solidFill>
              </a:rPr>
              <a:t>1</a:t>
            </a:r>
            <a:r>
              <a:rPr lang="zh-CN" altLang="en-US" sz="1800" dirty="0">
                <a:solidFill>
                  <a:schemeClr val="tx1"/>
                </a:solidFill>
              </a:rPr>
              <a:t>个</a:t>
            </a:r>
            <a:endParaRPr lang="zh-CN" altLang="en-US" sz="1800" dirty="0">
              <a:solidFill>
                <a:schemeClr val="tx1"/>
              </a:solidFill>
            </a:endParaRPr>
          </a:p>
          <a:p>
            <a:pPr lvl="1">
              <a:buFont typeface="Wingdings" panose="05000000000000000000" pitchFamily="2" charset="2"/>
              <a:buChar char="l"/>
            </a:pPr>
            <a:r>
              <a:rPr lang="zh-CN" altLang="en-US" sz="1800" dirty="0">
                <a:solidFill>
                  <a:schemeClr val="tx1"/>
                </a:solidFill>
              </a:rPr>
              <a:t>游戏问题：</a:t>
            </a:r>
            <a:r>
              <a:rPr lang="en-US" altLang="zh-CN" sz="1800" dirty="0">
                <a:solidFill>
                  <a:schemeClr val="tx1"/>
                </a:solidFill>
              </a:rPr>
              <a:t>9</a:t>
            </a:r>
            <a:r>
              <a:rPr lang="zh-CN" altLang="en-US" sz="1800" dirty="0">
                <a:solidFill>
                  <a:schemeClr val="tx1"/>
                </a:solidFill>
              </a:rPr>
              <a:t>个</a:t>
            </a:r>
            <a:endParaRPr lang="zh-CN" altLang="en-US" sz="1800" dirty="0">
              <a:solidFill>
                <a:schemeClr val="tx1"/>
              </a:solidFill>
            </a:endParaRPr>
          </a:p>
          <a:p>
            <a:endParaRPr lang="zh-CN" altLang="en-US" dirty="0">
              <a:solidFill>
                <a:schemeClr val="tx1"/>
              </a:solidFill>
            </a:endParaRPr>
          </a:p>
          <a:p>
            <a:pPr lvl="1"/>
            <a:endParaRPr lang="zh-CN" altLang="en-US" dirty="0">
              <a:solidFill>
                <a:schemeClr val="tx1"/>
              </a:solidFill>
            </a:endParaRPr>
          </a:p>
          <a:p>
            <a:pPr lvl="1"/>
            <a:endParaRPr lang="zh-CN" altLang="en-US" dirty="0">
              <a:solidFill>
                <a:schemeClr val="tx1"/>
              </a:solidFill>
            </a:endParaRPr>
          </a:p>
        </p:txBody>
      </p:sp>
      <p:sp>
        <p:nvSpPr>
          <p:cNvPr id="7" name="内容占位符 18"/>
          <p:cNvSpPr txBox="1"/>
          <p:nvPr/>
        </p:nvSpPr>
        <p:spPr>
          <a:xfrm>
            <a:off x="6400800" y="1501200"/>
            <a:ext cx="5176800" cy="4748400"/>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l"/>
            </a:pPr>
            <a:r>
              <a:rPr lang="en-GB" altLang="zh-CN" dirty="0">
                <a:solidFill>
                  <a:schemeClr val="tx1"/>
                </a:solidFill>
              </a:rPr>
              <a:t>iOS</a:t>
            </a:r>
            <a:r>
              <a:rPr lang="zh-CN" altLang="en-US" dirty="0">
                <a:solidFill>
                  <a:schemeClr val="tx1"/>
                </a:solidFill>
              </a:rPr>
              <a:t>客户端无法展示商品列表（台湾区域外）</a:t>
            </a:r>
            <a:endParaRPr lang="en-US" altLang="zh-CN" dirty="0">
              <a:solidFill>
                <a:schemeClr val="tx1"/>
              </a:solidFill>
            </a:endParaRPr>
          </a:p>
          <a:p>
            <a:pPr>
              <a:lnSpc>
                <a:spcPct val="100000"/>
              </a:lnSpc>
              <a:buFont typeface="Wingdings" panose="05000000000000000000" pitchFamily="2" charset="2"/>
              <a:buChar char="l"/>
            </a:pPr>
            <a:r>
              <a:rPr lang="en-GB" altLang="zh-CN" dirty="0" err="1">
                <a:solidFill>
                  <a:schemeClr val="tx1"/>
                </a:solidFill>
              </a:rPr>
              <a:t>Android&amp;iOS</a:t>
            </a:r>
            <a:r>
              <a:rPr lang="zh-CN" altLang="en-US" dirty="0">
                <a:solidFill>
                  <a:schemeClr val="tx1"/>
                </a:solidFill>
              </a:rPr>
              <a:t>客户端商品列表价格显示异常（显示为</a:t>
            </a:r>
            <a:r>
              <a:rPr lang="en-US" altLang="zh-CN" dirty="0">
                <a:solidFill>
                  <a:schemeClr val="tx1"/>
                </a:solidFill>
              </a:rPr>
              <a:t>:0.00)</a:t>
            </a:r>
            <a:endParaRPr lang="en-US" altLang="zh-CN" dirty="0">
              <a:solidFill>
                <a:schemeClr val="tx1"/>
              </a:solidFill>
            </a:endParaRPr>
          </a:p>
          <a:p>
            <a:pPr>
              <a:lnSpc>
                <a:spcPct val="100000"/>
              </a:lnSpc>
              <a:buFont typeface="Wingdings" panose="05000000000000000000" pitchFamily="2" charset="2"/>
              <a:buChar char="l"/>
            </a:pPr>
            <a:r>
              <a:rPr lang="en-GB" altLang="zh-CN" dirty="0">
                <a:solidFill>
                  <a:schemeClr val="tx1"/>
                </a:solidFill>
              </a:rPr>
              <a:t>iOS</a:t>
            </a:r>
            <a:r>
              <a:rPr lang="zh-CN" altLang="en-US" dirty="0">
                <a:solidFill>
                  <a:schemeClr val="tx1"/>
                </a:solidFill>
              </a:rPr>
              <a:t>客户端支付成功后，兑换道具阶段失败（最后支付到余额）</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进入点券储值界面，右上角（竞技币、钻石、点券）都显示为满值（例</a:t>
            </a:r>
            <a:r>
              <a:rPr lang="en-US" altLang="zh-CN" dirty="0">
                <a:solidFill>
                  <a:schemeClr val="tx1"/>
                </a:solidFill>
              </a:rPr>
              <a:t>:99999</a:t>
            </a:r>
            <a:r>
              <a:rPr lang="zh-CN" altLang="en-US" dirty="0">
                <a:solidFill>
                  <a:schemeClr val="tx1"/>
                </a:solidFill>
              </a:rPr>
              <a:t>）</a:t>
            </a:r>
            <a:endParaRPr lang="en-US" altLang="zh-CN" dirty="0">
              <a:solidFill>
                <a:schemeClr val="tx1"/>
              </a:solidFill>
            </a:endParaRPr>
          </a:p>
          <a:p>
            <a:pPr>
              <a:lnSpc>
                <a:spcPct val="100000"/>
              </a:lnSpc>
              <a:buFont typeface="Wingdings" panose="05000000000000000000" pitchFamily="2" charset="2"/>
              <a:buChar char="l"/>
            </a:pPr>
            <a:r>
              <a:rPr lang="en-GB" altLang="zh-CN" dirty="0" err="1">
                <a:solidFill>
                  <a:schemeClr val="tx1"/>
                </a:solidFill>
              </a:rPr>
              <a:t>Android&amp;iOS</a:t>
            </a:r>
            <a:r>
              <a:rPr lang="zh-CN" altLang="en-US" dirty="0">
                <a:solidFill>
                  <a:schemeClr val="tx1"/>
                </a:solidFill>
              </a:rPr>
              <a:t>客户端</a:t>
            </a:r>
            <a:r>
              <a:rPr lang="en-GB" altLang="zh-CN" dirty="0" err="1">
                <a:solidFill>
                  <a:schemeClr val="tx1"/>
                </a:solidFill>
              </a:rPr>
              <a:t>facebook</a:t>
            </a:r>
            <a:r>
              <a:rPr lang="zh-CN" altLang="en-US" dirty="0">
                <a:solidFill>
                  <a:schemeClr val="tx1"/>
                </a:solidFill>
              </a:rPr>
              <a:t>好友接口没有被调用，导致</a:t>
            </a:r>
            <a:r>
              <a:rPr lang="en-GB" altLang="zh-CN" dirty="0" err="1">
                <a:solidFill>
                  <a:schemeClr val="tx1"/>
                </a:solidFill>
              </a:rPr>
              <a:t>facebook</a:t>
            </a:r>
            <a:r>
              <a:rPr lang="zh-CN" altLang="en-US" dirty="0">
                <a:solidFill>
                  <a:schemeClr val="tx1"/>
                </a:solidFill>
              </a:rPr>
              <a:t>好友功能失效</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个人中心手机绑定相关未进行屏蔽</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苹果账号冻结没有冻结弹窗</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游戏热更新频繁失败</a:t>
            </a:r>
            <a:endParaRPr lang="en-US" altLang="zh-CN" dirty="0">
              <a:solidFill>
                <a:schemeClr val="tx1"/>
              </a:solidFill>
            </a:endParaRPr>
          </a:p>
          <a:p>
            <a:pPr>
              <a:lnSpc>
                <a:spcPct val="100000"/>
              </a:lnSpc>
              <a:buFont typeface="Wingdings" panose="05000000000000000000" pitchFamily="2" charset="2"/>
              <a:buChar char="l"/>
            </a:pPr>
            <a:r>
              <a:rPr lang="en-GB" altLang="zh-CN" dirty="0">
                <a:solidFill>
                  <a:schemeClr val="tx1"/>
                </a:solidFill>
              </a:rPr>
              <a:t>iOS</a:t>
            </a:r>
            <a:r>
              <a:rPr lang="zh-CN" altLang="en-US" dirty="0">
                <a:solidFill>
                  <a:schemeClr val="tx1"/>
                </a:solidFill>
              </a:rPr>
              <a:t>客户端不能触发本地推送</a:t>
            </a:r>
            <a:endParaRPr lang="zh-CN" altLang="en-US" dirty="0">
              <a:solidFill>
                <a:schemeClr val="tx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76500" cy="4351600"/>
          </a:xfrm>
        </p:spPr>
        <p:txBody>
          <a:bodyPr>
            <a:normAutofit/>
          </a:bodyPr>
          <a:lstStyle/>
          <a:p>
            <a:pPr>
              <a:buFont typeface="Wingdings" panose="05000000000000000000" pitchFamily="2" charset="2"/>
              <a:buChar char="l"/>
            </a:pPr>
            <a:r>
              <a:rPr lang="zh-CN" altLang="en-US" sz="2600" dirty="0">
                <a:solidFill>
                  <a:schemeClr val="tx1"/>
                </a:solidFill>
                <a:latin typeface="+mn-ea"/>
                <a:ea typeface="+mn-ea"/>
              </a:rPr>
              <a:t>测试结果证明了我们对原有流程采取改变的必要性：</a:t>
            </a:r>
            <a:endParaRPr lang="en-US" altLang="zh-CN" sz="2600" dirty="0">
              <a:solidFill>
                <a:schemeClr val="tx1"/>
              </a:solidFill>
              <a:latin typeface="+mn-ea"/>
              <a:ea typeface="+mn-ea"/>
            </a:endParaRPr>
          </a:p>
          <a:p>
            <a:pPr>
              <a:buFont typeface="Wingdings" panose="05000000000000000000" pitchFamily="2" charset="2"/>
              <a:buChar char="Ø"/>
            </a:pPr>
            <a:endParaRPr lang="en-US" altLang="zh-CN" sz="2600" dirty="0">
              <a:solidFill>
                <a:schemeClr val="tx1"/>
              </a:solidFill>
              <a:latin typeface="+mn-ea"/>
              <a:ea typeface="+mn-ea"/>
            </a:endParaRPr>
          </a:p>
          <a:p>
            <a:pPr lvl="1">
              <a:buFont typeface="Wingdings" panose="05000000000000000000" pitchFamily="2" charset="2"/>
              <a:buChar char="Ø"/>
            </a:pPr>
            <a:r>
              <a:rPr lang="zh-CN" altLang="en-US" sz="2600" dirty="0">
                <a:solidFill>
                  <a:schemeClr val="tx1"/>
                </a:solidFill>
                <a:latin typeface="+mn-ea"/>
                <a:ea typeface="+mn-ea"/>
              </a:rPr>
              <a:t>对游戏包进行检查，才能最大限度的保证游戏最终的品质</a:t>
            </a:r>
            <a:endParaRPr lang="en-US" altLang="zh-CN" sz="2600" dirty="0">
              <a:solidFill>
                <a:schemeClr val="tx1"/>
              </a:solidFill>
              <a:latin typeface="+mn-ea"/>
              <a:ea typeface="+mn-ea"/>
            </a:endParaRPr>
          </a:p>
          <a:p>
            <a:pPr lvl="1">
              <a:buFont typeface="Wingdings" panose="05000000000000000000" pitchFamily="2" charset="2"/>
              <a:buChar char="Ø"/>
            </a:pPr>
            <a:endParaRPr lang="en-US" altLang="zh-CN" sz="2600" dirty="0">
              <a:solidFill>
                <a:schemeClr val="tx1"/>
              </a:solidFill>
              <a:latin typeface="+mn-ea"/>
              <a:ea typeface="+mn-ea"/>
            </a:endParaRPr>
          </a:p>
          <a:p>
            <a:pPr lvl="1">
              <a:buFont typeface="Wingdings" panose="05000000000000000000" pitchFamily="2" charset="2"/>
              <a:buChar char="Ø"/>
            </a:pPr>
            <a:r>
              <a:rPr lang="zh-CN" altLang="en-US" sz="2600" dirty="0">
                <a:solidFill>
                  <a:schemeClr val="tx1"/>
                </a:solidFill>
                <a:latin typeface="+mn-ea"/>
                <a:ea typeface="+mn-ea"/>
              </a:rPr>
              <a:t>上线前检查的最终目的是保障游戏本身的无故障发行，而非仅仅是</a:t>
            </a:r>
            <a:r>
              <a:rPr lang="en-US" altLang="zh-CN" sz="2600" dirty="0">
                <a:solidFill>
                  <a:schemeClr val="tx1"/>
                </a:solidFill>
                <a:latin typeface="+mn-ea"/>
                <a:ea typeface="+mn-ea"/>
              </a:rPr>
              <a:t>LCM</a:t>
            </a:r>
            <a:r>
              <a:rPr lang="zh-CN" altLang="en-US" sz="2600" dirty="0">
                <a:solidFill>
                  <a:schemeClr val="tx1"/>
                </a:solidFill>
                <a:latin typeface="+mn-ea"/>
                <a:ea typeface="+mn-ea"/>
              </a:rPr>
              <a:t>系统的平稳运行</a:t>
            </a:r>
            <a:endParaRPr lang="en-US" altLang="zh-CN" sz="2600" dirty="0">
              <a:solidFill>
                <a:schemeClr val="tx1"/>
              </a:solidFill>
              <a:latin typeface="+mn-ea"/>
              <a:ea typeface="+mn-ea"/>
            </a:endParaRPr>
          </a:p>
          <a:p>
            <a:pPr marL="0" indent="0">
              <a:buNone/>
            </a:pPr>
            <a:endParaRPr lang="en-US" altLang="zh-CN" dirty="0">
              <a:solidFill>
                <a:schemeClr val="tx1"/>
              </a:solidFill>
              <a:latin typeface="+mn-ea"/>
              <a:ea typeface="+mn-ea"/>
            </a:endParaRPr>
          </a:p>
          <a:p>
            <a:pPr lvl="1"/>
            <a:endParaRPr lang="en-US" altLang="zh-CN" dirty="0">
              <a:latin typeface="+mn-ea"/>
              <a:ea typeface="+mn-ea"/>
            </a:endParaRPr>
          </a:p>
        </p:txBody>
      </p:sp>
      <p:sp>
        <p:nvSpPr>
          <p:cNvPr id="9" name="标题 8"/>
          <p:cNvSpPr>
            <a:spLocks noGrp="1"/>
          </p:cNvSpPr>
          <p:nvPr>
            <p:ph type="title"/>
          </p:nvPr>
        </p:nvSpPr>
        <p:spPr/>
        <p:txBody>
          <a:bodyPr/>
          <a:lstStyle/>
          <a:p>
            <a:r>
              <a:rPr lang="zh-CN" altLang="en-US" dirty="0"/>
              <a:t>回顾与反思</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fontScale="25000" lnSpcReduction="20000"/>
          </a:bodyPr>
          <a:lstStyle/>
          <a:p>
            <a:pPr>
              <a:lnSpc>
                <a:spcPct val="170000"/>
              </a:lnSpc>
              <a:buFont typeface="Wingdings" panose="05000000000000000000" pitchFamily="2" charset="2"/>
              <a:buChar char="l"/>
            </a:pPr>
            <a:r>
              <a:rPr lang="zh-CN" altLang="en-US" sz="10400" dirty="0">
                <a:solidFill>
                  <a:schemeClr val="tx1"/>
                </a:solidFill>
                <a:latin typeface="+mn-ea"/>
                <a:ea typeface="+mn-ea"/>
              </a:rPr>
              <a:t>韩国灌篮：</a:t>
            </a:r>
            <a:r>
              <a:rPr lang="en-US" altLang="zh-CN" sz="10400" dirty="0">
                <a:solidFill>
                  <a:schemeClr val="tx1"/>
                </a:solidFill>
                <a:latin typeface="+mn-ea"/>
                <a:ea typeface="+mn-ea"/>
              </a:rPr>
              <a:t>API100%</a:t>
            </a:r>
            <a:r>
              <a:rPr lang="zh-CN" altLang="en-US" sz="10400" dirty="0">
                <a:solidFill>
                  <a:schemeClr val="tx1"/>
                </a:solidFill>
                <a:latin typeface="+mn-ea"/>
                <a:ea typeface="+mn-ea"/>
              </a:rPr>
              <a:t>全覆盖，线上未发现性能问题，取得了宝贵的成功经验。</a:t>
            </a:r>
            <a:endParaRPr lang="en-US" altLang="zh-CN" sz="10400" dirty="0">
              <a:solidFill>
                <a:schemeClr val="tx1"/>
              </a:solidFill>
              <a:latin typeface="+mn-ea"/>
              <a:ea typeface="+mn-ea"/>
            </a:endParaRPr>
          </a:p>
          <a:p>
            <a:pPr>
              <a:lnSpc>
                <a:spcPct val="170000"/>
              </a:lnSpc>
              <a:buFont typeface="Wingdings" panose="05000000000000000000" pitchFamily="2" charset="2"/>
              <a:buChar char="l"/>
            </a:pPr>
            <a:r>
              <a:rPr lang="zh-CN" altLang="en-US" sz="10400" dirty="0">
                <a:solidFill>
                  <a:schemeClr val="tx1"/>
                </a:solidFill>
                <a:latin typeface="+mn-ea"/>
                <a:ea typeface="+mn-ea"/>
              </a:rPr>
              <a:t>花费近半年时间磨合、协调</a:t>
            </a:r>
            <a:r>
              <a:rPr lang="en-US" altLang="zh-CN" sz="10400" dirty="0">
                <a:solidFill>
                  <a:schemeClr val="tx1"/>
                </a:solidFill>
                <a:latin typeface="+mn-ea"/>
                <a:ea typeface="+mn-ea"/>
              </a:rPr>
              <a:t>Infra</a:t>
            </a:r>
            <a:r>
              <a:rPr lang="zh-CN" altLang="en-US" sz="10400" dirty="0">
                <a:solidFill>
                  <a:schemeClr val="tx1"/>
                </a:solidFill>
                <a:latin typeface="+mn-ea"/>
                <a:ea typeface="+mn-ea"/>
              </a:rPr>
              <a:t>和产品中心的同事一同实践、并建成了目前较为完善的压测流程，明确了各部门在压测工作中彼此需要支持的工作内容</a:t>
            </a:r>
            <a:endParaRPr lang="en-US" altLang="zh-CN" sz="10400" dirty="0">
              <a:solidFill>
                <a:schemeClr val="tx1"/>
              </a:solidFill>
              <a:latin typeface="+mn-ea"/>
              <a:ea typeface="+mn-ea"/>
            </a:endParaRPr>
          </a:p>
          <a:p>
            <a:pPr>
              <a:lnSpc>
                <a:spcPct val="170000"/>
              </a:lnSpc>
              <a:buFont typeface="Wingdings" panose="05000000000000000000" pitchFamily="2" charset="2"/>
              <a:buChar char="l"/>
            </a:pPr>
            <a:r>
              <a:rPr lang="zh-CN" altLang="en-US" sz="10400" dirty="0">
                <a:solidFill>
                  <a:schemeClr val="tx1"/>
                </a:solidFill>
                <a:latin typeface="+mn-ea"/>
                <a:ea typeface="+mn-ea"/>
              </a:rPr>
              <a:t>全球版灌篮上线前发现并修复</a:t>
            </a:r>
            <a:r>
              <a:rPr lang="en-US" altLang="zh-CN" sz="10400" dirty="0">
                <a:solidFill>
                  <a:schemeClr val="tx1"/>
                </a:solidFill>
                <a:latin typeface="+mn-ea"/>
                <a:ea typeface="+mn-ea"/>
              </a:rPr>
              <a:t>1</a:t>
            </a:r>
            <a:r>
              <a:rPr lang="zh-CN" altLang="en-US" sz="10400" dirty="0">
                <a:solidFill>
                  <a:schemeClr val="tx1"/>
                </a:solidFill>
                <a:latin typeface="+mn-ea"/>
                <a:ea typeface="+mn-ea"/>
              </a:rPr>
              <a:t>个雷蛇支付的慢查询问题，游戏上线后</a:t>
            </a:r>
            <a:r>
              <a:rPr lang="en-US" altLang="zh-CN" sz="10400" dirty="0">
                <a:solidFill>
                  <a:schemeClr val="tx1"/>
                </a:solidFill>
                <a:latin typeface="+mn-ea"/>
                <a:ea typeface="+mn-ea"/>
              </a:rPr>
              <a:t>LCM</a:t>
            </a:r>
            <a:r>
              <a:rPr lang="zh-CN" altLang="en-US" sz="10400" dirty="0">
                <a:solidFill>
                  <a:schemeClr val="tx1"/>
                </a:solidFill>
                <a:latin typeface="+mn-ea"/>
                <a:ea typeface="+mn-ea"/>
              </a:rPr>
              <a:t>系统平稳运行无异常情况发生</a:t>
            </a:r>
            <a:endParaRPr lang="en-US" altLang="zh-CN" sz="10400" dirty="0">
              <a:solidFill>
                <a:schemeClr val="tx1"/>
              </a:solidFill>
              <a:latin typeface="+mn-ea"/>
              <a:ea typeface="+mn-ea"/>
            </a:endParaRPr>
          </a:p>
          <a:p>
            <a:pPr lvl="1"/>
            <a:endParaRPr lang="en-US" altLang="zh-CN" dirty="0">
              <a:solidFill>
                <a:schemeClr val="tx1"/>
              </a:solidFill>
              <a:latin typeface="+mn-ea"/>
              <a:ea typeface="+mn-ea"/>
            </a:endParaRPr>
          </a:p>
        </p:txBody>
      </p:sp>
      <p:sp>
        <p:nvSpPr>
          <p:cNvPr id="9" name="标题 8"/>
          <p:cNvSpPr>
            <a:spLocks noGrp="1"/>
          </p:cNvSpPr>
          <p:nvPr>
            <p:ph type="title"/>
          </p:nvPr>
        </p:nvSpPr>
        <p:spPr/>
        <p:txBody>
          <a:bodyPr/>
          <a:lstStyle/>
          <a:p>
            <a:r>
              <a:rPr lang="zh-CN" altLang="en-US" dirty="0">
                <a:solidFill>
                  <a:schemeClr val="tx1"/>
                </a:solidFill>
              </a:rPr>
              <a:t>二、</a:t>
            </a:r>
            <a:r>
              <a:rPr lang="zh-CN" altLang="en-US" dirty="0">
                <a:solidFill>
                  <a:schemeClr val="tx1"/>
                </a:solidFill>
                <a:sym typeface="Arial" panose="020B0604020202020204" pitchFamily="34" charset="0"/>
              </a:rPr>
              <a:t>全球版灌篮</a:t>
            </a:r>
            <a:r>
              <a:rPr lang="en-US" altLang="zh-CN" dirty="0">
                <a:solidFill>
                  <a:schemeClr val="tx1"/>
                </a:solidFill>
                <a:cs typeface="微软雅黑" panose="020B0503020204020204" pitchFamily="34" charset="-122"/>
                <a:sym typeface="Arial" panose="020B0604020202020204" pitchFamily="34" charset="0"/>
              </a:rPr>
              <a:t>-</a:t>
            </a:r>
            <a:r>
              <a:rPr lang="zh-CN" altLang="en-US" dirty="0">
                <a:solidFill>
                  <a:schemeClr val="tx1"/>
                </a:solidFill>
                <a:cs typeface="微软雅黑" panose="020B0503020204020204" pitchFamily="34" charset="-122"/>
                <a:sym typeface="Arial" panose="020B0604020202020204" pitchFamily="34" charset="0"/>
              </a:rPr>
              <a:t>性能测试复盘回顾和成果</a:t>
            </a:r>
            <a:endParaRPr lang="zh-CN" altLang="en-US" dirty="0">
              <a:solidFill>
                <a:schemeClr val="tx1"/>
              </a:solidFill>
              <a:latin typeface="+mj-ea"/>
              <a:ea typeface="+mj-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76500" cy="4351600"/>
          </a:xfrm>
        </p:spPr>
        <p:txBody>
          <a:bodyPr>
            <a:normAutofit fontScale="92500" lnSpcReduction="10000"/>
          </a:bodyPr>
          <a:lstStyle/>
          <a:p>
            <a:pPr>
              <a:buFont typeface="Wingdings" panose="05000000000000000000" pitchFamily="2" charset="2"/>
              <a:buChar char="l"/>
            </a:pPr>
            <a:r>
              <a:rPr lang="zh-CN" altLang="en-US" sz="2800" dirty="0">
                <a:solidFill>
                  <a:schemeClr val="tx1"/>
                </a:solidFill>
                <a:latin typeface="+mn-ea"/>
                <a:ea typeface="+mn-ea"/>
              </a:rPr>
              <a:t>保持对性能问题的重视和敬畏</a:t>
            </a:r>
            <a:endParaRPr lang="zh-CN" altLang="en-US" sz="2800" dirty="0">
              <a:solidFill>
                <a:schemeClr val="tx1"/>
              </a:solidFill>
              <a:latin typeface="+mn-ea"/>
              <a:ea typeface="+mn-ea"/>
            </a:endParaRPr>
          </a:p>
          <a:p>
            <a:pPr>
              <a:buFont typeface="Wingdings" panose="05000000000000000000" pitchFamily="2" charset="2"/>
              <a:buChar char="l"/>
            </a:pPr>
            <a:endParaRPr lang="zh-CN" altLang="en-US" sz="2800" dirty="0">
              <a:solidFill>
                <a:schemeClr val="tx1"/>
              </a:solidFill>
              <a:latin typeface="+mn-ea"/>
              <a:ea typeface="+mn-ea"/>
            </a:endParaRPr>
          </a:p>
          <a:p>
            <a:pPr>
              <a:lnSpc>
                <a:spcPct val="150000"/>
              </a:lnSpc>
              <a:buFont typeface="Wingdings" panose="05000000000000000000" pitchFamily="2" charset="2"/>
              <a:buChar char="l"/>
            </a:pPr>
            <a:r>
              <a:rPr lang="zh-CN" altLang="en-US" sz="2800" dirty="0">
                <a:solidFill>
                  <a:schemeClr val="tx1"/>
                </a:solidFill>
                <a:latin typeface="+mn-ea"/>
                <a:ea typeface="+mn-ea"/>
              </a:rPr>
              <a:t>性能测试基准库持续积累与沉淀，以适应后续全新的业务规模和体量。</a:t>
            </a:r>
            <a:endParaRPr lang="zh-CN" altLang="en-US" sz="2800" dirty="0">
              <a:solidFill>
                <a:schemeClr val="tx1"/>
              </a:solidFill>
              <a:latin typeface="+mn-ea"/>
              <a:ea typeface="+mn-ea"/>
            </a:endParaRPr>
          </a:p>
          <a:p>
            <a:pPr>
              <a:lnSpc>
                <a:spcPct val="150000"/>
              </a:lnSpc>
              <a:buFont typeface="Wingdings" panose="05000000000000000000" pitchFamily="2" charset="2"/>
              <a:buChar char="l"/>
            </a:pPr>
            <a:endParaRPr lang="zh-CN" altLang="en-US" sz="2800" dirty="0">
              <a:solidFill>
                <a:schemeClr val="tx1"/>
              </a:solidFill>
              <a:latin typeface="+mn-ea"/>
              <a:ea typeface="+mn-ea"/>
            </a:endParaRPr>
          </a:p>
          <a:p>
            <a:pPr>
              <a:buFont typeface="Wingdings" panose="05000000000000000000" pitchFamily="2" charset="2"/>
              <a:buChar char="l"/>
            </a:pPr>
            <a:r>
              <a:rPr lang="zh-CN" altLang="en-US" sz="2800" dirty="0">
                <a:solidFill>
                  <a:schemeClr val="tx1"/>
                </a:solidFill>
                <a:latin typeface="+mn-ea"/>
                <a:ea typeface="+mn-ea"/>
              </a:rPr>
              <a:t>在一些疑难问题上不能盲目相信研发人员，持续提升测试技术，保持</a:t>
            </a:r>
            <a:r>
              <a:rPr lang="en-US" altLang="zh-CN" sz="2800" dirty="0">
                <a:solidFill>
                  <a:schemeClr val="tx1"/>
                </a:solidFill>
                <a:latin typeface="+mn-ea"/>
                <a:ea typeface="+mn-ea"/>
              </a:rPr>
              <a:t>QA</a:t>
            </a:r>
            <a:r>
              <a:rPr lang="zh-CN" altLang="en-US" sz="2800" dirty="0">
                <a:solidFill>
                  <a:schemeClr val="tx1"/>
                </a:solidFill>
                <a:latin typeface="+mn-ea"/>
                <a:ea typeface="+mn-ea"/>
              </a:rPr>
              <a:t>人员应有的职责和立场。</a:t>
            </a:r>
            <a:endParaRPr lang="zh-CN" altLang="en-US" sz="2800" dirty="0">
              <a:solidFill>
                <a:schemeClr val="tx1"/>
              </a:solidFill>
              <a:latin typeface="+mn-ea"/>
              <a:ea typeface="+mn-ea"/>
            </a:endParaRPr>
          </a:p>
          <a:p>
            <a:pPr marL="0" indent="0">
              <a:buNone/>
            </a:pPr>
            <a:endParaRPr lang="en-US" altLang="zh-CN" dirty="0">
              <a:solidFill>
                <a:schemeClr val="tx1"/>
              </a:solidFill>
              <a:latin typeface="+mn-ea"/>
              <a:ea typeface="+mn-ea"/>
            </a:endParaRPr>
          </a:p>
          <a:p>
            <a:pPr lvl="1"/>
            <a:endParaRPr lang="en-US" altLang="zh-CN" dirty="0">
              <a:latin typeface="+mn-ea"/>
              <a:ea typeface="+mn-ea"/>
            </a:endParaRPr>
          </a:p>
        </p:txBody>
      </p:sp>
      <p:sp>
        <p:nvSpPr>
          <p:cNvPr id="9" name="标题 8"/>
          <p:cNvSpPr>
            <a:spLocks noGrp="1"/>
          </p:cNvSpPr>
          <p:nvPr>
            <p:ph type="title"/>
          </p:nvPr>
        </p:nvSpPr>
        <p:spPr/>
        <p:txBody>
          <a:bodyPr/>
          <a:lstStyle/>
          <a:p>
            <a:r>
              <a:rPr lang="zh-CN" altLang="en-US" dirty="0"/>
              <a:t>回顾与反思</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lnSpc>
                <a:spcPct val="200000"/>
              </a:lnSpc>
              <a:buFont typeface="Wingdings" panose="05000000000000000000" pitchFamily="2" charset="2"/>
              <a:buChar char="l"/>
            </a:pPr>
            <a:r>
              <a:rPr lang="zh-CN" altLang="en-US" sz="2600" dirty="0">
                <a:solidFill>
                  <a:schemeClr val="tx1"/>
                </a:solidFill>
              </a:rPr>
              <a:t>问题回顾：全球版灌篮</a:t>
            </a:r>
            <a:r>
              <a:rPr lang="en-US" altLang="zh-CN" sz="2600" dirty="0">
                <a:solidFill>
                  <a:schemeClr val="tx1"/>
                </a:solidFill>
              </a:rPr>
              <a:t>OBT</a:t>
            </a:r>
            <a:r>
              <a:rPr lang="zh-CN" altLang="en-US" sz="2600" dirty="0">
                <a:solidFill>
                  <a:schemeClr val="tx1"/>
                </a:solidFill>
              </a:rPr>
              <a:t>前夕登录后公告多语言命中功能未生效。</a:t>
            </a:r>
            <a:endParaRPr lang="en-US" altLang="zh-CN" sz="2600" dirty="0">
              <a:solidFill>
                <a:schemeClr val="tx1"/>
              </a:solidFill>
            </a:endParaRPr>
          </a:p>
          <a:p>
            <a:pPr lvl="1">
              <a:lnSpc>
                <a:spcPct val="200000"/>
              </a:lnSpc>
              <a:buFont typeface="Wingdings" panose="05000000000000000000" pitchFamily="2" charset="2"/>
              <a:buChar char="Ø"/>
            </a:pPr>
            <a:r>
              <a:rPr lang="zh-CN" altLang="en-US" sz="2600" dirty="0">
                <a:solidFill>
                  <a:schemeClr val="tx1"/>
                </a:solidFill>
              </a:rPr>
              <a:t>产生后果：使用特定语言的用户将不会被登录后公告拦截</a:t>
            </a:r>
            <a:endParaRPr lang="en-US" altLang="zh-CN" sz="2600" dirty="0">
              <a:solidFill>
                <a:schemeClr val="tx1"/>
              </a:solidFill>
            </a:endParaRPr>
          </a:p>
        </p:txBody>
      </p:sp>
      <p:sp>
        <p:nvSpPr>
          <p:cNvPr id="9" name="标题 8"/>
          <p:cNvSpPr>
            <a:spLocks noGrp="1"/>
          </p:cNvSpPr>
          <p:nvPr>
            <p:ph type="title"/>
          </p:nvPr>
        </p:nvSpPr>
        <p:spPr/>
        <p:txBody>
          <a:bodyPr/>
          <a:lstStyle/>
          <a:p>
            <a:r>
              <a:rPr lang="zh-CN" altLang="en-US" dirty="0"/>
              <a:t>三、全球版灌篮登录后公告问题复盘与总结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00000"/>
              </a:lnSpc>
              <a:buFont typeface="Wingdings" panose="05000000000000000000" pitchFamily="2" charset="2"/>
              <a:buChar char="l"/>
            </a:pPr>
            <a:r>
              <a:rPr lang="zh-CN" altLang="en-US" sz="2400" dirty="0">
                <a:solidFill>
                  <a:schemeClr val="tx1"/>
                </a:solidFill>
              </a:rPr>
              <a:t>登录后公告是否是此次更新必测项目？测试案例是否包含登录后公告案例？</a:t>
            </a:r>
            <a:endParaRPr lang="zh-CN" altLang="en-US" sz="2400" dirty="0">
              <a:solidFill>
                <a:schemeClr val="tx1"/>
              </a:solidFill>
            </a:endParaRPr>
          </a:p>
          <a:p>
            <a:pPr lvl="1">
              <a:lnSpc>
                <a:spcPct val="100000"/>
              </a:lnSpc>
              <a:buFont typeface="Wingdings" panose="05000000000000000000" pitchFamily="2" charset="2"/>
              <a:buChar char="Ø"/>
            </a:pPr>
            <a:r>
              <a:rPr lang="zh-CN" altLang="en-US" sz="2400" dirty="0">
                <a:solidFill>
                  <a:schemeClr val="tx1"/>
                </a:solidFill>
              </a:rPr>
              <a:t>是，属于本次更新范围之内的功能，并且存在对应测试案例。</a:t>
            </a:r>
            <a:endParaRPr lang="zh-CN" altLang="en-US" sz="2400" dirty="0">
              <a:solidFill>
                <a:schemeClr val="tx1"/>
              </a:solidFill>
            </a:endParaRPr>
          </a:p>
          <a:p>
            <a:pPr lvl="1">
              <a:lnSpc>
                <a:spcPct val="100000"/>
              </a:lnSpc>
              <a:buFont typeface="Wingdings" panose="05000000000000000000" pitchFamily="2" charset="2"/>
              <a:buChar char="l"/>
            </a:pPr>
            <a:endParaRPr lang="zh-CN" altLang="en-US" sz="2400" dirty="0">
              <a:solidFill>
                <a:schemeClr val="tx1"/>
              </a:solidFill>
            </a:endParaRPr>
          </a:p>
          <a:p>
            <a:pPr>
              <a:lnSpc>
                <a:spcPct val="100000"/>
              </a:lnSpc>
              <a:buFont typeface="Wingdings" panose="05000000000000000000" pitchFamily="2" charset="2"/>
              <a:buChar char="l"/>
            </a:pPr>
            <a:r>
              <a:rPr lang="zh-CN" altLang="en-US" sz="2400" dirty="0">
                <a:solidFill>
                  <a:schemeClr val="tx1"/>
                </a:solidFill>
              </a:rPr>
              <a:t>为什么属于必查的项目却在实际测试过程中被忽视？</a:t>
            </a:r>
            <a:endParaRPr lang="zh-CN" altLang="en-US" sz="2400" dirty="0">
              <a:solidFill>
                <a:schemeClr val="tx1"/>
              </a:solidFill>
            </a:endParaRPr>
          </a:p>
          <a:p>
            <a:pPr lvl="1">
              <a:lnSpc>
                <a:spcPct val="100000"/>
              </a:lnSpc>
              <a:buFont typeface="Wingdings" panose="05000000000000000000" pitchFamily="2" charset="2"/>
              <a:buChar char="Ø"/>
            </a:pPr>
            <a:r>
              <a:rPr lang="zh-CN" altLang="en-US" sz="2400" dirty="0">
                <a:solidFill>
                  <a:schemeClr val="tx1"/>
                </a:solidFill>
              </a:rPr>
              <a:t>急于解决线上客服系统出现的突发问题，注意力被分散。</a:t>
            </a:r>
            <a:endParaRPr lang="zh-CN" altLang="en-US" sz="2400" dirty="0">
              <a:solidFill>
                <a:schemeClr val="tx1"/>
              </a:solidFill>
            </a:endParaRPr>
          </a:p>
          <a:p>
            <a:pPr>
              <a:lnSpc>
                <a:spcPct val="100000"/>
              </a:lnSpc>
              <a:buFont typeface="Wingdings" panose="05000000000000000000" pitchFamily="2" charset="2"/>
              <a:buChar char="l"/>
            </a:pPr>
            <a:endParaRPr lang="zh-CN" altLang="en-US" sz="2400" dirty="0">
              <a:solidFill>
                <a:schemeClr val="tx1"/>
              </a:solidFill>
            </a:endParaRPr>
          </a:p>
          <a:p>
            <a:pPr>
              <a:lnSpc>
                <a:spcPct val="100000"/>
              </a:lnSpc>
              <a:buFont typeface="Wingdings" panose="05000000000000000000" pitchFamily="2" charset="2"/>
              <a:buChar char="l"/>
            </a:pPr>
            <a:r>
              <a:rPr lang="zh-CN" altLang="en-US" sz="2400" dirty="0">
                <a:solidFill>
                  <a:schemeClr val="tx1"/>
                </a:solidFill>
              </a:rPr>
              <a:t>为什么客服系统线上会出现问题？</a:t>
            </a:r>
            <a:endParaRPr lang="zh-CN" altLang="en-US" sz="2400" dirty="0">
              <a:solidFill>
                <a:schemeClr val="tx1"/>
              </a:solidFill>
            </a:endParaRPr>
          </a:p>
          <a:p>
            <a:pPr lvl="1">
              <a:lnSpc>
                <a:spcPct val="100000"/>
              </a:lnSpc>
              <a:buFont typeface="Wingdings" panose="05000000000000000000" pitchFamily="2" charset="2"/>
              <a:buChar char="Ø"/>
            </a:pPr>
            <a:r>
              <a:rPr lang="zh-CN" altLang="en-US" sz="2400" dirty="0">
                <a:solidFill>
                  <a:schemeClr val="tx1"/>
                </a:solidFill>
              </a:rPr>
              <a:t>特定机型和特定输入法并存的情况下出现了兼容性问题，测试时较难测出。</a:t>
            </a:r>
            <a:endParaRPr lang="zh-CN" altLang="en-US" sz="2400" dirty="0">
              <a:solidFill>
                <a:schemeClr val="tx1"/>
              </a:solidFill>
            </a:endParaRPr>
          </a:p>
        </p:txBody>
      </p:sp>
      <p:sp>
        <p:nvSpPr>
          <p:cNvPr id="9" name="标题 8"/>
          <p:cNvSpPr>
            <a:spLocks noGrp="1"/>
          </p:cNvSpPr>
          <p:nvPr>
            <p:ph type="title"/>
          </p:nvPr>
        </p:nvSpPr>
        <p:spPr/>
        <p:txBody>
          <a:bodyPr/>
          <a:lstStyle/>
          <a:p>
            <a:r>
              <a:rPr kumimoji="1" lang="zh-CN" altLang="en-US" dirty="0"/>
              <a:t>自我检查</a:t>
            </a:r>
            <a:endParaRPr lang="zh-CN" altLang="en-US" dirty="0">
              <a:solidFill>
                <a:schemeClr val="tx1"/>
              </a:solidFill>
              <a:latin typeface="+mj-ea"/>
              <a:ea typeface="+mj-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6.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24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5.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6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5.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301.xml><?xml version="1.0" encoding="utf-8"?>
<p:tagLst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2577</Words>
  <Application>WPS 演示</Application>
  <PresentationFormat>宽屏</PresentationFormat>
  <Paragraphs>189</Paragraphs>
  <Slides>24</Slides>
  <Notes>24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24</vt:i4>
      </vt:variant>
    </vt:vector>
  </HeadingPairs>
  <TitlesOfParts>
    <vt:vector size="39" baseType="lpstr">
      <vt:lpstr>Arial</vt:lpstr>
      <vt:lpstr>宋体</vt:lpstr>
      <vt:lpstr>Wingdings</vt:lpstr>
      <vt:lpstr>微软雅黑</vt:lpstr>
      <vt:lpstr>Wingdings</vt:lpstr>
      <vt:lpstr>汉仪旗黑-85S</vt:lpstr>
      <vt:lpstr>黑体</vt:lpstr>
      <vt:lpstr>Viner Hand ITC</vt:lpstr>
      <vt:lpstr>Arial Unicode MS</vt:lpstr>
      <vt:lpstr>Calibri</vt:lpstr>
      <vt:lpstr>等线 Light</vt:lpstr>
      <vt:lpstr>等线</vt:lpstr>
      <vt:lpstr>Office 主题​​</vt:lpstr>
      <vt:lpstr>自定义设计方案</vt:lpstr>
      <vt:lpstr>1_Office 主题​​</vt:lpstr>
      <vt:lpstr>全球版灌篮上线前夕 回顾与复盘总结</vt:lpstr>
      <vt:lpstr>PowerPoint 演示文稿</vt:lpstr>
      <vt:lpstr>一、韩国灌篮-新游戏线检查复盘回顾和成果</vt:lpstr>
      <vt:lpstr>实践成果—全球版灌篮</vt:lpstr>
      <vt:lpstr>回顾与反思</vt:lpstr>
      <vt:lpstr>二、全球版灌篮-性能测试复盘回顾和成果</vt:lpstr>
      <vt:lpstr>回顾与反思</vt:lpstr>
      <vt:lpstr>三、全球版灌篮登录后公告问题复盘与总结</vt:lpstr>
      <vt:lpstr>自我检查</vt:lpstr>
      <vt:lpstr>自我检查</vt:lpstr>
      <vt:lpstr>改进措施</vt:lpstr>
      <vt:lpstr>与产品中心约定，明确了代码发布流程</vt:lpstr>
      <vt:lpstr>经验总结</vt:lpstr>
      <vt:lpstr>四、简体灌篮登录后公告复盘与总结</vt:lpstr>
      <vt:lpstr>问题复现过程回顾</vt:lpstr>
      <vt:lpstr>PowerPoint 演示文稿</vt:lpstr>
      <vt:lpstr>问题复盘与剖析</vt:lpstr>
      <vt:lpstr>PowerPoint 演示文稿</vt:lpstr>
      <vt:lpstr>PowerPoint 演示文稿</vt:lpstr>
      <vt:lpstr>PowerPoint 演示文稿</vt:lpstr>
      <vt:lpstr>PowerPoint 演示文稿</vt:lpstr>
      <vt:lpstr>反思与总结</vt:lpstr>
      <vt:lpstr>改进措施</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这次我换了一个脱俗而稳健的名字</cp:lastModifiedBy>
  <cp:revision>759</cp:revision>
  <dcterms:created xsi:type="dcterms:W3CDTF">2019-06-19T02:08:00Z</dcterms:created>
  <dcterms:modified xsi:type="dcterms:W3CDTF">2021-01-04T12:36:10Z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