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263" r:id="rId4"/>
    <p:sldId id="266" r:id="rId5"/>
    <p:sldId id="267" r:id="rId6"/>
    <p:sldId id="268" r:id="rId7"/>
    <p:sldId id="272" r:id="rId8"/>
    <p:sldId id="270" r:id="rId9"/>
    <p:sldId id="274" r:id="rId10"/>
    <p:sldId id="271" r:id="rId11"/>
    <p:sldId id="273" r:id="rId12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6"/>
  </p:normalViewPr>
  <p:slideViewPr>
    <p:cSldViewPr snapToGrid="0" snapToObjects="1">
      <p:cViewPr varScale="1">
        <p:scale>
          <a:sx n="78" d="100"/>
          <a:sy n="78" d="100"/>
        </p:scale>
        <p:origin x="1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998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1960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6027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052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5119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4146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9704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事情发生后及时上报主管，进行了以上的反思与总结，协商后指定了如下</a:t>
            </a:r>
            <a:r>
              <a:rPr lang="en-US" altLang="zh-CN" dirty="0" err="1"/>
              <a:t>todo</a:t>
            </a:r>
            <a:r>
              <a:rPr lang="zh-CN" altLang="en-US" dirty="0"/>
              <a:t>事项</a:t>
            </a:r>
            <a:endParaRPr dirty="0"/>
          </a:p>
        </p:txBody>
      </p:sp>
      <p:sp>
        <p:nvSpPr>
          <p:cNvPr id="152" name="Google Shape;1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483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 rot="5400000">
            <a:off x="6962776" y="2960687"/>
            <a:ext cx="8369300" cy="309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 rot="5400000">
            <a:off x="693738" y="-60325"/>
            <a:ext cx="8369300" cy="913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09563" y="1276350"/>
            <a:ext cx="12385674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6789738" y="3363913"/>
            <a:ext cx="5761037" cy="233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6789738" y="2355850"/>
            <a:ext cx="5761037" cy="9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 rot="5400000">
            <a:off x="2794001" y="-1208087"/>
            <a:ext cx="7416800" cy="1238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>
            <a:spLocks noGrp="1"/>
          </p:cNvSpPr>
          <p:nvPr>
            <p:ph type="pic" idx="2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180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1800"/>
              </a:spcBef>
              <a:spcAft>
                <a:spcPts val="0"/>
              </a:spcAft>
              <a:buSzPts val="1400"/>
              <a:buChar char="●"/>
              <a:defRPr sz="3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180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180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180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180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180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309563" y="1276350"/>
            <a:ext cx="6116637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180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6578600" y="1276350"/>
            <a:ext cx="6116638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180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1800"/>
              </a:spcBef>
              <a:spcAft>
                <a:spcPts val="0"/>
              </a:spcAft>
              <a:buSzPts val="1400"/>
              <a:buFont typeface="Calibri"/>
              <a:buNone/>
              <a:defRPr sz="20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12595225" y="9197975"/>
            <a:ext cx="369887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9752012" y="9485312"/>
            <a:ext cx="3252787" cy="268287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3249612" y="9485312"/>
            <a:ext cx="3252787" cy="268287"/>
          </a:xfrm>
          <a:prstGeom prst="rect">
            <a:avLst/>
          </a:prstGeom>
          <a:solidFill>
            <a:srgbClr val="DC04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6502400" y="9485312"/>
            <a:ext cx="3252787" cy="268287"/>
          </a:xfrm>
          <a:prstGeom prst="rect">
            <a:avLst/>
          </a:prstGeom>
          <a:solidFill>
            <a:srgbClr val="5BBBB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0" y="9485312"/>
            <a:ext cx="3252787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7950" y="9532937"/>
            <a:ext cx="431800" cy="17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9813925" y="9532937"/>
            <a:ext cx="316865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(C) 2013 DeNA Co.,Ltd. All Rights Reserved.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303212" y="331787"/>
            <a:ext cx="112395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309562" y="1282700"/>
            <a:ext cx="12385674" cy="741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12896850" y="7113587"/>
            <a:ext cx="107950" cy="2371725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2896850" y="2370137"/>
            <a:ext cx="107950" cy="2373312"/>
          </a:xfrm>
          <a:prstGeom prst="rect">
            <a:avLst/>
          </a:prstGeom>
          <a:solidFill>
            <a:srgbClr val="DC04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2896850" y="4743450"/>
            <a:ext cx="107950" cy="2371725"/>
          </a:xfrm>
          <a:prstGeom prst="rect">
            <a:avLst/>
          </a:prstGeom>
          <a:solidFill>
            <a:srgbClr val="5BBBB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2896850" y="0"/>
            <a:ext cx="107950" cy="2371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2225" y="9485312"/>
            <a:ext cx="13004800" cy="268287"/>
          </a:xfrm>
          <a:prstGeom prst="rect">
            <a:avLst/>
          </a:prstGeom>
          <a:gradFill>
            <a:gsLst>
              <a:gs pos="0">
                <a:srgbClr val="DCDCDC">
                  <a:alpha val="79607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9815512" y="9532937"/>
            <a:ext cx="316865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(C) 2013 DeNA Co.,Ltd. All Rights Reserved.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7" y="6821487"/>
            <a:ext cx="4608512" cy="19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03212" y="331787"/>
            <a:ext cx="112395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09562" y="1282700"/>
            <a:ext cx="12385674" cy="741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2595225" y="9197975"/>
            <a:ext cx="369887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6937375" y="2253556"/>
            <a:ext cx="5757862" cy="290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韩国灌篮上线前</a:t>
            </a:r>
            <a:br>
              <a:rPr lang="en-US" sz="4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掉单补单问题的</a:t>
            </a:r>
            <a:br>
              <a:rPr lang="en-US" sz="4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反思及总结</a:t>
            </a:r>
            <a:endParaRPr sz="4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935787" y="6560224"/>
            <a:ext cx="5759450" cy="208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二零二零年</a:t>
            </a:r>
            <a:r>
              <a:rPr lang="zh-CN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，八</a:t>
            </a:r>
            <a:r>
              <a:rPr lang="en-US" altLang="zh-C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月</a:t>
            </a:r>
            <a:r>
              <a:rPr lang="zh-CN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一日</a:t>
            </a:r>
            <a:endParaRPr sz="2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陈霁霖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质量保障部</a:t>
            </a:r>
            <a:r>
              <a:rPr lang="en-US" altLang="zh-CN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SDK</a:t>
            </a:r>
            <a:r>
              <a:rPr lang="zh-CN" alt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测试组</a:t>
            </a:r>
            <a:endParaRPr lang="en-US" altLang="zh-CN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b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DeNA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Co., Ltd.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0" y="0"/>
            <a:ext cx="3262312" cy="263525"/>
          </a:xfrm>
          <a:prstGeom prst="rect">
            <a:avLst/>
          </a:prstGeom>
          <a:solidFill>
            <a:srgbClr val="DC0451"/>
          </a:solidFill>
          <a:ln>
            <a:noFill/>
          </a:ln>
        </p:spPr>
        <p:txBody>
          <a:bodyPr spcFirstLastPara="1" wrap="square" lIns="91425" tIns="25200" rIns="91425" bIns="252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Strictly confidential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2595225" y="9197975"/>
            <a:ext cx="369887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2728060" y="4581525"/>
            <a:ext cx="7548679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0" algn="ctr">
              <a:buClr>
                <a:schemeClr val="dk1"/>
              </a:buClr>
              <a:buNone/>
            </a:pPr>
            <a:r>
              <a:rPr lang="en" sz="8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Thank You</a:t>
            </a:r>
            <a:endParaRPr sz="8000" i="0" u="none" strike="noStrike" cap="small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56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2403375" y="1686616"/>
            <a:ext cx="2753242" cy="54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0">
              <a:buClr>
                <a:schemeClr val="dk1"/>
              </a:buClr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事件的背景</a:t>
            </a:r>
            <a:endParaRPr i="0" u="none" strike="noStrike" cap="small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  <a:sym typeface="Arial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2403374" y="2639116"/>
            <a:ext cx="8539445" cy="561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游戏上线前一日服务端开启了补单功能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en-US" altLang="zh-CN" sz="2800" b="0" i="0" u="none" strike="noStrike" cap="none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/>
              </a:rPr>
              <a:t>SDK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测试组拿到游戏上线包进行补单功能的回归测试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endParaRPr lang="en-US" sz="2800" b="0" i="0" u="none" strike="noStrike" cap="none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Calibri"/>
            </a:endParaRPr>
          </a:p>
          <a:p>
            <a:pPr marL="0" marR="0" lvl="0" indent="0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zh-CN" altLang="en-US" sz="2800" b="0" i="0" u="none" strike="noStrike" cap="none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/>
              </a:rPr>
              <a:t>发现了什么问题？如何解决的？</a:t>
            </a:r>
            <a:endParaRPr lang="en-US" altLang="zh-CN" sz="2800" b="0" i="0" u="none" strike="noStrike" cap="none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Calibri"/>
            </a:endParaRPr>
          </a:p>
          <a:p>
            <a:pPr marL="457200" lvl="1" indent="0">
              <a:spcBef>
                <a:spcPts val="1200"/>
              </a:spcBef>
              <a:buSzPts val="1700"/>
              <a:buFont typeface="Arial"/>
              <a:buChar char="●"/>
            </a:pP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渠道在补单成功后未补发相应的游戏道具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spcBef>
                <a:spcPts val="1200"/>
              </a:spcBef>
              <a:buSzPts val="1700"/>
              <a:buFont typeface="Arial"/>
              <a:buChar char="●"/>
            </a:pPr>
            <a:endParaRPr lang="en-US" sz="2400" b="0" i="0" u="none" strike="noStrike" cap="none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Calibri"/>
            </a:endParaRPr>
          </a:p>
          <a:p>
            <a:pPr marL="457200" lvl="1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发现配置错误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→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平台修改配置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→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问题在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上线前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得到解决</a:t>
            </a:r>
            <a:endParaRPr sz="2400" b="0" i="0" u="none" strike="noStrike" cap="none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1648500" y="1221921"/>
            <a:ext cx="6009599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0">
              <a:buClr>
                <a:schemeClr val="dk1"/>
              </a:buClr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先说说什么是掉单补单</a:t>
            </a:r>
            <a:endParaRPr i="0" u="none" strike="noStrike" cap="small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  <a:sym typeface="Arial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1648501" y="2174420"/>
            <a:ext cx="10173387" cy="641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什么是掉单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zh-CN" altLang="en-US" sz="2400" dirty="0"/>
              <a:t>支付后由于某些原因导致客户端没有收到回调，现象为不发放道具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什么是补单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zh-CN" altLang="en-US" sz="2400" dirty="0"/>
              <a:t>重启游戏后，客户端触发</a:t>
            </a:r>
            <a:r>
              <a:rPr lang="en" altLang="zh-CN" sz="2400" dirty="0"/>
              <a:t>repay</a:t>
            </a:r>
            <a:r>
              <a:rPr lang="zh-CN" altLang="en-US" sz="2400" dirty="0"/>
              <a:t>机制，补发</a:t>
            </a:r>
            <a:r>
              <a:rPr lang="en" altLang="zh-CN" sz="2400" dirty="0"/>
              <a:t>L</a:t>
            </a:r>
            <a:r>
              <a:rPr lang="zh-CN" altLang="en-US" sz="2400" dirty="0"/>
              <a:t>币</a:t>
            </a:r>
            <a:endParaRPr lang="en-US" altLang="zh-CN" sz="2400" dirty="0"/>
          </a:p>
          <a:p>
            <a:pPr marL="457200" lvl="1" indent="0">
              <a:spcBef>
                <a:spcPts val="1200"/>
              </a:spcBef>
              <a:buSzPts val="1700"/>
              <a:buFont typeface="Arial"/>
              <a:buChar char="●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zh-CN" altLang="en-US" sz="2800" b="0" i="0" u="none" strike="noStrike" cap="none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/>
              </a:rPr>
              <a:t>什么是补发道具</a:t>
            </a:r>
            <a:endParaRPr lang="en-US" altLang="zh-CN" sz="2800" b="0" i="0" u="none" strike="noStrike" cap="none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Calibri"/>
            </a:endParaRPr>
          </a:p>
          <a:p>
            <a:pPr marL="0" marR="0" lvl="0" indent="0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endParaRPr lang="en-US" altLang="zh-CN" sz="2800" b="0" i="0" u="none" strike="noStrike" cap="none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Calibri"/>
            </a:endParaRPr>
          </a:p>
          <a:p>
            <a:pPr marL="457200" lvl="1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zh-CN" altLang="en-US" sz="2400" dirty="0"/>
              <a:t>游戏收到补发的</a:t>
            </a:r>
            <a:r>
              <a:rPr lang="en" altLang="zh-CN" sz="2400" dirty="0"/>
              <a:t>L</a:t>
            </a:r>
            <a:r>
              <a:rPr lang="zh-CN" altLang="en-US" sz="2400" dirty="0"/>
              <a:t>币通知后，自动消费</a:t>
            </a:r>
            <a:r>
              <a:rPr lang="en" altLang="zh-CN" sz="2400" dirty="0"/>
              <a:t>L</a:t>
            </a:r>
            <a:r>
              <a:rPr lang="zh-CN" altLang="en-US" sz="2400" dirty="0"/>
              <a:t>币余额并兑换成道具进行补发</a:t>
            </a:r>
            <a:endParaRPr lang="en-US" sz="2400" b="0" i="0" u="none" strike="noStrike" cap="none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461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1177397" y="1953719"/>
            <a:ext cx="10650006" cy="566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0">
              <a:buClr>
                <a:schemeClr val="dk1"/>
              </a:buClr>
              <a:buNone/>
            </a:pPr>
            <a:r>
              <a:rPr lang="zh-CN" altLang="en-US" sz="4400" dirty="0"/>
              <a:t>首先、</a:t>
            </a:r>
            <a:br>
              <a:rPr lang="en-US" altLang="zh-CN" sz="4400" b="0" dirty="0"/>
            </a:br>
            <a:br>
              <a:rPr lang="en-US" altLang="zh-CN" sz="4400" b="0" dirty="0"/>
            </a:br>
            <a:r>
              <a:rPr lang="zh-CN" altLang="en-US" sz="4400" b="0" dirty="0"/>
              <a:t>这个问题不用游戏包测试是否可能被发现？</a:t>
            </a:r>
            <a:br>
              <a:rPr lang="en-US" altLang="zh-CN" sz="4400" b="0" dirty="0"/>
            </a:br>
            <a:br>
              <a:rPr lang="en-US" altLang="zh-CN" sz="4400" b="0" dirty="0"/>
            </a:br>
            <a:r>
              <a:rPr lang="zh-CN" altLang="en-US" sz="4400" dirty="0"/>
              <a:t>其次、</a:t>
            </a:r>
            <a:br>
              <a:rPr lang="en-US" altLang="zh-CN" sz="4400" b="0" dirty="0"/>
            </a:br>
            <a:br>
              <a:rPr lang="en-US" altLang="zh-CN" sz="4400" b="0" dirty="0"/>
            </a:br>
            <a:r>
              <a:rPr lang="zh-CN" altLang="en-US" sz="4400" b="0" dirty="0"/>
              <a:t>如果这个问题未发现，上线后会发生什么？</a:t>
            </a:r>
            <a:endParaRPr sz="4400" i="0" u="none" strike="noStrike" cap="small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627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2728060" y="1533993"/>
            <a:ext cx="7548679" cy="668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0" algn="ctr">
              <a:buClr>
                <a:schemeClr val="dk1"/>
              </a:buClr>
              <a:buNone/>
            </a:pPr>
            <a:r>
              <a:rPr lang="zh-CN" altLang="en-US" sz="8000" b="0" i="0" u="none" strike="noStrike" cap="small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发现不了</a:t>
            </a:r>
            <a:br>
              <a:rPr lang="en-US" altLang="zh-CN" sz="8000" b="0" i="0" u="none" strike="noStrike" cap="small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</a:br>
            <a:br>
              <a:rPr lang="en-US" altLang="zh-CN" sz="8000" b="0" i="0" u="none" strike="noStrike" cap="small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</a:br>
            <a:r>
              <a:rPr lang="zh-CN" altLang="en-US" b="0" i="0" u="none" strike="noStrike" cap="small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导致结果</a:t>
            </a:r>
            <a:br>
              <a:rPr lang="en-US" altLang="zh-CN" b="0" i="0" u="none" strike="noStrike" cap="small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</a:br>
            <a:br>
              <a:rPr lang="en-US" altLang="zh-CN" sz="8000" b="0" i="0" u="none" strike="noStrike" cap="small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</a:br>
            <a:r>
              <a:rPr lang="zh-CN" altLang="en-US" sz="8000" b="0" i="0" u="none" strike="noStrike" cap="small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客诉爆炸</a:t>
            </a:r>
            <a:endParaRPr sz="8000" i="0" u="none" strike="noStrike" cap="small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11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1679560" y="1037505"/>
            <a:ext cx="6009599" cy="663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0">
              <a:buClr>
                <a:schemeClr val="dk1"/>
              </a:buClr>
              <a:buNone/>
            </a:pPr>
            <a:r>
              <a:rPr lang="zh-CN" altLang="en-US" dirty="0"/>
              <a:t>事后反思与总结</a:t>
            </a:r>
            <a:endParaRPr i="0" u="none" strike="noStrike" cap="small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  <a:sym typeface="Arial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1679560" y="1960023"/>
            <a:ext cx="10173387" cy="631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zh-CN" altLang="en-US" sz="2800" dirty="0"/>
              <a:t>不用游戏包为何发现不了？之前游戏上线时为何无同类问题？</a:t>
            </a:r>
            <a:endParaRPr lang="en-US" altLang="zh-CN" sz="2800" dirty="0"/>
          </a:p>
          <a:p>
            <a:pPr marL="0" lvl="0" indent="0">
              <a:spcBef>
                <a:spcPts val="1200"/>
              </a:spcBef>
              <a:buSzPts val="1700"/>
              <a:buFont typeface="Arial"/>
              <a:buChar char="●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SAMPLE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的某些功能配置是独立设置的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spcBef>
                <a:spcPts val="1200"/>
              </a:spcBef>
              <a:buSzPts val="1700"/>
              <a:buFont typeface="Arial"/>
              <a:buChar char="●"/>
            </a:pP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zh-CN" altLang="en-US" sz="2400" dirty="0"/>
              <a:t>因为之前未发生过错配现象，只是比较幸运而已</a:t>
            </a:r>
            <a:endParaRPr lang="en-US" altLang="zh-CN" sz="2400" dirty="0"/>
          </a:p>
          <a:p>
            <a:pPr marL="0" lvl="0" indent="0">
              <a:spcBef>
                <a:spcPts val="1200"/>
              </a:spcBef>
              <a:buSzPts val="1700"/>
              <a:buFont typeface="Arial"/>
              <a:buChar char="●"/>
            </a:pPr>
            <a:endParaRPr lang="en-US" altLang="zh-CN" sz="2800" dirty="0"/>
          </a:p>
          <a:p>
            <a:pPr marL="0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zh-CN" altLang="en" sz="2800" dirty="0"/>
              <a:t>那</a:t>
            </a:r>
            <a:r>
              <a:rPr lang="en" altLang="zh-CN" sz="2800" dirty="0"/>
              <a:t>SDK</a:t>
            </a:r>
            <a:r>
              <a:rPr lang="zh-CN" altLang="en-US" sz="2800" dirty="0"/>
              <a:t>组之前为何不对游戏包进行测试呢？</a:t>
            </a:r>
            <a:endParaRPr lang="en-US" altLang="zh-CN" sz="2800" dirty="0"/>
          </a:p>
          <a:p>
            <a:pPr marL="0" lvl="0" indent="0">
              <a:spcBef>
                <a:spcPts val="1200"/>
              </a:spcBef>
              <a:buSzPts val="1700"/>
              <a:buFont typeface="Arial"/>
              <a:buChar char="●"/>
            </a:pPr>
            <a:endParaRPr lang="en-US" altLang="zh-CN" sz="2800" dirty="0"/>
          </a:p>
          <a:p>
            <a:pPr marL="457200" lvl="1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zh-CN" altLang="en-US" sz="2400" dirty="0"/>
              <a:t>这次为何我们拿来游戏包进行测试了呢？</a:t>
            </a:r>
            <a:endParaRPr lang="en-US" altLang="zh-CN" sz="2400" dirty="0"/>
          </a:p>
          <a:p>
            <a:pPr marL="0" lvl="0" indent="0">
              <a:spcBef>
                <a:spcPts val="1200"/>
              </a:spcBef>
              <a:buSzPts val="1700"/>
              <a:buFont typeface="Arial"/>
              <a:buChar char="●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zh-CN" altLang="en-US" sz="2400" dirty="0"/>
              <a:t>为何目光只局限于</a:t>
            </a:r>
            <a:r>
              <a:rPr lang="en" altLang="zh-CN" sz="2400" dirty="0"/>
              <a:t>SDK+SAMPLE</a:t>
            </a:r>
            <a:r>
              <a:rPr lang="zh-CN" altLang="en" sz="2400" dirty="0"/>
              <a:t>的</a:t>
            </a:r>
            <a:r>
              <a:rPr lang="zh-CN" altLang="en-US" sz="2400" dirty="0"/>
              <a:t>测试？</a:t>
            </a:r>
            <a:endParaRPr lang="e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7268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2535279" y="2114235"/>
            <a:ext cx="8323221" cy="552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zh-CN" altLang="en-US" sz="2800" b="1" dirty="0"/>
              <a:t>这次为何拿来游戏包进行测试了呢？</a:t>
            </a:r>
            <a:endParaRPr lang="en-US" altLang="zh-CN" sz="2800" b="1" dirty="0"/>
          </a:p>
          <a:p>
            <a:pPr marL="0" lvl="1" indent="0">
              <a:spcBef>
                <a:spcPts val="1200"/>
              </a:spcBef>
              <a:buSzPts val="1700"/>
              <a:buFont typeface="Arial"/>
              <a:buChar char="●"/>
            </a:pPr>
            <a:endParaRPr lang="en-US" altLang="zh-CN" sz="2800" b="1" dirty="0"/>
          </a:p>
          <a:p>
            <a:pPr marL="457200" lvl="1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zh-CN" altLang="en" sz="2400" dirty="0"/>
              <a:t>又是</a:t>
            </a:r>
            <a:r>
              <a:rPr lang="zh-CN" altLang="en-US" sz="2400" dirty="0"/>
              <a:t>运气好，游戏包一开始是用来验证错峰推送的问题</a:t>
            </a:r>
            <a:endParaRPr lang="en-US" altLang="zh-CN" sz="2400" dirty="0"/>
          </a:p>
          <a:p>
            <a:pPr marL="0" lvl="1" indent="0">
              <a:spcBef>
                <a:spcPts val="1200"/>
              </a:spcBef>
              <a:buSzPts val="1700"/>
            </a:pPr>
            <a:endParaRPr lang="en-US" altLang="zh-CN" sz="2800" b="1" dirty="0"/>
          </a:p>
          <a:p>
            <a:pPr marL="0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zh-CN" altLang="en-US" sz="2800" b="1" dirty="0"/>
              <a:t>为何只局限于</a:t>
            </a:r>
            <a:r>
              <a:rPr lang="en" altLang="zh-CN" sz="2800" b="1" dirty="0"/>
              <a:t>SDK+SAMPLE</a:t>
            </a:r>
            <a:r>
              <a:rPr lang="zh-CN" altLang="en" sz="2800" b="1" dirty="0"/>
              <a:t>的</a:t>
            </a:r>
            <a:r>
              <a:rPr lang="zh-CN" altLang="en-US" sz="2800" b="1" dirty="0"/>
              <a:t>测试？</a:t>
            </a:r>
            <a:endParaRPr lang="en" altLang="zh-CN" sz="2800" b="1" dirty="0"/>
          </a:p>
          <a:p>
            <a:pPr marL="0" lvl="0" indent="0">
              <a:spcBef>
                <a:spcPts val="1200"/>
              </a:spcBef>
              <a:buSzPts val="1700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zh-CN" altLang="en-US" sz="2400" dirty="0"/>
              <a:t>认为</a:t>
            </a:r>
            <a:r>
              <a:rPr lang="en" altLang="zh-CN" sz="2400" dirty="0"/>
              <a:t>S</a:t>
            </a:r>
            <a:r>
              <a:rPr lang="en-US" altLang="zh-CN" sz="2400" dirty="0"/>
              <a:t>AMPLE</a:t>
            </a:r>
            <a:r>
              <a:rPr lang="zh-CN" altLang="en-US" sz="2400" dirty="0"/>
              <a:t>测完了就表示</a:t>
            </a:r>
            <a:r>
              <a:rPr lang="en-US" altLang="zh-CN" sz="2400" dirty="0"/>
              <a:t>SDK</a:t>
            </a:r>
            <a:r>
              <a:rPr lang="zh-CN" altLang="en-US" sz="2400" dirty="0"/>
              <a:t>就测完了</a:t>
            </a:r>
            <a:endParaRPr lang="en-US" altLang="zh-CN" sz="2400" dirty="0"/>
          </a:p>
          <a:p>
            <a:pPr marL="457200" lvl="1" indent="0">
              <a:spcBef>
                <a:spcPts val="1200"/>
              </a:spcBef>
              <a:buSzPts val="1700"/>
              <a:buFont typeface="Arial"/>
              <a:buChar char="●"/>
            </a:pPr>
            <a:endParaRPr lang="en-US" altLang="zh-CN" sz="2400" dirty="0"/>
          </a:p>
          <a:p>
            <a:pPr marL="457200" lvl="1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zh-CN" altLang="en-US" sz="2400" dirty="0"/>
              <a:t>认为后续部分游戏</a:t>
            </a:r>
            <a:r>
              <a:rPr lang="en-US" altLang="zh-CN" sz="2400" dirty="0"/>
              <a:t>QA</a:t>
            </a:r>
            <a:r>
              <a:rPr lang="zh-CN" altLang="en-US" sz="2400" dirty="0"/>
              <a:t>会负责测试及验证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marL="457200" lvl="1" indent="0">
              <a:spcBef>
                <a:spcPts val="1200"/>
              </a:spcBef>
              <a:buSzPts val="1700"/>
              <a:buFont typeface="Arial"/>
              <a:buChar char="●"/>
            </a:pPr>
            <a:endParaRPr lang="en-US" sz="2400" b="0" i="0" u="none" strike="noStrike" cap="none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43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1665907" y="882782"/>
            <a:ext cx="6009599" cy="663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0">
              <a:buClr>
                <a:schemeClr val="dk1"/>
              </a:buClr>
              <a:buNone/>
            </a:pPr>
            <a:r>
              <a:rPr lang="zh-CN" altLang="en-US" i="0" u="none" strike="noStrike" cap="small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那问题又来了</a:t>
            </a:r>
            <a:endParaRPr i="0" u="none" strike="noStrike" cap="small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  <a:sym typeface="Arial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1665908" y="1835281"/>
            <a:ext cx="10173387" cy="7203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如果这个问题在线上爆发了，那会追更溯源到哪里呢？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lvl="0" indent="0">
              <a:spcBef>
                <a:spcPts val="1200"/>
              </a:spcBef>
              <a:buSzPts val="1700"/>
              <a:buFont typeface="Arial"/>
              <a:buChar char="●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发现原来是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LCM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的配置问题，那是谁测的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LCM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呢？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2" indent="0">
              <a:spcBef>
                <a:spcPts val="1200"/>
              </a:spcBef>
              <a:buSzPts val="1700"/>
              <a:buFont typeface="Arial"/>
              <a:buChar char="●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2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SDK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组负责的测试</a:t>
            </a:r>
            <a:endParaRPr lang="en-US" altLang="zh-CN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2" indent="0">
              <a:spcBef>
                <a:spcPts val="1200"/>
              </a:spcBef>
              <a:buSzPts val="1700"/>
              <a:buFont typeface="Arial"/>
              <a:buChar char="●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运营同学是否可以在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后台操作配置呢，是他们配错了？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spcBef>
                <a:spcPts val="1200"/>
              </a:spcBef>
              <a:buSzPts val="1700"/>
              <a:buFont typeface="Arial"/>
              <a:buChar char="●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发现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后台本就没有这个功能配置，平台手动配置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spcBef>
                <a:spcPts val="1200"/>
              </a:spcBef>
              <a:buSzPts val="1700"/>
              <a:buFont typeface="Arial"/>
              <a:buChar char="●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2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SDK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组负责的测试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2" indent="0">
              <a:spcBef>
                <a:spcPts val="1200"/>
              </a:spcBef>
              <a:buSzPts val="1700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spcBef>
                <a:spcPts val="1200"/>
              </a:spcBef>
              <a:buSzPts val="1700"/>
              <a:buFont typeface="Arial"/>
              <a:buChar char="●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67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1860245" y="1992055"/>
            <a:ext cx="6009599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0">
              <a:buClr>
                <a:schemeClr val="dk1"/>
              </a:buClr>
              <a:buNone/>
            </a:pPr>
            <a:r>
              <a:rPr lang="en-US" altLang="zh-CN" dirty="0"/>
              <a:t>TODO</a:t>
            </a:r>
            <a:endParaRPr i="0" u="none" strike="noStrike" cap="small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  <a:sym typeface="Arial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1860247" y="2944554"/>
            <a:ext cx="9592238" cy="4305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zh-CN" altLang="en-US" sz="2800" dirty="0"/>
              <a:t>一、对新游戏上线前的必须配置项进行梳理整合</a:t>
            </a:r>
            <a:endParaRPr lang="en-US" altLang="zh-CN" sz="2800" dirty="0"/>
          </a:p>
          <a:p>
            <a:pPr marL="0" lvl="0" indent="0">
              <a:spcBef>
                <a:spcPts val="1200"/>
              </a:spcBef>
              <a:buSzPts val="1700"/>
              <a:buFont typeface="Arial"/>
              <a:buChar char="●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lvl="0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zh-CN" altLang="en-US" sz="2800" dirty="0"/>
              <a:t>二、把新游上线前的配置检查，纳入到工作范围内</a:t>
            </a:r>
            <a:endParaRPr lang="en-US" altLang="zh-CN" sz="2800" dirty="0"/>
          </a:p>
          <a:p>
            <a:pPr marL="0" lvl="0" indent="0">
              <a:spcBef>
                <a:spcPts val="1200"/>
              </a:spcBef>
              <a:buSzPts val="1700"/>
              <a:buFont typeface="Arial"/>
              <a:buChar char="●"/>
            </a:pPr>
            <a:endParaRPr lang="en-US" altLang="zh-CN" sz="2800" dirty="0"/>
          </a:p>
          <a:p>
            <a:pPr marL="0" lvl="0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zh-CN" altLang="en-US" sz="2800" dirty="0"/>
              <a:t>三、结合游戏包，梳理检查是否还存有测试的盲点</a:t>
            </a:r>
            <a:endParaRPr lang="en-US" altLang="zh-CN" sz="2800" dirty="0"/>
          </a:p>
          <a:p>
            <a:pPr marL="0" lvl="0" indent="0">
              <a:spcBef>
                <a:spcPts val="1200"/>
              </a:spcBef>
              <a:buSzPts val="1700"/>
              <a:buFont typeface="Arial"/>
              <a:buChar char="●"/>
            </a:pPr>
            <a:endParaRPr lang="en-US" altLang="zh-CN" sz="2800" dirty="0"/>
          </a:p>
          <a:p>
            <a:pPr marL="0" lvl="0" indent="0">
              <a:spcBef>
                <a:spcPts val="1200"/>
              </a:spcBef>
              <a:buSzPts val="1700"/>
              <a:buFont typeface="Arial"/>
              <a:buChar char="●"/>
            </a:pPr>
            <a:r>
              <a:rPr lang="zh-CN" altLang="en-US" sz="2800" dirty="0"/>
              <a:t>四、须要引起关注的新功能点，会把测试点及方法分享出来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8629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eNA_Business_Presentation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82F"/>
      </a:accent1>
      <a:accent2>
        <a:srgbClr val="333399"/>
      </a:accent2>
      <a:accent3>
        <a:srgbClr val="FFFFFF"/>
      </a:accent3>
      <a:accent4>
        <a:srgbClr val="FDC82F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1_DeNA_Business_Presentation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82F"/>
      </a:accent1>
      <a:accent2>
        <a:srgbClr val="333399"/>
      </a:accent2>
      <a:accent3>
        <a:srgbClr val="FFFFFF"/>
      </a:accent3>
      <a:accent4>
        <a:srgbClr val="FDC82F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6379</TotalTime>
  <Words>508</Words>
  <Application>Microsoft Macintosh PowerPoint</Application>
  <PresentationFormat>自定义</PresentationFormat>
  <Paragraphs>76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 YaHei</vt:lpstr>
      <vt:lpstr>Arial</vt:lpstr>
      <vt:lpstr>Calibri</vt:lpstr>
      <vt:lpstr>Custom</vt:lpstr>
      <vt:lpstr>Custom</vt:lpstr>
      <vt:lpstr>韩国灌篮上线前 掉单补单问题的 反思及总结</vt:lpstr>
      <vt:lpstr>事件的背景</vt:lpstr>
      <vt:lpstr>先说说什么是掉单补单</vt:lpstr>
      <vt:lpstr>首先、  这个问题不用游戏包测试是否可能被发现？  其次、  如果这个问题未发现，上线后会发生什么？</vt:lpstr>
      <vt:lpstr>发现不了  导致结果  客诉爆炸</vt:lpstr>
      <vt:lpstr>事后反思与总结</vt:lpstr>
      <vt:lpstr>PowerPoint 演示文稿</vt:lpstr>
      <vt:lpstr>那问题又来了</vt:lpstr>
      <vt:lpstr>TODO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韩国灌篮上线前 掉单补单问题的 反思及思考</dc:title>
  <cp:lastModifiedBy>Microsoft Office User</cp:lastModifiedBy>
  <cp:revision>114</cp:revision>
  <dcterms:modified xsi:type="dcterms:W3CDTF">2020-08-04T02:19:12Z</dcterms:modified>
</cp:coreProperties>
</file>