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6"/>
  </p:notesMasterIdLst>
  <p:handoutMasterIdLst>
    <p:handoutMasterId r:id="rId26"/>
  </p:handoutMasterIdLst>
  <p:sldIdLst>
    <p:sldId id="409" r:id="rId5"/>
    <p:sldId id="449" r:id="rId7"/>
    <p:sldId id="444" r:id="rId8"/>
    <p:sldId id="445" r:id="rId9"/>
    <p:sldId id="446" r:id="rId10"/>
    <p:sldId id="447" r:id="rId11"/>
    <p:sldId id="448" r:id="rId12"/>
    <p:sldId id="425" r:id="rId13"/>
    <p:sldId id="426" r:id="rId14"/>
    <p:sldId id="441" r:id="rId15"/>
    <p:sldId id="427" r:id="rId16"/>
    <p:sldId id="443" r:id="rId17"/>
    <p:sldId id="442" r:id="rId18"/>
    <p:sldId id="428" r:id="rId19"/>
    <p:sldId id="429" r:id="rId20"/>
    <p:sldId id="467" r:id="rId21"/>
    <p:sldId id="468" r:id="rId22"/>
    <p:sldId id="469" r:id="rId23"/>
    <p:sldId id="470" r:id="rId24"/>
    <p:sldId id="43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9"/>
            <p14:sldId id="444"/>
            <p14:sldId id="445"/>
            <p14:sldId id="446"/>
            <p14:sldId id="447"/>
            <p14:sldId id="448"/>
            <p14:sldId id="425"/>
            <p14:sldId id="426"/>
            <p14:sldId id="441"/>
            <p14:sldId id="427"/>
            <p14:sldId id="443"/>
            <p14:sldId id="442"/>
            <p14:sldId id="439"/>
            <p14:sldId id="428"/>
            <p14:sldId id="468"/>
            <p14:sldId id="470"/>
            <p14:sldId id="429"/>
            <p14:sldId id="467"/>
            <p14:sldId id="46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autoAdjust="0"/>
    <p:restoredTop sz="67319"/>
  </p:normalViewPr>
  <p:slideViewPr>
    <p:cSldViewPr snapToGrid="0">
      <p:cViewPr varScale="1">
        <p:scale>
          <a:sx n="75" d="100"/>
          <a:sy n="75" d="100"/>
        </p:scale>
        <p:origin x="2344" y="168"/>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人员充足为何全部参与客服</a:t>
            </a:r>
            <a:r>
              <a:rPr lang="en-US" altLang="zh-CN" dirty="0"/>
              <a:t>BUG</a:t>
            </a:r>
            <a:r>
              <a:rPr lang="zh-CN" altLang="en-US" dirty="0"/>
              <a:t>复现？</a:t>
            </a:r>
            <a:endParaRPr lang="en-US" altLang="zh-CN" dirty="0"/>
          </a:p>
          <a:p>
            <a:r>
              <a:rPr lang="en-US" altLang="zh-CN" dirty="0"/>
              <a:t>——</a:t>
            </a:r>
            <a:r>
              <a:rPr lang="zh-CN" altLang="en-US" dirty="0"/>
              <a:t>急于解决线上问题，策略是线上问题第一优先</a:t>
            </a:r>
            <a:endParaRPr lang="en-US" altLang="zh-CN" dirty="0"/>
          </a:p>
          <a:p>
            <a:endParaRPr lang="en-US" altLang="zh-CN" dirty="0"/>
          </a:p>
          <a:p>
            <a:r>
              <a:rPr lang="zh-CN" altLang="en-US" dirty="0"/>
              <a:t>测试人员没有发现？</a:t>
            </a:r>
            <a:endParaRPr lang="en-US" altLang="zh-CN" dirty="0"/>
          </a:p>
          <a:p>
            <a:r>
              <a:rPr lang="en-US" altLang="zh-CN" dirty="0"/>
              <a:t>——</a:t>
            </a:r>
            <a:r>
              <a:rPr lang="zh-CN" altLang="en-US" dirty="0"/>
              <a:t>以为测试完整，没有发现问题，没有对外，没有用户和运营接触，没有爆出问题。</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为此，我们对原有</a:t>
            </a:r>
            <a:r>
              <a:rPr kumimoji="1" lang="en-US" altLang="zh-CN" dirty="0"/>
              <a:t>LCM</a:t>
            </a:r>
            <a:r>
              <a:rPr kumimoji="1" lang="zh-CN" altLang="en-US" dirty="0"/>
              <a:t>代码上线的回归测试流程进行了调整优化。</a:t>
            </a:r>
            <a:endParaRPr kumimoji="1" lang="zh-CN" altLang="en-US" dirty="0"/>
          </a:p>
          <a:p>
            <a:endParaRPr kumimoji="1" lang="zh-CN" altLang="en-US" dirty="0"/>
          </a:p>
          <a:p>
            <a:r>
              <a:rPr kumimoji="1" lang="zh-CN" altLang="en-US" dirty="0"/>
              <a:t>主要包括：</a:t>
            </a:r>
            <a:endParaRPr kumimoji="1" lang="zh-CN" altLang="en-US" dirty="0"/>
          </a:p>
          <a:p>
            <a:r>
              <a:rPr kumimoji="1" lang="en-US" altLang="zh-CN" dirty="0"/>
              <a:t>	</a:t>
            </a:r>
            <a:r>
              <a:rPr kumimoji="1" lang="zh-CN" altLang="en-US" dirty="0"/>
              <a:t>分配到人</a:t>
            </a:r>
            <a:endParaRPr kumimoji="1" lang="en-US" altLang="zh-CN" dirty="0"/>
          </a:p>
          <a:p>
            <a:endParaRPr kumimoji="1" lang="en-US" altLang="zh-CN" dirty="0"/>
          </a:p>
          <a:p>
            <a:r>
              <a:rPr kumimoji="1" lang="en-US" altLang="zh-CN" dirty="0"/>
              <a:t>	</a:t>
            </a:r>
            <a:r>
              <a:rPr kumimoji="1" lang="zh-CN" altLang="en-US" dirty="0"/>
              <a:t>三个阶段</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除了自身问题，和产品中心进行了沟通，讨论改进空间。</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这次线上</a:t>
            </a:r>
            <a:r>
              <a:rPr lang="en-US" altLang="zh-CN" dirty="0"/>
              <a:t>BUG</a:t>
            </a:r>
            <a:r>
              <a:rPr lang="zh-CN" altLang="en-US" dirty="0"/>
              <a:t>暴露出几个深层次问题。</a:t>
            </a:r>
            <a:endParaRPr lang="en-US" altLang="zh-CN" dirty="0"/>
          </a:p>
          <a:p>
            <a:endParaRPr lang="en-US" altLang="zh-CN" dirty="0"/>
          </a:p>
          <a:p>
            <a:r>
              <a:rPr lang="en-US" altLang="zh-CN" dirty="0"/>
              <a:t>1.</a:t>
            </a:r>
            <a:r>
              <a:rPr lang="zh-CN" altLang="en-US" dirty="0"/>
              <a:t>已确定好的任务优先级，不应轻易受外界因素干扰</a:t>
            </a:r>
            <a:endParaRPr lang="en-US" altLang="zh-CN" dirty="0"/>
          </a:p>
          <a:p>
            <a:endParaRPr lang="en-US" altLang="zh-CN" dirty="0"/>
          </a:p>
          <a:p>
            <a:r>
              <a:rPr lang="en-US" altLang="zh-CN" dirty="0"/>
              <a:t>2.</a:t>
            </a:r>
            <a:r>
              <a:rPr lang="zh-CN" altLang="en-US" dirty="0"/>
              <a:t> </a:t>
            </a:r>
            <a:r>
              <a:rPr lang="en-US" altLang="zh-CN" dirty="0"/>
              <a:t>BUG</a:t>
            </a:r>
            <a:r>
              <a:rPr lang="zh-CN" altLang="en-US" dirty="0"/>
              <a:t>仅有两个玩家反映，影响小，不应投入所有人力</a:t>
            </a:r>
            <a:endParaRPr lang="en-US" altLang="zh-CN" dirty="0"/>
          </a:p>
          <a:p>
            <a:endParaRPr lang="en-US" altLang="zh-CN" dirty="0"/>
          </a:p>
          <a:p>
            <a:r>
              <a:rPr lang="en-US" altLang="zh-CN" dirty="0"/>
              <a:t>3.</a:t>
            </a:r>
            <a:r>
              <a:rPr lang="zh-CN" altLang="en-US" dirty="0"/>
              <a:t> 缺少决策过程。应先分析，抓大放小。</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概括公告的几种命中方式</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第一次 和</a:t>
            </a:r>
            <a:r>
              <a:rPr kumimoji="1" lang="en-US" altLang="zh-CN" dirty="0" err="1">
                <a:sym typeface="+mn-ea"/>
              </a:rPr>
              <a:t>jason</a:t>
            </a:r>
            <a:r>
              <a:rPr kumimoji="1" lang="zh-CN" altLang="en-US" dirty="0">
                <a:sym typeface="+mn-ea"/>
              </a:rPr>
              <a:t>沟通的处理结果</a:t>
            </a:r>
            <a:endParaRPr kumimoji="1" lang="en-US" altLang="zh-CN" dirty="0"/>
          </a:p>
          <a:p>
            <a:endParaRPr kumimoji="1" lang="en-US" altLang="zh-CN" dirty="0"/>
          </a:p>
          <a:p>
            <a:r>
              <a:rPr kumimoji="1" lang="zh-CN" altLang="en-US" dirty="0">
                <a:sym typeface="+mn-ea"/>
              </a:rPr>
              <a:t>第二次 </a:t>
            </a:r>
            <a:r>
              <a:rPr kumimoji="1" lang="en-US" altLang="zh-CN" dirty="0">
                <a:sym typeface="+mn-ea"/>
              </a:rPr>
              <a:t>Jason——</a:t>
            </a:r>
            <a:r>
              <a:rPr kumimoji="1" lang="zh-CN" altLang="en-US" dirty="0">
                <a:sym typeface="+mn-ea"/>
              </a:rPr>
              <a:t>润吉</a:t>
            </a:r>
            <a:r>
              <a:rPr kumimoji="1" lang="en-US" altLang="zh-CN" dirty="0">
                <a:sym typeface="+mn-ea"/>
              </a:rPr>
              <a:t>——</a:t>
            </a:r>
            <a:r>
              <a:rPr kumimoji="1" lang="zh-CN" altLang="en-US" dirty="0">
                <a:sym typeface="+mn-ea"/>
              </a:rPr>
              <a:t>找到胖子 测了下没有问题</a:t>
            </a:r>
            <a:endParaRPr kumimoji="1" lang="en-US" altLang="zh-CN" dirty="0"/>
          </a:p>
          <a:p>
            <a:endParaRPr kumimoji="1" lang="en-US" altLang="zh-CN" dirty="0"/>
          </a:p>
          <a:p>
            <a:r>
              <a:rPr kumimoji="1" lang="zh-CN" altLang="en-US" dirty="0">
                <a:sym typeface="+mn-ea"/>
              </a:rPr>
              <a:t>第三次 拉会</a:t>
            </a:r>
            <a:r>
              <a:rPr kumimoji="1" lang="en-US" altLang="zh-CN" dirty="0">
                <a:sym typeface="+mn-ea"/>
              </a:rPr>
              <a:t>——</a:t>
            </a:r>
            <a:r>
              <a:rPr kumimoji="1" lang="zh-CN" altLang="en-US" dirty="0">
                <a:sym typeface="+mn-ea"/>
              </a:rPr>
              <a:t>简单判断问题</a:t>
            </a:r>
            <a:r>
              <a:rPr kumimoji="1" lang="en-US" altLang="zh-CN" dirty="0">
                <a:sym typeface="+mn-ea"/>
              </a:rPr>
              <a:t>——</a:t>
            </a:r>
            <a:r>
              <a:rPr kumimoji="1" lang="zh-CN" altLang="en-US" dirty="0">
                <a:sym typeface="+mn-ea"/>
              </a:rPr>
              <a:t>确定测试时间</a:t>
            </a:r>
            <a:endParaRPr kumimoji="1" lang="en-US" altLang="zh-CN" dirty="0"/>
          </a:p>
          <a:p>
            <a:endParaRPr kumimoji="1" lang="en-US" altLang="zh-CN" dirty="0"/>
          </a:p>
          <a:p>
            <a:r>
              <a:rPr kumimoji="1" lang="zh-CN" altLang="en-US" dirty="0">
                <a:sym typeface="+mn-ea"/>
              </a:rPr>
              <a:t>第四次 问题定性</a:t>
            </a:r>
            <a:r>
              <a:rPr kumimoji="1" lang="en-US" altLang="zh-CN" dirty="0">
                <a:sym typeface="+mn-ea"/>
              </a:rPr>
              <a:t>——</a:t>
            </a:r>
            <a:r>
              <a:rPr kumimoji="1" lang="zh-CN" altLang="en-US" dirty="0">
                <a:sym typeface="+mn-ea"/>
              </a:rPr>
              <a:t>修复</a:t>
            </a:r>
            <a:r>
              <a:rPr kumimoji="1" lang="en-US" altLang="zh-CN" dirty="0">
                <a:sym typeface="+mn-ea"/>
              </a:rPr>
              <a:t>——</a:t>
            </a:r>
            <a:r>
              <a:rPr kumimoji="1" lang="zh-CN" altLang="en-US" dirty="0">
                <a:sym typeface="+mn-ea"/>
              </a:rPr>
              <a:t>完成优化</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solidFill>
                  <a:srgbClr val="FF0000"/>
                </a:solidFill>
                <a:sym typeface="+mn-ea"/>
              </a:rPr>
              <a:t>简化版</a:t>
            </a:r>
            <a:endParaRPr>
              <a:solidFill>
                <a:srgbClr val="FF0000"/>
              </a:solidFill>
              <a:sym typeface="+mn-ea"/>
            </a:endParaRPr>
          </a:p>
          <a:p>
            <a:endParaRPr>
              <a:sym typeface="+mn-ea"/>
            </a:endParaRPr>
          </a:p>
          <a:p>
            <a:r>
              <a:rPr>
                <a:sym typeface="+mn-ea"/>
              </a:rPr>
              <a:t>第一周更新日，运营发现登录后公告失效，临时启用登录前公告</a:t>
            </a:r>
            <a:endParaRPr>
              <a:sym typeface="+mn-ea"/>
            </a:endParaRPr>
          </a:p>
          <a:p>
            <a:r>
              <a:rPr>
                <a:sym typeface="+mn-ea"/>
              </a:rPr>
              <a:t>第二周更新日，运营发现登录后公告仍失效，但</a:t>
            </a:r>
            <a:r>
              <a:rPr lang="en-US" altLang="zh-CN">
                <a:sym typeface="+mn-ea"/>
              </a:rPr>
              <a:t>QA</a:t>
            </a:r>
            <a:r>
              <a:rPr>
                <a:sym typeface="+mn-ea"/>
              </a:rPr>
              <a:t>用线上环境验证未发现问题</a:t>
            </a:r>
            <a:endParaRPr>
              <a:sym typeface="+mn-ea"/>
            </a:endParaRPr>
          </a:p>
          <a:p>
            <a:r>
              <a:rPr>
                <a:sym typeface="+mn-ea"/>
              </a:rPr>
              <a:t>第三周更新日，三方组织会议，仍判断为公告配置问题，并约定下次更新时检验</a:t>
            </a:r>
            <a:endParaRPr>
              <a:sym typeface="+mn-ea"/>
            </a:endParaRPr>
          </a:p>
          <a:p>
            <a:r>
              <a:rPr>
                <a:sym typeface="+mn-ea"/>
              </a:rPr>
              <a:t>第四周更新日，用线上游戏证实，简体登录后公告存在</a:t>
            </a:r>
            <a:r>
              <a:rPr lang="en-US" altLang="zh-CN">
                <a:sym typeface="+mn-ea"/>
              </a:rPr>
              <a:t>BUG</a:t>
            </a:r>
            <a:endParaRPr lang="en-US" altLang="zh-CN">
              <a:sym typeface="+mn-ea"/>
            </a:endParaRPr>
          </a:p>
          <a:p>
            <a:endParaRPr>
              <a:sym typeface="+mn-ea"/>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本次分享内容主要针对韩国灌篮期间的复盘回顾和全球版灌篮前夕的复盘总结</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共发现游戏问题共</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个，随后与耿祯进行了交叉比对，筛选出未发现游戏问题</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个，并在随后的游戏热更包中完成了回归测试</a:t>
            </a:r>
            <a:endParaRPr lang="zh-CN"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入职时间、前期只关注</a:t>
            </a:r>
            <a:r>
              <a:rPr kumimoji="1" lang="en-US" altLang="zh-CN" dirty="0"/>
              <a:t>LCM</a:t>
            </a:r>
            <a:r>
              <a:rPr kumimoji="1" lang="zh-CN" altLang="en-US" dirty="0"/>
              <a:t>系统平稳运行，现在渐渐。。。</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上面两个是对之前复盘总结的回顾，接下来是在全球版灌篮上线过程中所发现问题的复盘总结</a:t>
            </a:r>
            <a:endParaRPr kumimoji="1" lang="en-US" altLang="zh-CN" dirty="0"/>
          </a:p>
          <a:p>
            <a:endParaRPr kumimoji="1" lang="en-US" altLang="zh-CN" dirty="0"/>
          </a:p>
          <a:p>
            <a:r>
              <a:rPr kumimoji="1" lang="en-US" altLang="zh-CN" dirty="0"/>
              <a:t>11</a:t>
            </a:r>
            <a:r>
              <a:rPr kumimoji="1" lang="zh-CN" altLang="en-US" dirty="0"/>
              <a:t>月</a:t>
            </a:r>
            <a:r>
              <a:rPr kumimoji="1" lang="en-US" altLang="zh-CN" dirty="0"/>
              <a:t>5</a:t>
            </a:r>
            <a:r>
              <a:rPr kumimoji="1" lang="zh-CN" altLang="en-US" dirty="0"/>
              <a:t>日代码上线后的第四天，开发人员在检查代码时中偶然发现存在代码缺陷</a:t>
            </a:r>
            <a:endParaRPr kumimoji="1" lang="en-US" altLang="zh-CN" dirty="0"/>
          </a:p>
          <a:p>
            <a:endParaRPr kumimoji="1" lang="zh-CN" altLang="en-US" dirty="0"/>
          </a:p>
          <a:p>
            <a:br>
              <a:rPr kumimoji="1" lang="zh-CN" altLang="en-US" dirty="0"/>
            </a:b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于是，我们围绕出现线上</a:t>
            </a:r>
            <a:r>
              <a:rPr kumimoji="1" lang="en-US" altLang="zh-CN" dirty="0"/>
              <a:t>BUG</a:t>
            </a:r>
            <a:r>
              <a:rPr kumimoji="1" lang="zh-CN" altLang="en-US" dirty="0"/>
              <a:t>的原因，进行了剖析复盘。</a:t>
            </a:r>
            <a:endParaRPr kumimoji="1" lang="en-US" altLang="zh-CN" dirty="0"/>
          </a:p>
          <a:p>
            <a:endParaRPr kumimoji="1" lang="en-US" altLang="zh-CN" dirty="0"/>
          </a:p>
          <a:p>
            <a:r>
              <a:rPr kumimoji="1" lang="zh-CN" altLang="en-US" dirty="0"/>
              <a:t>必测？案例？</a:t>
            </a:r>
            <a:r>
              <a:rPr kumimoji="1" lang="en-US" altLang="zh-CN" dirty="0"/>
              <a:t>——</a:t>
            </a:r>
            <a:r>
              <a:rPr kumimoji="1" lang="zh-CN" altLang="en-US" dirty="0"/>
              <a:t>肯定，登录后公告属于更新功能之一，案例存在。</a:t>
            </a:r>
            <a:endParaRPr kumimoji="1" lang="en-US" altLang="zh-CN" dirty="0"/>
          </a:p>
          <a:p>
            <a:endParaRPr kumimoji="1" lang="en-US" altLang="zh-CN" dirty="0"/>
          </a:p>
          <a:p>
            <a:r>
              <a:rPr kumimoji="1" lang="zh-CN" altLang="en-US" dirty="0"/>
              <a:t>为何忽略</a:t>
            </a:r>
            <a:r>
              <a:rPr kumimoji="1" lang="en-US" altLang="zh-CN" dirty="0"/>
              <a:t>——</a:t>
            </a:r>
            <a:r>
              <a:rPr kumimoji="1" lang="zh-CN" altLang="en-US" dirty="0"/>
              <a:t>线上客服</a:t>
            </a:r>
            <a:r>
              <a:rPr kumimoji="1" lang="en-US" altLang="zh-CN" dirty="0"/>
              <a:t>BUG</a:t>
            </a:r>
            <a:r>
              <a:rPr kumimoji="1" lang="zh-CN" altLang="en-US" dirty="0"/>
              <a:t>，</a:t>
            </a:r>
            <a:r>
              <a:rPr kumimoji="1" lang="en-US" altLang="zh-CN" dirty="0"/>
              <a:t>LCM</a:t>
            </a:r>
            <a:r>
              <a:rPr kumimoji="1" lang="zh-CN" altLang="en-US" dirty="0"/>
              <a:t>测试被打断，耗费较多时间，打乱节奏，衔接跳过。</a:t>
            </a:r>
            <a:endParaRPr kumimoji="1" lang="en-US" altLang="zh-CN" dirty="0"/>
          </a:p>
          <a:p>
            <a:endParaRPr kumimoji="1" lang="en-US" altLang="zh-CN" dirty="0"/>
          </a:p>
          <a:p>
            <a:r>
              <a:rPr kumimoji="1" lang="zh-CN" altLang="en-US" dirty="0"/>
              <a:t>客服为啥有问题</a:t>
            </a:r>
            <a:r>
              <a:rPr kumimoji="1" lang="en-US" altLang="zh-CN" dirty="0"/>
              <a:t>——</a:t>
            </a:r>
            <a:r>
              <a:rPr kumimoji="1" lang="zh-CN" altLang="en-US" dirty="0"/>
              <a:t>兼容性问题</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1.emf"/><Relationship Id="rId3" Type="http://schemas.openxmlformats.org/officeDocument/2006/relationships/tags" Target="../tags/tag51.xml"/><Relationship Id="rId2" Type="http://schemas.openxmlformats.org/officeDocument/2006/relationships/tags" Target="../tags/tag50.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image" Target="../media/image1.emf"/><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0" Type="http://schemas.openxmlformats.org/officeDocument/2006/relationships/tags" Target="../tags/tag73.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4" Type="http://schemas.openxmlformats.org/officeDocument/2006/relationships/tags" Target="../tags/tag85.xml"/><Relationship Id="rId13" Type="http://schemas.openxmlformats.org/officeDocument/2006/relationships/image" Target="../media/image2.png"/><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image" Target="../media/image3.jpe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image" Target="../media/image1.emf"/><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image" Target="../media/image1.emf"/><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4" Type="http://schemas.openxmlformats.org/officeDocument/2006/relationships/tags" Target="../tags/tag167.xml"/><Relationship Id="rId13" Type="http://schemas.openxmlformats.org/officeDocument/2006/relationships/tags" Target="../tags/tag166.xml"/><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1" Type="http://schemas.openxmlformats.org/officeDocument/2006/relationships/image" Target="../media/image1.emf"/><Relationship Id="rId10" Type="http://schemas.openxmlformats.org/officeDocument/2006/relationships/tags" Target="../tags/tag176.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image" Target="../media/image1.emf"/><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2"/>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3"/>
            </p:custDataLst>
          </p:nvPr>
        </p:nvPicPr>
        <p:blipFill>
          <a:blip r:embed="rId4"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5"/>
            </p:custDataLst>
          </p:nvPr>
        </p:nvPicPr>
        <p:blipFill>
          <a:blip r:embed="rId4" cstate="screen"/>
          <a:stretch>
            <a:fillRect/>
          </a:stretch>
        </p:blipFill>
        <p:spPr>
          <a:xfrm>
            <a:off x="5637523" y="6064338"/>
            <a:ext cx="969576" cy="484788"/>
          </a:xfrm>
          <a:prstGeom prst="rect">
            <a:avLst/>
          </a:prstGeom>
        </p:spPr>
      </p:pic>
      <p:sp>
        <p:nvSpPr>
          <p:cNvPr id="13" name="矩形 12"/>
          <p:cNvSpPr/>
          <p:nvPr userDrawn="1">
            <p:custDataLst>
              <p:tags r:id="rId6"/>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4" name="任意多边形: 形状 23"/>
          <p:cNvSpPr/>
          <p:nvPr userDrawn="1">
            <p:custDataLst>
              <p:tags r:id="rId10"/>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11"/>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2"/>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3"/>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4"/>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5"/>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6"/>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标题 1"/>
          <p:cNvSpPr>
            <a:spLocks noGrp="1"/>
          </p:cNvSpPr>
          <p:nvPr>
            <p:ph type="ctrTitle" hasCustomPrompt="1"/>
            <p:custDataLst>
              <p:tags r:id="rId17"/>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8"/>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3"/>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4"/>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5"/>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6"/>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7"/>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8"/>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pic>
        <p:nvPicPr>
          <p:cNvPr id="13" name="图片 12"/>
          <p:cNvPicPr>
            <a:picLocks noChangeAspect="1"/>
          </p:cNvPicPr>
          <p:nvPr userDrawn="1">
            <p:custDataLst>
              <p:tags r:id="rId12"/>
            </p:custDataLst>
          </p:nvPr>
        </p:nvPicPr>
        <p:blipFill rotWithShape="1">
          <a:blip r:embed="rId13"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4"/>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715" y="0"/>
            <a:ext cx="13202920" cy="6671945"/>
            <a:chOff x="-9" y="0"/>
            <a:chExt cx="20792" cy="10507"/>
          </a:xfrm>
        </p:grpSpPr>
        <p:grpSp>
          <p:nvGrpSpPr>
            <p:cNvPr id="9" name="组合 8"/>
            <p:cNvGrpSpPr/>
            <p:nvPr userDrawn="1">
              <p:custDataLst>
                <p:tags r:id="rId3"/>
              </p:custDataLst>
            </p:nvPr>
          </p:nvGrpSpPr>
          <p:grpSpPr>
            <a:xfrm>
              <a:off x="-9" y="0"/>
              <a:ext cx="1987" cy="1505"/>
              <a:chOff x="-5475" y="-61"/>
              <a:chExt cx="1261620" cy="955805"/>
            </a:xfrm>
          </p:grpSpPr>
          <p:sp>
            <p:nvSpPr>
              <p:cNvPr id="10" name="直角三角形 9"/>
              <p:cNvSpPr/>
              <p:nvPr>
                <p:custDataLst>
                  <p:tags r:id="rId4"/>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5"/>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6"/>
              </p:custDataLst>
            </p:nvPr>
          </p:nvGrpSpPr>
          <p:grpSpPr>
            <a:xfrm>
              <a:off x="18349" y="8087"/>
              <a:ext cx="2434" cy="2420"/>
              <a:chOff x="11651622" y="5135282"/>
              <a:chExt cx="1545463" cy="1536385"/>
            </a:xfrm>
          </p:grpSpPr>
          <p:sp>
            <p:nvSpPr>
              <p:cNvPr id="13" name="任意多边形: 形状 12"/>
              <p:cNvSpPr/>
              <p:nvPr>
                <p:custDataLst>
                  <p:tags r:id="rId7"/>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8"/>
                </p:custDataLst>
              </p:nvPr>
            </p:nvPicPr>
            <p:blipFill>
              <a:blip r:embed="rId9"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563245" y="518795"/>
            <a:ext cx="13335635" cy="5774055"/>
            <a:chOff x="-887" y="817"/>
            <a:chExt cx="21001" cy="9093"/>
          </a:xfrm>
        </p:grpSpPr>
        <p:grpSp>
          <p:nvGrpSpPr>
            <p:cNvPr id="11" name="组合 10"/>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2" name="组合 11"/>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3"/>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4"/>
            </p:custDataLst>
          </p:nvPr>
        </p:nvPicPr>
        <p:blipFill rotWithShape="1">
          <a:blip r:embed="rId5">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6"/>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563245" y="518795"/>
            <a:ext cx="13335635" cy="5774055"/>
            <a:chOff x="-887" y="817"/>
            <a:chExt cx="21001" cy="9093"/>
          </a:xfrm>
        </p:grpSpPr>
        <p:grpSp>
          <p:nvGrpSpPr>
            <p:cNvPr id="9" name="组合 8"/>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10" name="组合 9"/>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10"/>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563245" y="518795"/>
            <a:ext cx="13335635" cy="5774055"/>
            <a:chOff x="-887" y="817"/>
            <a:chExt cx="21001" cy="9093"/>
          </a:xfrm>
        </p:grpSpPr>
        <p:grpSp>
          <p:nvGrpSpPr>
            <p:cNvPr id="8" name="组合 7"/>
            <p:cNvGrpSpPr/>
            <p:nvPr userDrawn="1">
              <p:custDataLst>
                <p:tags r:id="rId3"/>
              </p:custDataLst>
            </p:nvPr>
          </p:nvGrpSpPr>
          <p:grpSpPr>
            <a:xfrm>
              <a:off x="-887" y="817"/>
              <a:ext cx="1886" cy="1886"/>
              <a:chOff x="-607130" y="518771"/>
              <a:chExt cx="1197505" cy="1197505"/>
            </a:xfrm>
          </p:grpSpPr>
          <p:sp>
            <p:nvSpPr>
              <p:cNvPr id="20" name="任意多边形: 形状 19"/>
              <p:cNvSpPr/>
              <p:nvPr>
                <p:custDataLst>
                  <p:tags r:id="rId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5"/>
                </p:custDataLst>
              </p:nvPr>
            </p:nvPicPr>
            <p:blipFill>
              <a:blip r:embed="rId6" cstate="screen"/>
              <a:stretch>
                <a:fillRect/>
              </a:stretch>
            </p:blipFill>
            <p:spPr>
              <a:xfrm rot="16200000">
                <a:off x="-281654" y="847217"/>
                <a:ext cx="1081230" cy="540615"/>
              </a:xfrm>
              <a:prstGeom prst="rect">
                <a:avLst/>
              </a:prstGeom>
            </p:spPr>
          </p:pic>
        </p:grpSp>
        <p:grpSp>
          <p:nvGrpSpPr>
            <p:cNvPr id="9" name="组合 8"/>
            <p:cNvGrpSpPr/>
            <p:nvPr userDrawn="1">
              <p:custDataLst>
                <p:tags r:id="rId7"/>
              </p:custDataLst>
            </p:nvPr>
          </p:nvGrpSpPr>
          <p:grpSpPr>
            <a:xfrm>
              <a:off x="18216" y="8012"/>
              <a:ext cx="1899" cy="1899"/>
              <a:chOff x="11567189" y="5087518"/>
              <a:chExt cx="1205553" cy="1205553"/>
            </a:xfrm>
          </p:grpSpPr>
          <p:sp>
            <p:nvSpPr>
              <p:cNvPr id="22" name="任意多边形: 形状 21"/>
              <p:cNvSpPr/>
              <p:nvPr>
                <p:custDataLst>
                  <p:tags r:id="rId8"/>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9"/>
                </p:custDataLst>
              </p:nvPr>
            </p:nvPicPr>
            <p:blipFill>
              <a:blip r:embed="rId6"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10"/>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grpSp>
        <p:nvGrpSpPr>
          <p:cNvPr id="6" name="组合 5"/>
          <p:cNvGrpSpPr/>
          <p:nvPr userDrawn="1">
            <p:custDataLst>
              <p:tags r:id="rId5"/>
            </p:custDataLst>
          </p:nvPr>
        </p:nvGrpSpPr>
        <p:grpSpPr>
          <a:xfrm>
            <a:off x="5269393" y="5915716"/>
            <a:ext cx="1653212" cy="1653213"/>
            <a:chOff x="5269393" y="5915716"/>
            <a:chExt cx="1653212" cy="1653213"/>
          </a:xfrm>
        </p:grpSpPr>
        <p:sp>
          <p:nvSpPr>
            <p:cNvPr id="7" name="任意多边形: 形状 6"/>
            <p:cNvSpPr/>
            <p:nvPr>
              <p:custDataLst>
                <p:tags r:id="rId6"/>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7"/>
              </p:custDataLst>
            </p:nvPr>
          </p:nvPicPr>
          <p:blipFill>
            <a:blip r:embed="rId8" cstate="screen"/>
            <a:stretch>
              <a:fillRect/>
            </a:stretch>
          </p:blipFill>
          <p:spPr>
            <a:xfrm rot="10800000">
              <a:off x="5555385" y="6317385"/>
              <a:ext cx="1081230" cy="540615"/>
            </a:xfrm>
            <a:prstGeom prst="rect">
              <a:avLst/>
            </a:prstGeom>
          </p:spPr>
        </p:pic>
      </p:grpSp>
      <p:grpSp>
        <p:nvGrpSpPr>
          <p:cNvPr id="9" name="组合 8"/>
          <p:cNvGrpSpPr/>
          <p:nvPr userDrawn="1">
            <p:custDataLst>
              <p:tags r:id="rId9"/>
            </p:custDataLst>
          </p:nvPr>
        </p:nvGrpSpPr>
        <p:grpSpPr>
          <a:xfrm>
            <a:off x="2750213" y="2016254"/>
            <a:ext cx="811134" cy="806524"/>
            <a:chOff x="2750213" y="2016254"/>
            <a:chExt cx="811134" cy="806524"/>
          </a:xfrm>
        </p:grpSpPr>
        <p:sp>
          <p:nvSpPr>
            <p:cNvPr id="10" name="矩形 9"/>
            <p:cNvSpPr/>
            <p:nvPr>
              <p:custDataLst>
                <p:tags r:id="rId10"/>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1"/>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12"/>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13"/>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4" name="文本占位符 13"/>
          <p:cNvSpPr>
            <a:spLocks noGrp="1"/>
          </p:cNvSpPr>
          <p:nvPr>
            <p:ph type="body" sz="quarter" idx="13" hasCustomPrompt="1"/>
            <p:custDataLst>
              <p:tags r:id="rId14"/>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fld>
            <a:endParaRPr lang="zh-CN" altLang="en-US" dirty="0"/>
          </a:p>
        </p:txBody>
      </p:sp>
      <p:grpSp>
        <p:nvGrpSpPr>
          <p:cNvPr id="6" name="组合 5"/>
          <p:cNvGrpSpPr/>
          <p:nvPr userDrawn="1">
            <p:custDataLst>
              <p:tags r:id="rId6"/>
            </p:custDataLst>
          </p:nvPr>
        </p:nvGrpSpPr>
        <p:grpSpPr>
          <a:xfrm>
            <a:off x="-5715" y="0"/>
            <a:ext cx="1261745" cy="955675"/>
            <a:chOff x="-5475" y="-1"/>
            <a:chExt cx="1261620" cy="955745"/>
          </a:xfrm>
        </p:grpSpPr>
        <p:sp>
          <p:nvSpPr>
            <p:cNvPr id="9" name="直角三角形 8"/>
            <p:cNvSpPr/>
            <p:nvPr>
              <p:custDataLst>
                <p:tags r:id="rId7"/>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8"/>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9"/>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10"/>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6"/>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7"/>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8"/>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9"/>
            </p:custDataLst>
          </p:nvPr>
        </p:nvPicPr>
        <p:blipFill>
          <a:blip r:embed="rId10" cstate="screen"/>
          <a:stretch>
            <a:fillRect/>
          </a:stretch>
        </p:blipFill>
        <p:spPr>
          <a:xfrm rot="16200000">
            <a:off x="-237740" y="847270"/>
            <a:ext cx="1081325" cy="540662"/>
          </a:xfrm>
          <a:prstGeom prst="rect">
            <a:avLst/>
          </a:prstGeom>
        </p:spPr>
      </p:pic>
      <p:sp>
        <p:nvSpPr>
          <p:cNvPr id="18" name="Freeform 9"/>
          <p:cNvSpPr/>
          <p:nvPr userDrawn="1">
            <p:custDataLst>
              <p:tags r:id="rId11"/>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2"/>
            </p:custDataLst>
          </p:nvPr>
        </p:nvPicPr>
        <p:blipFill>
          <a:blip r:embed="rId10"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3"/>
            </p:custDataLst>
          </p:nvPr>
        </p:nvGrpSpPr>
        <p:grpSpPr>
          <a:xfrm flipH="1">
            <a:off x="206661" y="5620233"/>
            <a:ext cx="1013606" cy="1007845"/>
            <a:chOff x="267875" y="162991"/>
            <a:chExt cx="811134" cy="806524"/>
          </a:xfrm>
        </p:grpSpPr>
        <p:sp>
          <p:nvSpPr>
            <p:cNvPr id="14" name="矩形 13"/>
            <p:cNvSpPr/>
            <p:nvPr>
              <p:custDataLst>
                <p:tags r:id="rId4"/>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5"/>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6"/>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1"/>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10504763" y="-575719"/>
            <a:ext cx="1201704" cy="1201704"/>
            <a:chOff x="10504763" y="-597753"/>
            <a:chExt cx="1201704" cy="1201704"/>
          </a:xfrm>
        </p:grpSpPr>
        <p:sp>
          <p:nvSpPr>
            <p:cNvPr id="17" name="任意多边形: 形状 16"/>
            <p:cNvSpPr/>
            <p:nvPr>
              <p:custDataLst>
                <p:tags r:id="rId4"/>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5"/>
              </p:custDataLst>
            </p:nvPr>
          </p:nvPicPr>
          <p:blipFill>
            <a:blip r:embed="rId6"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7"/>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12"/>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504763" y="-564702"/>
            <a:ext cx="1201704" cy="1201704"/>
            <a:chOff x="10504763" y="-597753"/>
            <a:chExt cx="1201704" cy="1201704"/>
          </a:xfrm>
        </p:grpSpPr>
        <p:sp>
          <p:nvSpPr>
            <p:cNvPr id="14" name="任意多边形: 形状 13"/>
            <p:cNvSpPr/>
            <p:nvPr>
              <p:custDataLst>
                <p:tags r:id="rId3"/>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4"/>
              </p:custDataLst>
            </p:nvPr>
          </p:nvPicPr>
          <p:blipFill>
            <a:blip r:embed="rId5" cstate="screen"/>
            <a:stretch>
              <a:fillRect/>
            </a:stretch>
          </p:blipFill>
          <p:spPr>
            <a:xfrm>
              <a:off x="10564998" y="3099"/>
              <a:ext cx="1081230" cy="540615"/>
            </a:xfrm>
            <a:prstGeom prst="rect">
              <a:avLst/>
            </a:prstGeom>
          </p:spPr>
        </p:pic>
      </p:grpSp>
      <p:sp>
        <p:nvSpPr>
          <p:cNvPr id="13" name="矩形 12"/>
          <p:cNvSpPr/>
          <p:nvPr userDrawn="1">
            <p:custDataLst>
              <p:tags r:id="rId6"/>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7"/>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1"/>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2"/>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1556007" y="5087916"/>
            <a:ext cx="1204758" cy="1204758"/>
            <a:chOff x="11567024" y="5087916"/>
            <a:chExt cx="1204758" cy="1204758"/>
          </a:xfrm>
        </p:grpSpPr>
        <p:sp>
          <p:nvSpPr>
            <p:cNvPr id="19" name="任意多边形: 形状 18"/>
            <p:cNvSpPr/>
            <p:nvPr>
              <p:custDataLst>
                <p:tags r:id="rId3"/>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4"/>
              </p:custDataLst>
            </p:nvPr>
          </p:nvPicPr>
          <p:blipFill>
            <a:blip r:embed="rId5" cstate="screen"/>
            <a:stretch>
              <a:fillRect/>
            </a:stretch>
          </p:blipFill>
          <p:spPr>
            <a:xfrm rot="5400000">
              <a:off x="11367340" y="5419986"/>
              <a:ext cx="1081230" cy="540615"/>
            </a:xfrm>
            <a:prstGeom prst="rect">
              <a:avLst/>
            </a:prstGeom>
          </p:spPr>
        </p:pic>
      </p:grpSp>
      <p:sp>
        <p:nvSpPr>
          <p:cNvPr id="15" name="矩形 14"/>
          <p:cNvSpPr/>
          <p:nvPr userDrawn="1">
            <p:custDataLst>
              <p:tags r:id="rId6"/>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7"/>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userDrawn="1">
            <p:ph sz="quarter" idx="13"/>
            <p:custDataLst>
              <p:tags r:id="rId8"/>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userDrawn="1">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userDrawn="1">
            <p:ph sz="quarter" idx="14"/>
            <p:custDataLst>
              <p:tags r:id="rId12"/>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userDrawn="1">
            <p:ph type="body" sz="quarter" idx="15"/>
            <p:custDataLst>
              <p:tags r:id="rId13"/>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4"/>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3"/>
            </p:custDataLst>
          </p:nvPr>
        </p:nvGrpSpPr>
        <p:grpSpPr>
          <a:xfrm>
            <a:off x="-734060" y="2665730"/>
            <a:ext cx="1526540" cy="1526540"/>
            <a:chOff x="-777867" y="2665679"/>
            <a:chExt cx="1526642" cy="1526642"/>
          </a:xfrm>
        </p:grpSpPr>
        <p:sp>
          <p:nvSpPr>
            <p:cNvPr id="22" name="任意多边形: 形状 21"/>
            <p:cNvSpPr/>
            <p:nvPr>
              <p:custDataLst>
                <p:tags r:id="rId4"/>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5"/>
              </p:custDataLst>
            </p:nvPr>
          </p:nvPicPr>
          <p:blipFill>
            <a:blip r:embed="rId6" cstate="screen"/>
            <a:stretch>
              <a:fillRect/>
            </a:stretch>
          </p:blipFill>
          <p:spPr>
            <a:xfrm rot="16200000">
              <a:off x="-357944" y="3085603"/>
              <a:ext cx="1373592" cy="686796"/>
            </a:xfrm>
            <a:prstGeom prst="rect">
              <a:avLst/>
            </a:prstGeom>
          </p:spPr>
        </p:pic>
      </p:grpSp>
      <p:grpSp>
        <p:nvGrpSpPr>
          <p:cNvPr id="6" name="组合 5"/>
          <p:cNvGrpSpPr/>
          <p:nvPr userDrawn="1">
            <p:custDataLst>
              <p:tags r:id="rId7"/>
            </p:custDataLst>
          </p:nvPr>
        </p:nvGrpSpPr>
        <p:grpSpPr>
          <a:xfrm>
            <a:off x="11392535" y="2659380"/>
            <a:ext cx="1539875" cy="1539875"/>
            <a:chOff x="11425666" y="2659138"/>
            <a:chExt cx="1539725" cy="1539725"/>
          </a:xfrm>
        </p:grpSpPr>
        <p:sp>
          <p:nvSpPr>
            <p:cNvPr id="20" name="任意多边形: 形状 19"/>
            <p:cNvSpPr/>
            <p:nvPr>
              <p:custDataLst>
                <p:tags r:id="rId8"/>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9"/>
              </p:custDataLst>
            </p:nvPr>
          </p:nvPicPr>
          <p:blipFill>
            <a:blip r:embed="rId6"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10"/>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4"/>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8" name="标题 7"/>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5" Type="http://schemas.openxmlformats.org/officeDocument/2006/relationships/theme" Target="../theme/theme3.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slideLayout" Target="../slideLayouts/slideLayout23.xml"/><Relationship Id="rId19" Type="http://schemas.openxmlformats.org/officeDocument/2006/relationships/tags" Target="../tags/tag241.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2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5" Type="http://schemas.openxmlformats.org/officeDocument/2006/relationships/notesSlide" Target="../notesSlides/notesSlide2.xml"/><Relationship Id="rId14" Type="http://schemas.openxmlformats.org/officeDocument/2006/relationships/slideLayout" Target="../slideLayouts/slideLayout6.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32.xml"/><Relationship Id="rId4" Type="http://schemas.openxmlformats.org/officeDocument/2006/relationships/themeOverride" Target="../theme/themeOverride1.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2"/>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lnSpcReduction="10000"/>
          </a:bodyPr>
          <a:lstStyle/>
          <a:p>
            <a:endParaRPr lang="zh-CN" altLang="en-US" b="1" dirty="0"/>
          </a:p>
          <a:p>
            <a:pPr marL="0" indent="0">
              <a:lnSpc>
                <a:spcPct val="100000"/>
              </a:lnSpc>
              <a:spcBef>
                <a:spcPct val="0"/>
              </a:spcBef>
              <a:buNone/>
            </a:pPr>
            <a:r>
              <a:rPr kumimoji="1" lang="zh-CN" altLang="en-US" sz="3600" b="1" spc="300" noProof="1">
                <a:solidFill>
                  <a:schemeClr val="tx1">
                    <a:lumMod val="85000"/>
                    <a:lumOff val="15000"/>
                  </a:schemeClr>
                </a:solidFill>
                <a:cs typeface="+mj-cs"/>
                <a:sym typeface="+mn-ea"/>
              </a:rPr>
              <a:t>自我检查</a:t>
            </a:r>
            <a:endParaRPr kumimoji="1" lang="zh-CN" altLang="en-US" sz="3600" b="1" spc="300" noProof="1">
              <a:solidFill>
                <a:schemeClr val="tx1">
                  <a:lumMod val="85000"/>
                  <a:lumOff val="15000"/>
                </a:schemeClr>
              </a:solidFill>
              <a:cs typeface="+mj-cs"/>
              <a:sym typeface="+mn-ea"/>
            </a:endParaRPr>
          </a:p>
          <a:p>
            <a:r>
              <a:rPr lang="zh-CN" altLang="en-US" b="1" dirty="0"/>
              <a:t>在人员充足的情况下，为什么全部应对客服问题的复现，而暂停了</a:t>
            </a:r>
            <a:r>
              <a:rPr lang="en-US" altLang="zh-CN" b="1" dirty="0"/>
              <a:t>LCM</a:t>
            </a:r>
            <a:r>
              <a:rPr lang="zh-CN" altLang="en-US" b="1" dirty="0"/>
              <a:t>回归测试进度？</a:t>
            </a:r>
            <a:endParaRPr lang="zh-CN" altLang="en-US" b="1" dirty="0"/>
          </a:p>
          <a:p>
            <a:pPr lvl="1">
              <a:buFont typeface="Wingdings" panose="05000000000000000000" charset="0"/>
              <a:buChar char="Ø"/>
            </a:pPr>
            <a:r>
              <a:rPr lang="zh-CN" altLang="en-US" dirty="0"/>
              <a:t>客服问题复现难，耗时长，所以按照</a:t>
            </a:r>
            <a:r>
              <a:rPr lang="en-US" altLang="zh-CN" dirty="0"/>
              <a:t>“</a:t>
            </a:r>
            <a:r>
              <a:rPr lang="zh-CN" altLang="en-US" dirty="0"/>
              <a:t>线上问题最优先</a:t>
            </a:r>
            <a:r>
              <a:rPr lang="en-US" altLang="zh-CN" dirty="0"/>
              <a:t>”</a:t>
            </a:r>
            <a:r>
              <a:rPr lang="zh-CN" altLang="en-US" dirty="0"/>
              <a:t>的思路，急于协助复现问题，想尽快排除线上故障。</a:t>
            </a:r>
            <a:endParaRPr lang="zh-CN" altLang="en-US" dirty="0"/>
          </a:p>
          <a:p>
            <a:pPr lvl="0">
              <a:buFont typeface="Wingdings" panose="05000000000000000000" charset="0"/>
              <a:buChar char="Ø"/>
            </a:pPr>
            <a:endParaRPr lang="en-US" altLang="zh-CN" dirty="0"/>
          </a:p>
          <a:p>
            <a:pPr lvl="0">
              <a:buFont typeface="Wingdings" panose="05000000000000000000" charset="0"/>
              <a:buChar char="l"/>
            </a:pPr>
            <a:r>
              <a:rPr lang="zh-CN" altLang="en-US" b="1" dirty="0"/>
              <a:t>此问题事后为何最先由开发人员而非测试人员发现？线上用户为什么没有发现？</a:t>
            </a:r>
            <a:endParaRPr lang="zh-CN" altLang="en-US" b="1" dirty="0"/>
          </a:p>
          <a:p>
            <a:pPr lvl="1">
              <a:buFont typeface="Wingdings" panose="05000000000000000000" charset="0"/>
              <a:buChar char="Ø"/>
            </a:pPr>
            <a:r>
              <a:rPr lang="zh-CN" altLang="en-US" dirty="0"/>
              <a:t>该功能未对外，线上环境暂时不会暴露。当日</a:t>
            </a:r>
            <a:r>
              <a:rPr lang="en-US" altLang="zh-CN" dirty="0"/>
              <a:t>LCM</a:t>
            </a:r>
            <a:r>
              <a:rPr lang="zh-CN" altLang="en-US" dirty="0"/>
              <a:t>更新内容较多，负责测试登录后公告的</a:t>
            </a:r>
            <a:r>
              <a:rPr lang="en-US" altLang="zh-CN" dirty="0"/>
              <a:t>QA</a:t>
            </a:r>
            <a:r>
              <a:rPr lang="zh-CN" altLang="en-US" dirty="0"/>
              <a:t>人员在客服问题重现完成后，对先前</a:t>
            </a:r>
            <a:r>
              <a:rPr lang="en-US" altLang="zh-CN" dirty="0"/>
              <a:t>LCM</a:t>
            </a:r>
            <a:r>
              <a:rPr lang="zh-CN" altLang="en-US" dirty="0"/>
              <a:t>测试范围衔接有误。</a:t>
            </a:r>
            <a:endParaRPr lang="zh-CN" altLang="en-US" dirty="0"/>
          </a:p>
          <a:p>
            <a:pPr lvl="1">
              <a:buFont typeface="Wingdings" panose="05000000000000000000" charset="0"/>
              <a:buChar char="Ø"/>
            </a:pPr>
            <a:endParaRPr lang="en-US" altLang="zh-CN" dirty="0"/>
          </a:p>
          <a:p>
            <a:pPr marL="457200" lvl="1" indent="0">
              <a:buNone/>
            </a:pPr>
            <a:endParaRPr lang="en-US" altLang="zh-CN" dirty="0"/>
          </a:p>
          <a:p>
            <a:pPr lvl="0">
              <a:buFont typeface="Wingdings" panose="05000000000000000000" charset="0"/>
              <a:buChar char="l"/>
            </a:pPr>
            <a:r>
              <a:rPr lang="en-US" altLang="zh-CN" b="1" dirty="0"/>
              <a:t>LCM</a:t>
            </a:r>
            <a:r>
              <a:rPr lang="zh-CN" altLang="en-US" b="1" dirty="0"/>
              <a:t>和客服系统为什么要一起上线？</a:t>
            </a:r>
            <a:endParaRPr lang="zh-CN" altLang="en-US" b="1" dirty="0"/>
          </a:p>
          <a:p>
            <a:pPr lvl="1">
              <a:buFont typeface="Wingdings" panose="05000000000000000000" charset="0"/>
              <a:buChar char="Ø"/>
            </a:pPr>
            <a:r>
              <a:rPr lang="zh-CN" altLang="en-US" dirty="0"/>
              <a:t>之前没有明确的代码上线规范，当日在</a:t>
            </a:r>
            <a:r>
              <a:rPr lang="en-US" altLang="zh-CN" dirty="0"/>
              <a:t>LCM</a:t>
            </a:r>
            <a:r>
              <a:rPr lang="zh-CN" altLang="en-US" dirty="0"/>
              <a:t>系统代码发布完成后，按批次进行了客服代码更新上线</a:t>
            </a:r>
            <a:endParaRPr lang="en-US" altLang="zh-CN" dirty="0"/>
          </a:p>
          <a:p>
            <a:pPr lvl="1">
              <a:buFont typeface="Wingdings" panose="05000000000000000000" charset="0"/>
              <a:buChar char="Ø"/>
            </a:pPr>
            <a:endParaRPr lang="zh-CN" altLang="en-US" dirty="0"/>
          </a:p>
          <a:p>
            <a:pPr marL="457200" lvl="1" indent="0">
              <a:buNone/>
            </a:pPr>
            <a:endParaRPr lang="zh-CN" altLang="en-US" dirty="0"/>
          </a:p>
          <a:p>
            <a:pPr lvl="1">
              <a:buFont typeface="Wingdings" panose="05000000000000000000" charset="0"/>
              <a:buChar char="l"/>
            </a:pPr>
            <a:endParaRPr lang="zh-CN" altLang="en-US" dirty="0"/>
          </a:p>
          <a:p>
            <a:pPr lvl="0">
              <a:buFont typeface="Wingdings" panose="05000000000000000000" charset="0"/>
              <a:buChar char="l"/>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改进措施</a:t>
            </a:r>
            <a:endParaRPr kumimoji="1" lang="zh-CN" altLang="en-US" dirty="0"/>
          </a:p>
        </p:txBody>
      </p:sp>
      <p:pic>
        <p:nvPicPr>
          <p:cNvPr id="7" name="图片 6"/>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93980" y="1313815"/>
            <a:ext cx="6463030" cy="524827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35" y="1165860"/>
            <a:ext cx="5561330" cy="5415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endParaRPr lang="zh-CN" altLang="en-US" dirty="0"/>
          </a:p>
          <a:p>
            <a:r>
              <a:rPr lang="zh-CN" altLang="en-US" dirty="0"/>
              <a:t>与产品中心约定，明确了代码发布流程：</a:t>
            </a:r>
            <a:endParaRPr lang="zh-CN" altLang="en-US" dirty="0"/>
          </a:p>
          <a:p>
            <a:pPr marL="0" indent="0">
              <a:buNone/>
            </a:pPr>
            <a:endParaRPr lang="zh-CN" altLang="en-US" dirty="0"/>
          </a:p>
          <a:p>
            <a:pPr lvl="1">
              <a:buFont typeface="Wingdings" panose="05000000000000000000" charset="0"/>
              <a:buChar char="Ø"/>
            </a:pPr>
            <a:r>
              <a:rPr lang="en-US" altLang="zh-CN" dirty="0"/>
              <a:t>LCM</a:t>
            </a:r>
            <a:r>
              <a:rPr lang="zh-CN" altLang="en-US" dirty="0"/>
              <a:t>的代码发布优先于其他所有项目；</a:t>
            </a:r>
            <a:endParaRPr lang="zh-CN" altLang="en-US" dirty="0"/>
          </a:p>
          <a:p>
            <a:pPr>
              <a:buFont typeface="Wingdings" panose="05000000000000000000" charset="0"/>
              <a:buChar char="Ø"/>
            </a:pPr>
            <a:endParaRPr lang="zh-CN" altLang="en-US" dirty="0"/>
          </a:p>
          <a:p>
            <a:pPr lvl="1">
              <a:buFont typeface="Wingdings" panose="05000000000000000000" charset="0"/>
              <a:buChar char="Ø"/>
            </a:pPr>
            <a:r>
              <a:rPr lang="zh-CN" altLang="en-US" dirty="0"/>
              <a:t>如多项目代码上线时间在同一天的情况下，则当</a:t>
            </a:r>
            <a:r>
              <a:rPr lang="en-US" altLang="zh-CN" dirty="0"/>
              <a:t>LCM</a:t>
            </a:r>
            <a:r>
              <a:rPr lang="zh-CN" altLang="en-US" dirty="0"/>
              <a:t>代码发布并回归测试完毕之后，才能进行其他项目的代码上线。</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经验总结</a:t>
            </a:r>
            <a:endParaRPr lang="zh-CN" altLang="en-US"/>
          </a:p>
        </p:txBody>
      </p:sp>
      <p:sp>
        <p:nvSpPr>
          <p:cNvPr id="3" name="内容占位符 2"/>
          <p:cNvSpPr>
            <a:spLocks noGrp="1"/>
          </p:cNvSpPr>
          <p:nvPr>
            <p:ph idx="1"/>
          </p:nvPr>
        </p:nvSpPr>
        <p:spPr/>
        <p:txBody>
          <a:bodyPr/>
          <a:lstStyle/>
          <a:p>
            <a:r>
              <a:rPr lang="zh-CN" altLang="en-US" dirty="0"/>
              <a:t>重视任务优先级管理，高优先任务始终放在前面做；</a:t>
            </a:r>
            <a:endParaRPr lang="zh-CN" altLang="en-US" dirty="0"/>
          </a:p>
          <a:p>
            <a:endParaRPr lang="zh-CN" altLang="en-US" dirty="0"/>
          </a:p>
          <a:p>
            <a:r>
              <a:rPr lang="zh-CN" altLang="en-US" dirty="0"/>
              <a:t>区分线上问题的严重程度，需要做到抓大放小。</a:t>
            </a:r>
            <a:endParaRPr lang="zh-CN" altLang="en-US" dirty="0"/>
          </a:p>
          <a:p>
            <a:endParaRPr lang="zh-CN" altLang="en-US" dirty="0"/>
          </a:p>
          <a:p>
            <a:r>
              <a:rPr lang="zh-CN" altLang="en-US" dirty="0"/>
              <a:t>当发现临时问题时，先思考后行动。</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cs typeface="微软雅黑" panose="020B0503020204020204" pitchFamily="34" charset="-122"/>
                <a:sym typeface="Arial" panose="020B0604020202020204" pitchFamily="34" charset="0"/>
              </a:rPr>
              <a:t>四、</a:t>
            </a:r>
            <a:r>
              <a:rPr dirty="0">
                <a:cs typeface="微软雅黑" panose="020B0503020204020204" pitchFamily="34" charset="-122"/>
                <a:sym typeface="Arial" panose="020B0604020202020204" pitchFamily="34" charset="0"/>
              </a:rPr>
              <a:t>简体灌篮登录后公告复盘与总结</a:t>
            </a:r>
            <a:endParaRPr lang="zh-CN" altLang="en-US" dirty="0"/>
          </a:p>
        </p:txBody>
      </p:sp>
      <p:sp>
        <p:nvSpPr>
          <p:cNvPr id="4" name="内容占位符 3"/>
          <p:cNvSpPr>
            <a:spLocks noGrp="1"/>
          </p:cNvSpPr>
          <p:nvPr>
            <p:ph idx="1"/>
          </p:nvPr>
        </p:nvSpPr>
        <p:spPr/>
        <p:txBody>
          <a:bodyPr/>
          <a:lstStyle/>
          <a:p>
            <a:pPr marL="0" indent="0">
              <a:buNone/>
            </a:pPr>
            <a:endParaRPr lang="en-US" altLang="zh-CN" dirty="0"/>
          </a:p>
          <a:p>
            <a:endParaRPr lang="zh-CN" altLang="en-US" dirty="0"/>
          </a:p>
          <a:p>
            <a:r>
              <a:rPr lang="zh-CN" altLang="en-US" dirty="0"/>
              <a:t>问题回顾：简体灌篮配置多条针对不同</a:t>
            </a:r>
            <a:r>
              <a:rPr lang="en-US" altLang="zh-CN" dirty="0"/>
              <a:t>APP</a:t>
            </a:r>
            <a:r>
              <a:rPr dirty="0"/>
              <a:t>版本的登录后公告时，带有高版本的公告会使其他低版本公告失效。</a:t>
            </a:r>
            <a:endParaRPr dirty="0"/>
          </a:p>
          <a:p>
            <a:endParaRPr lang="zh-CN" altLang="en-US" dirty="0"/>
          </a:p>
          <a:p>
            <a:pPr lvl="1">
              <a:buFont typeface="Wingdings" panose="05000000000000000000" charset="0"/>
              <a:buChar char="Ø"/>
            </a:pPr>
            <a:r>
              <a:rPr dirty="0"/>
              <a:t>后果：运营同学在持续四周内无法使用登录后公告分渠道拦截玩家。</a:t>
            </a:r>
            <a:endParaRPr lang="en-US" altLang="zh-CN" dirty="0"/>
          </a:p>
          <a:p>
            <a:endParaRPr lang="en-US" altLang="zh-CN" dirty="0"/>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为什么没有发现问题</a:t>
            </a:r>
            <a:r>
              <a:rPr lang="en-US" altLang="zh-CN" dirty="0"/>
              <a:t>——</a:t>
            </a:r>
            <a:r>
              <a:rPr lang="zh-CN" altLang="en-US" dirty="0"/>
              <a:t>为什么过了这么久才定位（前期沟通花时间、没有按照一线使用人员情况模拟场景、不知道也没有认识到繁体代码上线会让简体公告产生优先级问题）</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问题复现过程复盘</a:t>
            </a:r>
            <a:endParaRPr lang="zh-CN" altLang="en-US"/>
          </a:p>
        </p:txBody>
      </p:sp>
      <p:sp>
        <p:nvSpPr>
          <p:cNvPr id="6" name="内容占位符 5"/>
          <p:cNvSpPr>
            <a:spLocks noGrp="1"/>
          </p:cNvSpPr>
          <p:nvPr>
            <p:ph idx="1"/>
          </p:nvPr>
        </p:nvSpPr>
        <p:spPr>
          <a:xfrm>
            <a:off x="608400" y="1490400"/>
            <a:ext cx="10969200" cy="4759200"/>
          </a:xfrm>
        </p:spPr>
        <p:txBody>
          <a:bodyPr/>
          <a:p>
            <a:pPr marL="0" indent="0">
              <a:buNone/>
            </a:pPr>
            <a:r>
              <a:rPr b="1"/>
              <a:t>该问题是如何被发现的？</a:t>
            </a:r>
            <a:endParaRPr lang="en-US" altLang="zh-CN" b="1"/>
          </a:p>
          <a:p>
            <a:r>
              <a:rPr lang="en-US" altLang="zh-CN">
                <a:sym typeface="+mn-ea"/>
              </a:rPr>
              <a:t>运</a:t>
            </a:r>
            <a:r>
              <a:rPr>
                <a:sym typeface="+mn-ea"/>
              </a:rPr>
              <a:t>营同学在</a:t>
            </a:r>
            <a:r>
              <a:rPr lang="en-US" altLang="zh-CN">
                <a:sym typeface="+mn-ea"/>
              </a:rPr>
              <a:t>11</a:t>
            </a:r>
            <a:r>
              <a:rPr>
                <a:sym typeface="+mn-ea"/>
              </a:rPr>
              <a:t>月繁体公告代码上线当周的简体灌篮更新日当晚发现，登录后公告无法拦截玩家。随后运营联系产品了中心</a:t>
            </a:r>
            <a:r>
              <a:rPr lang="en-US" altLang="zh-CN">
                <a:sym typeface="+mn-ea"/>
              </a:rPr>
              <a:t>jason</a:t>
            </a:r>
            <a:r>
              <a:rPr>
                <a:sym typeface="+mn-ea"/>
              </a:rPr>
              <a:t>询问此事，并临时启用登录前公告进行拦截。</a:t>
            </a:r>
            <a:endParaRPr>
              <a:sym typeface="+mn-ea"/>
            </a:endParaRPr>
          </a:p>
          <a:p>
            <a:r>
              <a:rPr>
                <a:sym typeface="+mn-ea"/>
              </a:rPr>
              <a:t>第二周灌篮更新日，运营同学发现登录后公告依旧异常，随即再次询问，产品中心润吉将情况告知</a:t>
            </a:r>
            <a:r>
              <a:rPr lang="en-US" altLang="zh-CN">
                <a:sym typeface="+mn-ea"/>
              </a:rPr>
              <a:t>QA</a:t>
            </a:r>
            <a:r>
              <a:rPr>
                <a:sym typeface="+mn-ea"/>
              </a:rPr>
              <a:t>陈霁霖，后者对简体线上登录后公告进行回归后未发现异常。</a:t>
            </a:r>
            <a:endParaRPr>
              <a:sym typeface="+mn-ea"/>
            </a:endParaRPr>
          </a:p>
          <a:p>
            <a:r>
              <a:rPr>
                <a:sym typeface="+mn-ea"/>
              </a:rPr>
              <a:t>第三周灌篮更新日，运营看到登录后公告仍有问题，随后产品中心闰吉组织会议，集中</a:t>
            </a:r>
            <a:r>
              <a:rPr lang="en-US" altLang="zh-CN">
                <a:sym typeface="+mn-ea"/>
              </a:rPr>
              <a:t>QA</a:t>
            </a:r>
            <a:r>
              <a:rPr>
                <a:sym typeface="+mn-ea"/>
              </a:rPr>
              <a:t>和运营同学一起互通信息 ，并约定下轮更新当晚调整线上公告配置中的白名单，检验问题。</a:t>
            </a:r>
            <a:endParaRPr>
              <a:sym typeface="+mn-ea"/>
            </a:endParaRPr>
          </a:p>
          <a:p>
            <a:r>
              <a:rPr>
                <a:sym typeface="+mn-ea"/>
              </a:rPr>
              <a:t>第四周灌篮更新日当晚，运营和</a:t>
            </a:r>
            <a:r>
              <a:rPr lang="en-US" altLang="zh-CN">
                <a:sym typeface="+mn-ea"/>
              </a:rPr>
              <a:t>QA</a:t>
            </a:r>
            <a:r>
              <a:rPr>
                <a:sym typeface="+mn-ea"/>
              </a:rPr>
              <a:t>共同使用线上游戏验证，</a:t>
            </a:r>
            <a:r>
              <a:rPr lang="en-US" altLang="zh-CN">
                <a:sym typeface="+mn-ea"/>
              </a:rPr>
              <a:t>LCM</a:t>
            </a:r>
            <a:r>
              <a:rPr>
                <a:sym typeface="+mn-ea"/>
              </a:rPr>
              <a:t>简体登录后公告存在问题。</a:t>
            </a:r>
            <a:endParaRPr>
              <a:sym typeface="+mn-ea"/>
            </a:endParaRPr>
          </a: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自查</a:t>
            </a:r>
            <a:endParaRPr lang="zh-CN" altLang="en-US"/>
          </a:p>
        </p:txBody>
      </p:sp>
      <p:sp>
        <p:nvSpPr>
          <p:cNvPr id="3" name="内容占位符 2"/>
          <p:cNvSpPr>
            <a:spLocks noGrp="1"/>
          </p:cNvSpPr>
          <p:nvPr>
            <p:ph idx="1"/>
          </p:nvPr>
        </p:nvSpPr>
        <p:spPr/>
        <p:txBody>
          <a:bodyPr/>
          <a:p>
            <a:r>
              <a:rPr lang="zh-CN" altLang="en-US"/>
              <a:t>为什么测试人员事先没有发现问题？</a:t>
            </a:r>
            <a:endParaRPr lang="zh-CN" altLang="en-US"/>
          </a:p>
          <a:p>
            <a:pPr lvl="1"/>
            <a:r>
              <a:rPr lang="zh-CN" altLang="en-US"/>
              <a:t>认为繁体公告更新的多语言命中功能，不适用于简体，不用测。</a:t>
            </a:r>
            <a:endParaRPr lang="zh-CN" altLang="en-US"/>
          </a:p>
          <a:p>
            <a:pPr lvl="1"/>
            <a:endParaRPr lang="zh-CN" altLang="en-US"/>
          </a:p>
          <a:p>
            <a:pPr lvl="0"/>
            <a:r>
              <a:rPr lang="zh-CN" altLang="en-US"/>
              <a:t>为什么花费这么久才确定是</a:t>
            </a:r>
            <a:r>
              <a:rPr lang="en-US" altLang="zh-CN"/>
              <a:t>BUG</a:t>
            </a:r>
            <a:r>
              <a:rPr lang="zh-CN" altLang="en-US"/>
              <a:t>？</a:t>
            </a:r>
            <a:endParaRPr lang="zh-CN" altLang="en-US"/>
          </a:p>
          <a:p>
            <a:pPr lvl="1"/>
            <a:r>
              <a:t>前期测试人员和产品中心都判断为操作问题</a:t>
            </a:r>
          </a:p>
          <a:p>
            <a:pPr lvl="1"/>
            <a:r>
              <a:t>首次尝试复现问题时没有考虑一线使用者的业务场景</a:t>
            </a:r>
          </a:p>
          <a:p>
            <a:pPr lvl="1"/>
            <a:r>
              <a:t>不知道，也不会认识到繁体公告代码更新对简体公告造成的影响。</a:t>
            </a:r>
          </a:p>
          <a:p>
            <a:pPr lvl="1"/>
          </a:p>
          <a:p>
            <a:pPr lvl="0"/>
            <a:r>
              <a:t>为什么在复现时没有考虑实际业务场景</a:t>
            </a:r>
          </a:p>
          <a:p>
            <a:pPr lvl="1"/>
            <a:r>
              <a:t>主观认为简体公告没做过改动，不会出现问题，只要验证运作正常即可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sz="quarter" idx="13"/>
          </p:nvPr>
        </p:nvSpPr>
        <p:spPr/>
        <p:txBody>
          <a:bodyPr/>
          <a:p>
            <a:r>
              <a:rPr lang="zh-CN" altLang="en-US"/>
              <a:t>如果早期尝试复现时，采用和线上配置相同的场景测试，能否提前发现问题？</a:t>
            </a:r>
            <a:endParaRPr lang="zh-CN" altLang="en-US"/>
          </a:p>
          <a:p>
            <a:pPr lvl="1"/>
            <a:r>
              <a:rPr lang="zh-CN" altLang="en-US"/>
              <a:t> 能发现，且能尽早定位问题。</a:t>
            </a:r>
            <a:endParaRPr lang="zh-CN" altLang="en-US"/>
          </a:p>
          <a:p>
            <a:endParaRPr lang="zh-CN" altLang="en-US"/>
          </a:p>
          <a:p>
            <a:r>
              <a:rPr lang="zh-CN" altLang="en-US"/>
              <a:t>为什么没去想繁体公告代码更新可能会对简体公告产生影响？</a:t>
            </a:r>
            <a:endParaRPr lang="zh-CN" altLang="en-US"/>
          </a:p>
          <a:p>
            <a:pPr lvl="1"/>
            <a:r>
              <a:rPr lang="zh-CN" altLang="en-US"/>
              <a:t>公告功能设计开发距离久远，测试人员对其所有运行逻辑掌握不全。</a:t>
            </a:r>
            <a:endParaRPr lang="zh-CN" altLang="en-US"/>
          </a:p>
          <a:p>
            <a:pPr lvl="1"/>
            <a:endParaRPr lang="zh-CN" altLang="en-US"/>
          </a:p>
          <a:p>
            <a:pPr lvl="0"/>
            <a:r>
              <a:rPr lang="zh-CN" altLang="en-US"/>
              <a:t>前几次运营反应问题时，为何直接认定是使用者操作问题？</a:t>
            </a:r>
            <a:endParaRPr lang="zh-CN" altLang="en-US"/>
          </a:p>
          <a:p>
            <a:pPr lvl="1"/>
            <a:r>
              <a:rPr lang="zh-CN" altLang="en-US"/>
              <a:t>认为简体公告没改动就不会出现问题，且线上公告配置设置有多种命中条件和白名单叠加的复杂情况。</a:t>
            </a:r>
            <a:endParaRPr lang="zh-CN" altLang="en-US"/>
          </a:p>
          <a:p>
            <a:pPr lvl="1"/>
            <a:endParaRPr lang="zh-CN" altLang="en-US"/>
          </a:p>
          <a:p>
            <a:pPr lvl="0"/>
            <a:r>
              <a:rPr lang="zh-CN" altLang="en-US"/>
              <a:t>有没有测试过和公告使用者配置相同的复杂业务场景？</a:t>
            </a:r>
            <a:endParaRPr lang="zh-CN" altLang="en-US"/>
          </a:p>
          <a:p>
            <a:pPr lvl="1"/>
            <a:r>
              <a:rPr lang="zh-CN" altLang="en-US"/>
              <a:t>没有测过</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改进措施</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043762"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1537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新游戏上线检查复盘回顾和成果</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043762"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043762"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5151712"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61537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性能测试复盘回顾和成果</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61537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2" name="文本框 11"/>
          <p:cNvSpPr txBox="1"/>
          <p:nvPr>
            <p:custDataLst>
              <p:tags r:id="rId11"/>
            </p:custDataLst>
          </p:nvPr>
        </p:nvSpPr>
        <p:spPr>
          <a:xfrm>
            <a:off x="5043762"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文本框 12"/>
          <p:cNvSpPr txBox="1"/>
          <p:nvPr>
            <p:custDataLst>
              <p:tags r:id="rId12"/>
            </p:custDataLst>
          </p:nvPr>
        </p:nvSpPr>
        <p:spPr>
          <a:xfrm>
            <a:off x="61537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dirty="0"/>
              <a:t>谢谢聆听</a:t>
            </a:r>
            <a:endParaRPr dirty="0"/>
          </a:p>
        </p:txBody>
      </p:sp>
      <p:sp>
        <p:nvSpPr>
          <p:cNvPr id="3" name="文本占位符 2"/>
          <p:cNvSpPr>
            <a:spLocks noGrp="1"/>
          </p:cNvSpPr>
          <p:nvPr>
            <p:ph type="body" sz="quarter" idx="13"/>
            <p:custDataLst>
              <p:tags r:id="rId2"/>
            </p:custDataLst>
          </p:nvPr>
        </p:nvSpPr>
        <p:spPr/>
        <p:txBody>
          <a:bodyPr/>
          <a:lstStyle/>
          <a:p>
            <a:r>
              <a:rPr lang="zh-CN" altLang="en-US" dirty="0"/>
              <a:t>单击此处添加副标题内容</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784800"/>
            <a:ext cx="10969200" cy="705600"/>
          </a:xfrm>
        </p:spPr>
        <p:txBody>
          <a:bodyPr>
            <a:normAutofit fontScale="90000"/>
          </a:bodyPr>
          <a:lstStyle/>
          <a:p>
            <a:r>
              <a:rPr kumimoji="1" lang="zh-CN" altLang="en-US" dirty="0"/>
              <a:t>一、</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韩国灌篮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新游戏上线检查复盘回顾和成果</a:t>
            </a:r>
            <a:br>
              <a:rPr lang="en-US" altLang="zh-CN" dirty="0">
                <a:solidFill>
                  <a:schemeClr val="tx1">
                    <a:lumMod val="65000"/>
                    <a:lumOff val="35000"/>
                  </a:schemeClr>
                </a:solidFill>
                <a:cs typeface="微软雅黑" panose="020B0503020204020204" pitchFamily="34" charset="-122"/>
                <a:sym typeface="Arial" panose="020B0604020202020204" pitchFamily="34" charset="0"/>
              </a:rPr>
            </a:b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solidFill>
                  <a:schemeClr val="tx1"/>
                </a:solidFill>
              </a:rPr>
              <a:t>书接上回</a:t>
            </a:r>
            <a:r>
              <a:rPr lang="en-US" altLang="zh-CN" dirty="0">
                <a:solidFill>
                  <a:schemeClr val="tx1"/>
                </a:solidFill>
              </a:rPr>
              <a:t>——</a:t>
            </a:r>
            <a:r>
              <a:rPr lang="zh-CN" altLang="en-US" dirty="0">
                <a:solidFill>
                  <a:schemeClr val="tx1"/>
                </a:solidFill>
              </a:rPr>
              <a:t>韩国灌篮补单配置问题的复盘</a:t>
            </a:r>
            <a:endParaRPr lang="en-US" altLang="zh-CN" dirty="0">
              <a:solidFill>
                <a:schemeClr val="tx1"/>
              </a:solidFill>
            </a:endParaRPr>
          </a:p>
          <a:p>
            <a:pPr lvl="1"/>
            <a:r>
              <a:rPr lang="en-US" altLang="zh-CN" dirty="0">
                <a:solidFill>
                  <a:schemeClr val="tx1"/>
                </a:solidFill>
              </a:rPr>
              <a:t>LCM</a:t>
            </a:r>
            <a:r>
              <a:rPr lang="zh-CN" altLang="en-US" dirty="0">
                <a:solidFill>
                  <a:schemeClr val="tx1"/>
                </a:solidFill>
              </a:rPr>
              <a:t>生产环境补单配置有问题</a:t>
            </a:r>
            <a:endParaRPr lang="en-US" altLang="zh-CN" dirty="0">
              <a:solidFill>
                <a:schemeClr val="tx1"/>
              </a:solidFill>
            </a:endParaRPr>
          </a:p>
          <a:p>
            <a:pPr lvl="1"/>
            <a:r>
              <a:rPr lang="zh-CN" altLang="en-US" dirty="0">
                <a:solidFill>
                  <a:schemeClr val="tx1"/>
                </a:solidFill>
              </a:rPr>
              <a:t>使用游戏包验证错峰推送功能，碰巧发现补单配置问题</a:t>
            </a:r>
            <a:endParaRPr lang="en-US" altLang="zh-CN" dirty="0">
              <a:solidFill>
                <a:schemeClr val="tx1"/>
              </a:solidFill>
            </a:endParaRPr>
          </a:p>
          <a:p>
            <a:pPr lvl="1"/>
            <a:endParaRPr lang="en-US" altLang="zh-CN" dirty="0">
              <a:solidFill>
                <a:schemeClr val="tx1"/>
              </a:solidFill>
            </a:endParaRPr>
          </a:p>
          <a:p>
            <a:pPr marL="0" indent="0">
              <a:buNone/>
            </a:pPr>
            <a:endParaRPr lang="en-US" altLang="zh-CN" dirty="0">
              <a:solidFill>
                <a:schemeClr val="tx1"/>
              </a:solidFill>
            </a:endParaRPr>
          </a:p>
          <a:p>
            <a:pPr lvl="0"/>
            <a:r>
              <a:rPr lang="zh-CN" altLang="en-US" dirty="0">
                <a:solidFill>
                  <a:schemeClr val="tx1"/>
                </a:solidFill>
              </a:rPr>
              <a:t>针对已显露问题，我们对新游戏上线的测试流程和测试范围进行了全面补充</a:t>
            </a:r>
            <a:endParaRPr lang="en-US" altLang="zh-CN" dirty="0">
              <a:solidFill>
                <a:schemeClr val="tx1"/>
              </a:solidFill>
            </a:endParaRPr>
          </a:p>
          <a:p>
            <a:pPr marL="0" indent="0">
              <a:buNone/>
            </a:pPr>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en-US" altLang="zh-CN" dirty="0">
              <a:solidFill>
                <a:schemeClr val="tx1"/>
              </a:solidFill>
            </a:endParaRPr>
          </a:p>
        </p:txBody>
      </p:sp>
      <p:sp>
        <p:nvSpPr>
          <p:cNvPr id="3" name="内容占位符 2"/>
          <p:cNvSpPr>
            <a:spLocks noGrp="1"/>
          </p:cNvSpPr>
          <p:nvPr>
            <p:ph idx="1"/>
            <p:custDataLst>
              <p:tags r:id="rId2"/>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上线前夕，在生产环境先后用</a:t>
            </a:r>
            <a:r>
              <a:rPr lang="en-US" altLang="zh-CN" dirty="0"/>
              <a:t>Pickle</a:t>
            </a:r>
            <a:r>
              <a:rPr lang="zh-CN" altLang="en-US" dirty="0"/>
              <a:t>包和游戏包对</a:t>
            </a:r>
            <a:r>
              <a:rPr lang="en-US" altLang="zh-CN" dirty="0"/>
              <a:t>LCM</a:t>
            </a:r>
            <a:r>
              <a:rPr lang="zh-CN" altLang="en-US" dirty="0"/>
              <a:t>系统进行功能性校验</a:t>
            </a:r>
            <a:endParaRPr lang="en-US" altLang="zh-CN" dirty="0"/>
          </a:p>
          <a:p>
            <a:endParaRPr lang="en-US" altLang="zh-CN" dirty="0"/>
          </a:p>
          <a:p>
            <a:r>
              <a:rPr lang="zh-CN" altLang="en-US" dirty="0"/>
              <a:t>发现问题</a:t>
            </a:r>
            <a:r>
              <a:rPr lang="en-US" altLang="zh-CN" dirty="0"/>
              <a:t>:</a:t>
            </a:r>
            <a:endParaRPr lang="en-US" altLang="zh-CN" dirty="0"/>
          </a:p>
          <a:p>
            <a:pPr lvl="1"/>
            <a:r>
              <a:rPr lang="en-US" altLang="zh-CN" dirty="0"/>
              <a:t>LCM</a:t>
            </a:r>
            <a:r>
              <a:rPr lang="zh-CN" altLang="en-US" dirty="0"/>
              <a:t>配置问题：</a:t>
            </a:r>
            <a:r>
              <a:rPr lang="en-US" altLang="zh-CN" dirty="0"/>
              <a:t>1</a:t>
            </a:r>
            <a:r>
              <a:rPr lang="zh-CN" altLang="en-US" dirty="0"/>
              <a:t>个</a:t>
            </a:r>
            <a:endParaRPr lang="en-US" altLang="zh-CN" dirty="0"/>
          </a:p>
          <a:p>
            <a:pPr lvl="1"/>
            <a:r>
              <a:rPr lang="zh-CN" altLang="en-US" dirty="0"/>
              <a:t>游戏问题：</a:t>
            </a:r>
            <a:r>
              <a:rPr lang="en-US" altLang="zh-CN" dirty="0"/>
              <a:t>9</a:t>
            </a:r>
            <a:r>
              <a:rPr lang="zh-CN" altLang="en-US" dirty="0"/>
              <a:t>个</a:t>
            </a:r>
            <a:endParaRPr lang="en-US" altLang="zh-CN" dirty="0"/>
          </a:p>
          <a:p>
            <a:endParaRPr lang="en-US" altLang="zh-CN" dirty="0"/>
          </a:p>
          <a:p>
            <a:pPr lvl="1"/>
            <a:endParaRPr lang="en-US" altLang="zh-CN" dirty="0"/>
          </a:p>
          <a:p>
            <a:pPr lvl="1"/>
            <a:endParaRPr lang="en-US" altLang="zh-CN" dirty="0"/>
          </a:p>
        </p:txBody>
      </p:sp>
      <p:sp>
        <p:nvSpPr>
          <p:cNvPr id="4" name="内容占位符 18"/>
          <p:cNvSpPr txBox="1"/>
          <p:nvPr/>
        </p:nvSpPr>
        <p:spPr>
          <a:xfrm>
            <a:off x="6400800" y="1501200"/>
            <a:ext cx="5176800" cy="4748400"/>
          </a:xfrm>
          <a:prstGeom prst="rect">
            <a:avLst/>
          </a:prstGeom>
        </p:spPr>
        <p:txBody>
          <a:bodyPr>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altLang="zh-CN" dirty="0"/>
              <a:t>iOS</a:t>
            </a:r>
            <a:r>
              <a:rPr lang="zh-CN" altLang="en-US" dirty="0"/>
              <a:t>客户端无法展示商品列表（台湾区域外）</a:t>
            </a:r>
            <a:endParaRPr lang="en-US" altLang="zh-CN" dirty="0"/>
          </a:p>
          <a:p>
            <a:pPr>
              <a:buFont typeface="Wingdings" panose="05000000000000000000" pitchFamily="2" charset="2"/>
              <a:buChar char="Ø"/>
            </a:pPr>
            <a:r>
              <a:rPr lang="en-GB" altLang="zh-CN" dirty="0" err="1"/>
              <a:t>Android&amp;iOS</a:t>
            </a:r>
            <a:r>
              <a:rPr lang="zh-CN" altLang="en-US" dirty="0"/>
              <a:t>客户端商品列表价格显示异常（显示为</a:t>
            </a:r>
            <a:r>
              <a:rPr lang="en-US" altLang="zh-CN" dirty="0"/>
              <a:t>:0.00)</a:t>
            </a:r>
            <a:endParaRPr lang="en-US" altLang="zh-CN" dirty="0"/>
          </a:p>
          <a:p>
            <a:pPr>
              <a:buFont typeface="Wingdings" panose="05000000000000000000" pitchFamily="2" charset="2"/>
              <a:buChar char="Ø"/>
            </a:pPr>
            <a:r>
              <a:rPr lang="en-GB" altLang="zh-CN" dirty="0"/>
              <a:t>iOS</a:t>
            </a:r>
            <a:r>
              <a:rPr lang="zh-CN" altLang="en-US" dirty="0"/>
              <a:t>客户端支付成功后，兑换道具阶段失败（最后支付到余额）</a:t>
            </a:r>
            <a:endParaRPr lang="en-US" altLang="zh-CN" dirty="0"/>
          </a:p>
          <a:p>
            <a:pPr>
              <a:buFont typeface="Wingdings" panose="05000000000000000000" pitchFamily="2" charset="2"/>
              <a:buChar char="Ø"/>
            </a:pPr>
            <a:r>
              <a:rPr lang="zh-CN" altLang="en-US" dirty="0"/>
              <a:t>进入点券储值界面，右上角（竞技币、钻石、点券）都显示为满值（例</a:t>
            </a:r>
            <a:r>
              <a:rPr lang="en-US" altLang="zh-CN" dirty="0"/>
              <a:t>:99999</a:t>
            </a:r>
            <a:r>
              <a:rPr lang="zh-CN" altLang="en-US" dirty="0"/>
              <a:t>）</a:t>
            </a:r>
            <a:endParaRPr lang="en-US" altLang="zh-CN" dirty="0"/>
          </a:p>
          <a:p>
            <a:pPr>
              <a:buFont typeface="Wingdings" panose="05000000000000000000" pitchFamily="2" charset="2"/>
              <a:buChar char="Ø"/>
            </a:pPr>
            <a:r>
              <a:rPr lang="en-GB" altLang="zh-CN" dirty="0" err="1"/>
              <a:t>Android&amp;iOS</a:t>
            </a:r>
            <a:r>
              <a:rPr lang="zh-CN" altLang="en-US" dirty="0"/>
              <a:t>客户端</a:t>
            </a:r>
            <a:r>
              <a:rPr lang="en-GB" altLang="zh-CN" dirty="0" err="1"/>
              <a:t>facebook</a:t>
            </a:r>
            <a:r>
              <a:rPr lang="zh-CN" altLang="en-US" dirty="0"/>
              <a:t>好友接口没有被调用，导致</a:t>
            </a:r>
            <a:r>
              <a:rPr lang="en-GB" altLang="zh-CN" dirty="0" err="1"/>
              <a:t>facebook</a:t>
            </a:r>
            <a:r>
              <a:rPr lang="zh-CN" altLang="en-US" dirty="0"/>
              <a:t>好友功能失效</a:t>
            </a:r>
            <a:endParaRPr lang="en-US" altLang="zh-CN" dirty="0"/>
          </a:p>
          <a:p>
            <a:pPr>
              <a:buFont typeface="Wingdings" panose="05000000000000000000" pitchFamily="2" charset="2"/>
              <a:buChar char="Ø"/>
            </a:pPr>
            <a:r>
              <a:rPr lang="zh-CN" altLang="en-US" dirty="0"/>
              <a:t>个人中心手机绑定相关未进行屏蔽</a:t>
            </a:r>
            <a:endParaRPr lang="en-US" altLang="zh-CN" dirty="0"/>
          </a:p>
          <a:p>
            <a:pPr>
              <a:buFont typeface="Wingdings" panose="05000000000000000000" pitchFamily="2" charset="2"/>
              <a:buChar char="Ø"/>
            </a:pPr>
            <a:r>
              <a:rPr lang="zh-CN" altLang="en-US" dirty="0"/>
              <a:t>苹果账号冻结没有冻结弹窗</a:t>
            </a:r>
            <a:endParaRPr lang="en-US" altLang="zh-CN" dirty="0"/>
          </a:p>
          <a:p>
            <a:pPr>
              <a:buFont typeface="Wingdings" panose="05000000000000000000" pitchFamily="2" charset="2"/>
              <a:buChar char="Ø"/>
            </a:pPr>
            <a:r>
              <a:rPr lang="zh-CN" altLang="en-US" dirty="0"/>
              <a:t>游戏热更新频繁失败</a:t>
            </a:r>
            <a:endParaRPr lang="en-US" altLang="zh-CN" dirty="0"/>
          </a:p>
          <a:p>
            <a:pPr>
              <a:buFont typeface="Wingdings" panose="05000000000000000000" pitchFamily="2" charset="2"/>
              <a:buChar char="Ø"/>
            </a:pPr>
            <a:r>
              <a:rPr lang="en-GB" altLang="zh-CN" dirty="0"/>
              <a:t>iOS</a:t>
            </a:r>
            <a:r>
              <a:rPr lang="zh-CN" altLang="en-US" dirty="0"/>
              <a:t>客户端不能触发本地推送</a:t>
            </a:r>
            <a:endParaRPr lang="zh-CN" altLang="en-US"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测试结果证明了我们对原有流程采取改变的必要性：</a:t>
            </a:r>
            <a:endParaRPr lang="en-US" altLang="zh-CN" dirty="0"/>
          </a:p>
          <a:p>
            <a:endParaRPr lang="en-US" altLang="zh-CN" dirty="0"/>
          </a:p>
          <a:p>
            <a:pPr lvl="1"/>
            <a:r>
              <a:rPr lang="zh-CN" altLang="en-US" sz="1800" dirty="0"/>
              <a:t>对游戏包进行检查，才能最大限度的保证游戏最终的品质</a:t>
            </a:r>
            <a:endParaRPr lang="en-US" altLang="zh-CN" sz="1800" dirty="0"/>
          </a:p>
          <a:p>
            <a:pPr lvl="1"/>
            <a:endParaRPr lang="en-US" altLang="zh-CN" sz="1800" dirty="0"/>
          </a:p>
          <a:p>
            <a:pPr lvl="1"/>
            <a:r>
              <a:rPr lang="zh-CN" altLang="en-US" sz="1800" dirty="0"/>
              <a:t>上线前检查的最终目的是保障游戏本身的无故障发行，而非仅仅是</a:t>
            </a:r>
            <a:r>
              <a:rPr lang="en-US" altLang="zh-CN" sz="1800" dirty="0"/>
              <a:t>LCM</a:t>
            </a:r>
            <a:r>
              <a:rPr lang="zh-CN" altLang="en-US" sz="1800" dirty="0"/>
              <a:t>系统的平稳运行</a:t>
            </a:r>
            <a:endParaRPr lang="en-US" altLang="zh-CN" sz="1800" dirty="0"/>
          </a:p>
          <a:p>
            <a:pPr marL="457200" lvl="1" indent="0">
              <a:buNone/>
            </a:pPr>
            <a:endParaRPr lang="en-US" altLang="zh-CN" sz="1800" dirty="0"/>
          </a:p>
          <a:p>
            <a:pPr lvl="1"/>
            <a:endParaRPr lang="en-US" altLang="zh-CN" sz="1800" dirty="0"/>
          </a:p>
          <a:p>
            <a:endParaRPr lang="en-US" altLang="zh-CN" dirty="0"/>
          </a:p>
          <a:p>
            <a:endParaRPr lang="en-US" altLang="zh-CN" dirty="0"/>
          </a:p>
          <a:p>
            <a:endParaRPr lang="zh-CN" altLang="en-US" dirty="0"/>
          </a:p>
        </p:txBody>
      </p:sp>
      <p:sp>
        <p:nvSpPr>
          <p:cNvPr id="2" name="矩形 1"/>
          <p:cNvSpPr/>
          <p:nvPr/>
        </p:nvSpPr>
        <p:spPr>
          <a:xfrm>
            <a:off x="955422" y="753382"/>
            <a:ext cx="1338828" cy="369332"/>
          </a:xfrm>
          <a:prstGeom prst="rect">
            <a:avLst/>
          </a:prstGeom>
        </p:spPr>
        <p:txBody>
          <a:bodyPr wrap="none">
            <a:spAutoFit/>
          </a:bodyPr>
          <a:lstStyle/>
          <a:p>
            <a:r>
              <a:rPr lang="zh-CN" altLang="en-US" dirty="0"/>
              <a:t>回顾与反思</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29063" y="608400"/>
            <a:ext cx="10969200" cy="705600"/>
          </a:xfrm>
        </p:spPr>
        <p:txBody>
          <a:bodyPr>
            <a:normAutofit fontScale="90000"/>
          </a:bodyPr>
          <a:lstStyle/>
          <a:p>
            <a:r>
              <a:rPr lang="zh-CN" altLang="en-US" dirty="0"/>
              <a:t>二、</a:t>
            </a:r>
            <a:r>
              <a:rPr lang="zh-CN" altLang="en-US" dirty="0">
                <a:solidFill>
                  <a:schemeClr val="tx1">
                    <a:lumMod val="65000"/>
                    <a:lumOff val="35000"/>
                  </a:schemeClr>
                </a:solidFill>
                <a:sym typeface="Arial" panose="020B0604020202020204" pitchFamily="34" charset="0"/>
              </a:rPr>
              <a:t>全球版灌篮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性能测试复盘回顾和成果</a:t>
            </a:r>
            <a:br>
              <a:rPr lang="zh-CN" altLang="en-US" dirty="0">
                <a:solidFill>
                  <a:schemeClr val="tx1">
                    <a:lumMod val="65000"/>
                    <a:lumOff val="35000"/>
                  </a:schemeClr>
                </a:solidFill>
                <a:cs typeface="微软雅黑" panose="020B0503020204020204" pitchFamily="34" charset="-122"/>
                <a:sym typeface="Arial" panose="020B0604020202020204" pitchFamily="34" charset="0"/>
              </a:rPr>
            </a:br>
            <a:endParaRPr lang="zh-CN" altLang="en-US" dirty="0"/>
          </a:p>
        </p:txBody>
      </p:sp>
      <p:sp>
        <p:nvSpPr>
          <p:cNvPr id="2" name="内容占位符 1"/>
          <p:cNvSpPr>
            <a:spLocks noGrp="1"/>
          </p:cNvSpPr>
          <p:nvPr>
            <p:ph idx="1"/>
            <p:custDataLst>
              <p:tags r:id="rId2"/>
            </p:custDataLst>
          </p:nvPr>
        </p:nvSpPr>
        <p:spPr>
          <a:xfrm>
            <a:off x="611400" y="1490400"/>
            <a:ext cx="10969200" cy="4759200"/>
          </a:xfrm>
        </p:spPr>
        <p:txBody>
          <a:bodyPr/>
          <a:lstStyle/>
          <a:p>
            <a:endParaRPr lang="en-US" altLang="zh-CN" dirty="0"/>
          </a:p>
          <a:p>
            <a:endParaRPr lang="en-US" altLang="zh-CN" dirty="0"/>
          </a:p>
          <a:p>
            <a:r>
              <a:rPr lang="zh-CN" altLang="en-US" dirty="0"/>
              <a:t>韩国灌篮：</a:t>
            </a:r>
            <a:r>
              <a:rPr lang="en-US" altLang="zh-CN" dirty="0"/>
              <a:t>API100%</a:t>
            </a:r>
            <a:r>
              <a:rPr lang="zh-CN" altLang="en-US" dirty="0"/>
              <a:t>全覆盖，线上未发现性能问题，取得了宝贵的成功经验</a:t>
            </a:r>
            <a:endParaRPr lang="en-US" altLang="zh-CN" dirty="0"/>
          </a:p>
          <a:p>
            <a:endParaRPr lang="en-US" altLang="zh-CN" dirty="0"/>
          </a:p>
          <a:p>
            <a:pPr>
              <a:lnSpc>
                <a:spcPct val="150000"/>
              </a:lnSpc>
            </a:pPr>
            <a:r>
              <a:rPr lang="zh-CN" altLang="en-US" dirty="0">
                <a:latin typeface="微软雅黑" panose="020B0503020204020204" pitchFamily="34" charset="-122"/>
              </a:rPr>
              <a:t>花费近半年时间磨合、协调</a:t>
            </a:r>
            <a:r>
              <a:rPr lang="en-US" altLang="zh-CN" dirty="0">
                <a:latin typeface="微软雅黑" panose="020B0503020204020204" pitchFamily="34" charset="-122"/>
              </a:rPr>
              <a:t>Infra</a:t>
            </a:r>
            <a:r>
              <a:rPr lang="zh-CN" altLang="en-US" dirty="0">
                <a:latin typeface="微软雅黑" panose="020B0503020204020204" pitchFamily="34" charset="-122"/>
              </a:rPr>
              <a:t>和产品中心的同事一同实践、并建成了目前较为完善的压测流程，</a:t>
            </a:r>
            <a:endParaRPr lang="zh-CN" altLang="en-US" dirty="0">
              <a:latin typeface="微软雅黑" panose="020B0503020204020204" pitchFamily="34" charset="-122"/>
            </a:endParaRPr>
          </a:p>
          <a:p>
            <a:pPr marL="0" indent="0">
              <a:lnSpc>
                <a:spcPct val="150000"/>
              </a:lnSpc>
              <a:buNone/>
            </a:pPr>
            <a:r>
              <a:rPr lang="zh-CN" altLang="en-US" dirty="0">
                <a:latin typeface="微软雅黑" panose="020B0503020204020204" pitchFamily="34" charset="-122"/>
              </a:rPr>
              <a:t>明确了各部门在压测工作中彼此需要支持的工作内容</a:t>
            </a:r>
            <a:endParaRPr lang="en-US" altLang="zh-CN" dirty="0">
              <a:latin typeface="微软雅黑" panose="020B0503020204020204" pitchFamily="34" charset="-122"/>
            </a:endParaRPr>
          </a:p>
          <a:p>
            <a:pPr marL="0" indent="0">
              <a:lnSpc>
                <a:spcPct val="150000"/>
              </a:lnSpc>
              <a:buNone/>
            </a:pPr>
            <a:endParaRPr lang="en-US" altLang="zh-CN" dirty="0">
              <a:latin typeface="微软雅黑" panose="020B0503020204020204" pitchFamily="34" charset="-122"/>
            </a:endParaRPr>
          </a:p>
          <a:p>
            <a:r>
              <a:rPr lang="zh-CN" altLang="en-US" dirty="0"/>
              <a:t>全球版灌篮上线前发现并修复</a:t>
            </a:r>
            <a:r>
              <a:rPr lang="en-US" altLang="zh-CN" dirty="0"/>
              <a:t>1</a:t>
            </a:r>
            <a:r>
              <a:rPr lang="zh-CN" altLang="en-US" dirty="0"/>
              <a:t>个雷蛇支付的慢查询问题，游戏上线后</a:t>
            </a:r>
            <a:r>
              <a:rPr lang="en-US" altLang="zh-CN" dirty="0"/>
              <a:t>LCM</a:t>
            </a:r>
            <a:r>
              <a:rPr lang="zh-CN" altLang="en-US" dirty="0"/>
              <a:t>系统平稳运行无异常情况发生</a:t>
            </a:r>
            <a:endParaRPr lang="en-US" altLang="zh-CN" dirty="0"/>
          </a:p>
          <a:p>
            <a:pPr marL="0" indent="0">
              <a:lnSpc>
                <a:spcPct val="150000"/>
              </a:lnSpc>
              <a:buNone/>
            </a:pPr>
            <a:endParaRPr lang="en-US" altLang="zh-CN" dirty="0"/>
          </a:p>
          <a:p>
            <a:endParaRPr lang="en-US" altLang="zh-CN" dirty="0"/>
          </a:p>
          <a:p>
            <a:endParaRPr lang="en-US" altLang="zh-CN" dirty="0"/>
          </a:p>
          <a:p>
            <a:pPr lvl="1"/>
            <a:endParaRPr lang="en-US" altLang="zh-CN"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回顾与反思</a:t>
            </a:r>
            <a:endParaRPr lang="zh-CN" altLang="en-US" dirty="0"/>
          </a:p>
        </p:txBody>
      </p:sp>
      <p:sp>
        <p:nvSpPr>
          <p:cNvPr id="3" name="内容占位符 2"/>
          <p:cNvSpPr>
            <a:spLocks noGrp="1"/>
          </p:cNvSpPr>
          <p:nvPr>
            <p:ph idx="1"/>
            <p:custDataLst>
              <p:tags r:id="rId2"/>
            </p:custDataLst>
          </p:nvPr>
        </p:nvSpPr>
        <p:spPr/>
        <p:txBody>
          <a:bodyPr/>
          <a:lstStyle/>
          <a:p>
            <a:endParaRPr lang="en-US" altLang="zh-CN" dirty="0"/>
          </a:p>
          <a:p>
            <a:endParaRPr lang="en-US" altLang="zh-CN" dirty="0"/>
          </a:p>
          <a:p>
            <a:endParaRPr lang="en-US" altLang="zh-CN" dirty="0"/>
          </a:p>
          <a:p>
            <a:endParaRPr lang="en-US" altLang="zh-CN" dirty="0"/>
          </a:p>
        </p:txBody>
      </p:sp>
      <p:sp>
        <p:nvSpPr>
          <p:cNvPr id="4" name="内容占位符 1"/>
          <p:cNvSpPr txBox="1"/>
          <p:nvPr>
            <p:custDataLst>
              <p:tags r:id="rId3"/>
            </p:custDataLst>
          </p:nvPr>
        </p:nvSpPr>
        <p:spPr>
          <a:xfrm>
            <a:off x="611400" y="1490400"/>
            <a:ext cx="109692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a:p>
            <a:endParaRPr lang="zh-CN" altLang="en-US" dirty="0"/>
          </a:p>
          <a:p>
            <a:r>
              <a:rPr lang="zh-CN" altLang="en-US" dirty="0"/>
              <a:t>保持对性能问题的重视和敬畏</a:t>
            </a:r>
            <a:endParaRPr lang="zh-CN" altLang="en-US" dirty="0"/>
          </a:p>
          <a:p>
            <a:endParaRPr lang="zh-CN" altLang="en-US" dirty="0"/>
          </a:p>
          <a:p>
            <a:pPr>
              <a:lnSpc>
                <a:spcPct val="150000"/>
              </a:lnSpc>
            </a:pPr>
            <a:r>
              <a:rPr lang="zh-CN" altLang="en-US" dirty="0">
                <a:latin typeface="微软雅黑" panose="020B0503020204020204" pitchFamily="34" charset="-122"/>
              </a:rPr>
              <a:t>性能测试基准库持续积累与沉淀，以</a:t>
            </a:r>
            <a:r>
              <a:rPr lang="zh-CN" altLang="en-US" dirty="0">
                <a:latin typeface="微软雅黑" panose="020B0503020204020204" pitchFamily="34" charset="-122"/>
                <a:ea typeface="微软雅黑" panose="020B0503020204020204" pitchFamily="34" charset="-122"/>
              </a:rPr>
              <a:t>适应后续全新的业务规模和体量。</a:t>
            </a:r>
            <a:endParaRPr lang="zh-CN" altLang="en-US" dirty="0">
              <a:latin typeface="微软雅黑" panose="020B0503020204020204" pitchFamily="34" charset="-122"/>
            </a:endParaRPr>
          </a:p>
          <a:p>
            <a:pPr marL="0" indent="0">
              <a:lnSpc>
                <a:spcPct val="150000"/>
              </a:lnSpc>
              <a:buFont typeface="Arial" panose="020B0604020202020204" pitchFamily="34" charset="0"/>
              <a:buNone/>
            </a:pPr>
            <a:endParaRPr lang="zh-CN" altLang="en-US" dirty="0">
              <a:latin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在一些疑难问题上不能盲目相信研发人员，持续提升测试技术，保持</a:t>
            </a:r>
            <a:r>
              <a:rPr lang="en-US" altLang="zh-CN" dirty="0">
                <a:latin typeface="微软雅黑" panose="020B0503020204020204" pitchFamily="34" charset="-122"/>
                <a:ea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rPr>
              <a:t>人员应有的职责和立场。</a:t>
            </a:r>
            <a:endParaRPr lang="zh-CN" altLang="en-US" dirty="0"/>
          </a:p>
          <a:p>
            <a:pPr marL="0" indent="0">
              <a:lnSpc>
                <a:spcPct val="150000"/>
              </a:lnSpc>
              <a:buFont typeface="Arial" panose="020B0604020202020204" pitchFamily="34" charset="0"/>
              <a:buNone/>
            </a:pPr>
            <a:endParaRPr lang="zh-CN" altLang="en-US" dirty="0"/>
          </a:p>
          <a:p>
            <a:endParaRPr lang="zh-CN" altLang="en-US" dirty="0"/>
          </a:p>
          <a:p>
            <a:endParaRPr lang="zh-CN" altLang="en-US" dirty="0"/>
          </a:p>
          <a:p>
            <a:pPr lvl="1"/>
            <a:endParaRPr lang="zh-CN" altLang="en-US" dirty="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问题回顾：全球版灌篮</a:t>
            </a:r>
            <a:r>
              <a:rPr lang="en-US" altLang="zh-CN" dirty="0"/>
              <a:t>OBT</a:t>
            </a:r>
            <a:r>
              <a:rPr lang="zh-CN" altLang="en-US" dirty="0"/>
              <a:t>前夕登录后公告多语言命中功能未生效。</a:t>
            </a:r>
            <a:endParaRPr lang="en-US" altLang="zh-CN" dirty="0"/>
          </a:p>
          <a:p>
            <a:pPr lvl="1">
              <a:buFont typeface="Wingdings" panose="05000000000000000000" pitchFamily="2" charset="2"/>
              <a:buChar char="Ø"/>
            </a:pPr>
            <a:r>
              <a:rPr lang="zh-CN" altLang="en-US" dirty="0"/>
              <a:t>产生后果：使用特定语言的用户将不会被登录后公告拦截</a:t>
            </a:r>
            <a:endParaRPr lang="en-US" altLang="zh-CN" dirty="0"/>
          </a:p>
          <a:p>
            <a:endParaRPr lang="en-US" altLang="zh-CN" dirty="0"/>
          </a:p>
          <a:p>
            <a:endParaRPr lang="en-US" altLang="zh-CN" dirty="0"/>
          </a:p>
          <a:p>
            <a:pPr marL="0" indent="0" algn="l">
              <a:buClrTx/>
              <a:buSzTx/>
              <a:buNone/>
            </a:pPr>
            <a:endParaRPr lang="zh-CN" altLang="en-US" dirty="0"/>
          </a:p>
          <a:p>
            <a:pPr marL="0" indent="0" algn="l">
              <a:buClrTx/>
              <a:buSzTx/>
              <a:buNone/>
            </a:pPr>
            <a:endParaRPr lang="zh-CN" altLang="en-US" dirty="0"/>
          </a:p>
          <a:p>
            <a:pPr marL="0" indent="0" algn="l">
              <a:buClrTx/>
              <a:buSzTx/>
              <a:buNone/>
            </a:pPr>
            <a:endParaRPr lang="zh-CN" altLang="en-US" dirty="0">
              <a:solidFill>
                <a:schemeClr val="tx1"/>
              </a:solidFill>
            </a:endParaRPr>
          </a:p>
          <a:p>
            <a:pPr marL="0" indent="0" algn="l">
              <a:buClrTx/>
              <a:buSzTx/>
              <a:buNone/>
            </a:pPr>
            <a:endParaRPr lang="en-US" altLang="zh-CN" dirty="0">
              <a:solidFill>
                <a:schemeClr val="tx1"/>
              </a:solidFill>
            </a:endParaRPr>
          </a:p>
          <a:p>
            <a:endParaRPr dirty="0"/>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自我检查</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rPr>
              <a:t>登录后公告是否是此次更新必测项目？测试案例是否包含登录后公告案例？</a:t>
            </a:r>
            <a:endParaRPr lang="zh-CN" altLang="en-US" b="1" dirty="0">
              <a:solidFill>
                <a:schemeClr val="tx1"/>
              </a:solidFill>
            </a:endParaRPr>
          </a:p>
          <a:p>
            <a:pPr lvl="1">
              <a:buFont typeface="Wingdings" panose="05000000000000000000" charset="0"/>
              <a:buChar char="Ø"/>
            </a:pPr>
            <a:r>
              <a:rPr lang="zh-CN" altLang="en-US" dirty="0">
                <a:solidFill>
                  <a:schemeClr val="tx1"/>
                </a:solidFill>
              </a:rPr>
              <a:t>是，属于本次更新范围之内的功能，并且存在对应测试案例。</a:t>
            </a:r>
            <a:endParaRPr lang="zh-CN" altLang="en-US" dirty="0">
              <a:solidFill>
                <a:schemeClr val="tx1"/>
              </a:solidFill>
            </a:endParaRPr>
          </a:p>
          <a:p>
            <a:pPr lvl="1">
              <a:buFont typeface="Wingdings" panose="05000000000000000000" charset="0"/>
              <a:buChar char="Ø"/>
            </a:pPr>
            <a:endParaRPr lang="zh-CN" altLang="en-US" b="1" dirty="0">
              <a:solidFill>
                <a:schemeClr val="tx1"/>
              </a:solidFill>
            </a:endParaRPr>
          </a:p>
          <a:p>
            <a:pPr marL="0" indent="0">
              <a:buNone/>
            </a:pPr>
            <a:r>
              <a:rPr lang="zh-CN" altLang="en-US" b="1" dirty="0">
                <a:solidFill>
                  <a:schemeClr val="tx1"/>
                </a:solidFill>
              </a:rPr>
              <a:t>为什么属于必查的项目却在实际测试过程中被忽视？</a:t>
            </a:r>
            <a:endParaRPr lang="en-US" altLang="zh-CN" b="1" dirty="0">
              <a:solidFill>
                <a:schemeClr val="tx1"/>
              </a:solidFill>
            </a:endParaRPr>
          </a:p>
          <a:p>
            <a:pPr lvl="1">
              <a:buFont typeface="Wingdings" panose="05000000000000000000" pitchFamily="2" charset="2"/>
              <a:buChar char="Ø"/>
            </a:pPr>
            <a:r>
              <a:rPr lang="zh-CN" altLang="en-US" dirty="0"/>
              <a:t>急于解决线上客服系统出现的突发问题，注意力被分散。</a:t>
            </a:r>
            <a:endParaRPr lang="en-US" altLang="zh-CN" dirty="0"/>
          </a:p>
          <a:p>
            <a:pPr marL="0" indent="0">
              <a:buNone/>
            </a:pPr>
            <a:endParaRPr lang="en-US" altLang="zh-CN" dirty="0"/>
          </a:p>
          <a:p>
            <a:pPr marL="0" indent="0">
              <a:buNone/>
            </a:pPr>
            <a:r>
              <a:rPr b="1" dirty="0"/>
              <a:t>为什么客服系统线上会出现问题？</a:t>
            </a:r>
            <a:endParaRPr b="1" dirty="0"/>
          </a:p>
          <a:p>
            <a:pPr lvl="1">
              <a:buFont typeface="Wingdings" panose="05000000000000000000" charset="0"/>
              <a:buChar char="Ø"/>
            </a:pPr>
            <a:r>
              <a:rPr sz="1600" dirty="0"/>
              <a:t>特定机型</a:t>
            </a:r>
            <a:r>
              <a:rPr lang="zh-CN" altLang="en-US" sz="1600" dirty="0"/>
              <a:t>和特定输入法并存的情况下</a:t>
            </a:r>
            <a:r>
              <a:rPr lang="zh-CN" altLang="en-US" dirty="0"/>
              <a:t>出现了兼容性</a:t>
            </a:r>
            <a:r>
              <a:rPr sz="1600" dirty="0"/>
              <a:t>问题，测试时较难测出。</a:t>
            </a:r>
            <a:endParaRPr lang="en-US" altLang="zh-CN" dirty="0"/>
          </a:p>
          <a:p>
            <a:pPr marL="0" indent="0">
              <a:buNone/>
            </a:pPr>
            <a:endParaRPr kumimoji="1" lang="en-US" altLang="zh-CN"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6.xml><?xml version="1.0" encoding="utf-8"?>
<p:tagLst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24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4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5.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6.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2.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4.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5.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0.xml><?xml version="1.0" encoding="utf-8"?>
<p:tagLst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2.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3.xml><?xml version="1.0" encoding="utf-8"?>
<p:tagLst xmlns:p="http://schemas.openxmlformats.org/presentationml/2006/main">
  <p:tag name="KSO_WM_UNIT_PLACING_PICTURE_USER_VIEWPORT" val="{&quot;height&quot;:8269,&quot;width&quot;:10184}"/>
</p:tagLst>
</file>

<file path=ppt/tags/tag27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5.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76.xml><?xml version="1.0" encoding="utf-8"?>
<p:tagLst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0</TotalTime>
  <Words>2414</Words>
  <Application>WPS 演示</Application>
  <PresentationFormat>宽屏</PresentationFormat>
  <Paragraphs>211</Paragraphs>
  <Slides>20</Slides>
  <Notes>16</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20</vt:i4>
      </vt:variant>
    </vt:vector>
  </HeadingPairs>
  <TitlesOfParts>
    <vt:vector size="35" baseType="lpstr">
      <vt:lpstr>Arial</vt:lpstr>
      <vt:lpstr>宋体</vt:lpstr>
      <vt:lpstr>Wingdings</vt:lpstr>
      <vt:lpstr>微软雅黑</vt:lpstr>
      <vt:lpstr>Wingdings</vt:lpstr>
      <vt:lpstr>汉仪旗黑-85S</vt:lpstr>
      <vt:lpstr>黑体</vt:lpstr>
      <vt:lpstr>Viner Hand ITC</vt:lpstr>
      <vt:lpstr>Arial Unicode MS</vt:lpstr>
      <vt:lpstr>等线 Light</vt:lpstr>
      <vt:lpstr>等线</vt:lpstr>
      <vt:lpstr>Calibri</vt:lpstr>
      <vt:lpstr>Office 主题​​</vt:lpstr>
      <vt:lpstr>自定义设计方案</vt:lpstr>
      <vt:lpstr>1_Office 主题​​</vt:lpstr>
      <vt:lpstr>全球版灌篮上线前夕 回顾与复盘总结</vt:lpstr>
      <vt:lpstr>PowerPoint 演示文稿</vt:lpstr>
      <vt:lpstr>一、韩国灌篮-新游戏上线检查复盘回顾和成果 </vt:lpstr>
      <vt:lpstr>实践成果—全球版灌篮</vt:lpstr>
      <vt:lpstr>PowerPoint 演示文稿</vt:lpstr>
      <vt:lpstr>二、全球版灌篮-性能测试复盘回顾和成果 </vt:lpstr>
      <vt:lpstr>回顾与反思</vt:lpstr>
      <vt:lpstr>三、全球版灌篮登录后公告问题复盘与总结	</vt:lpstr>
      <vt:lpstr>自我检查</vt:lpstr>
      <vt:lpstr>PowerPoint 演示文稿</vt:lpstr>
      <vt:lpstr>改进措施</vt:lpstr>
      <vt:lpstr>PowerPoint 演示文稿</vt:lpstr>
      <vt:lpstr>经验总结</vt:lpstr>
      <vt:lpstr>四、简体灌篮登录后公告复盘与总结</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这次我换了一个脱俗而稳健的名字</cp:lastModifiedBy>
  <cp:revision>585</cp:revision>
  <dcterms:created xsi:type="dcterms:W3CDTF">2019-06-19T02:08:00Z</dcterms:created>
  <dcterms:modified xsi:type="dcterms:W3CDTF">2020-12-30T17:48:18Z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