
<file path=[Content_Types].xml><?xml version="1.0" encoding="utf-8"?>
<Types xmlns="http://schemas.openxmlformats.org/package/2006/content-types">
  <Default Extension="emf" ContentType="image/x-emf"/>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 id="2147483671" r:id="rId4"/>
  </p:sldMasterIdLst>
  <p:notesMasterIdLst>
    <p:notesMasterId r:id="rId6"/>
  </p:notesMasterIdLst>
  <p:handoutMasterIdLst>
    <p:handoutMasterId r:id="rId31"/>
  </p:handoutMasterIdLst>
  <p:sldIdLst>
    <p:sldId id="409" r:id="rId5"/>
    <p:sldId id="449" r:id="rId7"/>
    <p:sldId id="476" r:id="rId8"/>
    <p:sldId id="478" r:id="rId9"/>
    <p:sldId id="479" r:id="rId10"/>
    <p:sldId id="481" r:id="rId11"/>
    <p:sldId id="482" r:id="rId12"/>
    <p:sldId id="483" r:id="rId13"/>
    <p:sldId id="484" r:id="rId14"/>
    <p:sldId id="486" r:id="rId15"/>
    <p:sldId id="487" r:id="rId16"/>
    <p:sldId id="490" r:id="rId17"/>
    <p:sldId id="489" r:id="rId18"/>
    <p:sldId id="491" r:id="rId19"/>
    <p:sldId id="492" r:id="rId20"/>
    <p:sldId id="493" r:id="rId21"/>
    <p:sldId id="494" r:id="rId22"/>
    <p:sldId id="495" r:id="rId23"/>
    <p:sldId id="469" r:id="rId24"/>
    <p:sldId id="496" r:id="rId25"/>
    <p:sldId id="497" r:id="rId26"/>
    <p:sldId id="498" r:id="rId27"/>
    <p:sldId id="499" r:id="rId28"/>
    <p:sldId id="500" r:id="rId29"/>
    <p:sldId id="439"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B24E0EC-650D-094D-89D5-C7EB95C1600D}">
          <p14:sldIdLst>
            <p14:sldId id="409"/>
            <p14:sldId id="449"/>
            <p14:sldId id="481"/>
            <p14:sldId id="482"/>
            <p14:sldId id="483"/>
            <p14:sldId id="484"/>
            <p14:sldId id="486"/>
            <p14:sldId id="487"/>
            <p14:sldId id="490"/>
            <p14:sldId id="489"/>
            <p14:sldId id="491"/>
            <p14:sldId id="492"/>
            <p14:sldId id="493"/>
            <p14:sldId id="495"/>
            <p14:sldId id="496"/>
            <p14:sldId id="498"/>
            <p14:sldId id="499"/>
            <p14:sldId id="439"/>
            <p14:sldId id="479"/>
            <p14:sldId id="494"/>
            <p14:sldId id="469"/>
            <p14:sldId id="497"/>
            <p14:sldId id="500"/>
            <p14:sldId id="476"/>
            <p14:sldId id="478"/>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x" initials="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10" autoAdjust="0"/>
    <p:restoredTop sz="76770"/>
  </p:normalViewPr>
  <p:slideViewPr>
    <p:cSldViewPr snapToGrid="0">
      <p:cViewPr>
        <p:scale>
          <a:sx n="100" d="100"/>
          <a:sy n="100" d="100"/>
        </p:scale>
        <p:origin x="528" y="312"/>
      </p:cViewPr>
      <p:guideLst>
        <p:guide orient="horz" pos="2160"/>
        <p:guide pos="3838"/>
      </p:guideLst>
    </p:cSldViewPr>
  </p:slideViewPr>
  <p:notesTextViewPr>
    <p:cViewPr>
      <p:scale>
        <a:sx n="3" d="2"/>
        <a:sy n="3" d="2"/>
      </p:scale>
      <p:origin x="0" y="0"/>
    </p:cViewPr>
  </p:notesTextViewPr>
  <p:notesViewPr>
    <p:cSldViewPr snapToGrid="0">
      <p:cViewPr varScale="1">
        <p:scale>
          <a:sx n="86" d="100"/>
          <a:sy n="86" d="100"/>
        </p:scale>
        <p:origin x="1304" y="22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5" Type="http://schemas.openxmlformats.org/officeDocument/2006/relationships/commentAuthors" Target="commentAuthors.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90A7D6-7054-BD4C-8154-08927318B95E}"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53482C-E29B-1644-ADE5-8D2570F7920A}"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ym typeface="+mn-ea"/>
              </a:rPr>
              <a:t>人员充足为何全部参与客服</a:t>
            </a:r>
            <a:r>
              <a:rPr lang="en-US" altLang="zh-CN" dirty="0">
                <a:sym typeface="+mn-ea"/>
              </a:rPr>
              <a:t>BUG</a:t>
            </a:r>
            <a:r>
              <a:rPr lang="zh-CN" altLang="en-US" dirty="0">
                <a:sym typeface="+mn-ea"/>
              </a:rPr>
              <a:t>复现？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ym typeface="+mn-ea"/>
              </a:rPr>
              <a:t>——</a:t>
            </a:r>
            <a:r>
              <a:rPr lang="zh-CN" altLang="en-US" dirty="0">
                <a:sym typeface="+mn-ea"/>
              </a:rPr>
              <a:t>急于解决线上问题，策略是线上问题第一优先</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ym typeface="+mn-ea"/>
              </a:rPr>
              <a:t>测试人员没有发现？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ym typeface="+mn-ea"/>
              </a:rPr>
              <a:t>——</a:t>
            </a:r>
            <a:r>
              <a:rPr lang="zh-CN" altLang="en-US" dirty="0">
                <a:sym typeface="+mn-ea"/>
              </a:rPr>
              <a:t>以为测试完整，没有发现问题，没有对外，没有用户和运营接触，没有爆出问题。</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sym typeface="+mn-ea"/>
              </a:rPr>
              <a:t>为此，我们对原有</a:t>
            </a:r>
            <a:r>
              <a:rPr kumimoji="1" lang="en-US" altLang="zh-CN" dirty="0">
                <a:sym typeface="+mn-ea"/>
              </a:rPr>
              <a:t>LCM</a:t>
            </a:r>
            <a:r>
              <a:rPr kumimoji="1" lang="zh-CN" altLang="en-US" dirty="0">
                <a:sym typeface="+mn-ea"/>
              </a:rPr>
              <a:t>代码上线的回归测试流程进行了调整优化。</a:t>
            </a: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sym typeface="+mn-ea"/>
              </a:rPr>
              <a:t>主要包括：</a:t>
            </a: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dirty="0">
                <a:sym typeface="+mn-ea"/>
              </a:rPr>
              <a:t>	</a:t>
            </a:r>
            <a:r>
              <a:rPr kumimoji="1" lang="zh-CN" altLang="en-US" dirty="0">
                <a:sym typeface="+mn-ea"/>
              </a:rPr>
              <a:t>分配到人</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dirty="0">
                <a:sym typeface="+mn-ea"/>
              </a:rPr>
              <a:t>	</a:t>
            </a:r>
            <a:r>
              <a:rPr kumimoji="1" lang="zh-CN" altLang="en-US" dirty="0">
                <a:sym typeface="+mn-ea"/>
              </a:rPr>
              <a:t>三个阶段</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sym typeface="+mn-ea"/>
              </a:rPr>
              <a:t>除了自身问题，和产品中心进行了沟通，讨论改进空间。</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ym typeface="+mn-ea"/>
              </a:rPr>
              <a:t>这次线上</a:t>
            </a:r>
            <a:r>
              <a:rPr lang="en-US" altLang="zh-CN" dirty="0">
                <a:sym typeface="+mn-ea"/>
              </a:rPr>
              <a:t>BUG</a:t>
            </a:r>
            <a:r>
              <a:rPr lang="zh-CN" altLang="en-US" dirty="0">
                <a:sym typeface="+mn-ea"/>
              </a:rPr>
              <a:t>暴露出几个深层次问题。</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ym typeface="+mn-ea"/>
              </a:rPr>
              <a:t>1.</a:t>
            </a:r>
            <a:r>
              <a:rPr lang="zh-CN" altLang="en-US" dirty="0">
                <a:sym typeface="+mn-ea"/>
              </a:rPr>
              <a:t>已确定好的任务优先级，不应轻易受外界因素干扰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ym typeface="+mn-ea"/>
              </a:rPr>
              <a:t>2.</a:t>
            </a:r>
            <a:r>
              <a:rPr lang="zh-CN" altLang="en-US" dirty="0">
                <a:sym typeface="+mn-ea"/>
              </a:rPr>
              <a:t> </a:t>
            </a:r>
            <a:r>
              <a:rPr lang="en-US" altLang="zh-CN" dirty="0">
                <a:sym typeface="+mn-ea"/>
              </a:rPr>
              <a:t>BUG</a:t>
            </a:r>
            <a:r>
              <a:rPr lang="zh-CN" altLang="en-US" dirty="0">
                <a:sym typeface="+mn-ea"/>
              </a:rPr>
              <a:t>仅有两个玩家反映，影响小，不应投入所有人力</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ym typeface="+mn-ea"/>
              </a:rPr>
              <a:t>3.</a:t>
            </a:r>
            <a:r>
              <a:rPr lang="zh-CN" altLang="en-US" dirty="0">
                <a:sym typeface="+mn-ea"/>
              </a:rPr>
              <a:t> 缺少决策过程。应先分析，抓大放小。</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sym typeface="+mn-ea"/>
              </a:rPr>
              <a:t>概括公告的几种命中方式</a:t>
            </a: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sym typeface="+mn-ea"/>
              </a:rPr>
              <a:t>第一次 和</a:t>
            </a:r>
            <a:r>
              <a:rPr kumimoji="1" lang="en-US" altLang="zh-CN" dirty="0" err="1">
                <a:sym typeface="+mn-ea"/>
              </a:rPr>
              <a:t>jason</a:t>
            </a:r>
            <a:r>
              <a:rPr kumimoji="1" lang="zh-CN" altLang="en-US" dirty="0">
                <a:sym typeface="+mn-ea"/>
              </a:rPr>
              <a:t>沟通的处理结果</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sym typeface="+mn-ea"/>
              </a:rPr>
              <a:t>第二次 </a:t>
            </a:r>
            <a:r>
              <a:rPr kumimoji="1" lang="en-US" altLang="zh-CN" dirty="0">
                <a:sym typeface="+mn-ea"/>
              </a:rPr>
              <a:t>Jason——</a:t>
            </a:r>
            <a:r>
              <a:rPr kumimoji="1" lang="zh-CN" altLang="en-US" dirty="0">
                <a:sym typeface="+mn-ea"/>
              </a:rPr>
              <a:t>润吉</a:t>
            </a:r>
            <a:r>
              <a:rPr kumimoji="1" lang="en-US" altLang="zh-CN" dirty="0">
                <a:sym typeface="+mn-ea"/>
              </a:rPr>
              <a:t>——</a:t>
            </a:r>
            <a:r>
              <a:rPr kumimoji="1" lang="zh-CN" altLang="en-US" dirty="0">
                <a:sym typeface="+mn-ea"/>
              </a:rPr>
              <a:t>找到胖子 测了下没有问题</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sym typeface="+mn-ea"/>
              </a:rPr>
              <a:t>第三次 拉会</a:t>
            </a:r>
            <a:r>
              <a:rPr kumimoji="1" lang="en-US" altLang="zh-CN" dirty="0">
                <a:sym typeface="+mn-ea"/>
              </a:rPr>
              <a:t>——</a:t>
            </a:r>
            <a:r>
              <a:rPr kumimoji="1" lang="zh-CN" altLang="en-US" dirty="0">
                <a:sym typeface="+mn-ea"/>
              </a:rPr>
              <a:t>简单判断问题</a:t>
            </a:r>
            <a:r>
              <a:rPr kumimoji="1" lang="en-US" altLang="zh-CN" dirty="0">
                <a:sym typeface="+mn-ea"/>
              </a:rPr>
              <a:t>——</a:t>
            </a:r>
            <a:r>
              <a:rPr kumimoji="1" lang="zh-CN" altLang="en-US" dirty="0">
                <a:sym typeface="+mn-ea"/>
              </a:rPr>
              <a:t>确定测试时间</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sym typeface="+mn-ea"/>
              </a:rPr>
              <a:t>第四次 问题定性</a:t>
            </a:r>
            <a:r>
              <a:rPr kumimoji="1" lang="en-US" altLang="zh-CN" dirty="0">
                <a:sym typeface="+mn-ea"/>
              </a:rPr>
              <a:t>——</a:t>
            </a:r>
            <a:r>
              <a:rPr kumimoji="1" lang="zh-CN" altLang="en-US" dirty="0">
                <a:sym typeface="+mn-ea"/>
              </a:rPr>
              <a:t>修复</a:t>
            </a:r>
            <a:r>
              <a:rPr kumimoji="1" lang="en-US" altLang="zh-CN" dirty="0">
                <a:sym typeface="+mn-ea"/>
              </a:rPr>
              <a:t>——</a:t>
            </a:r>
            <a:r>
              <a:rPr kumimoji="1" lang="zh-CN" altLang="en-US" dirty="0">
                <a:sym typeface="+mn-ea"/>
              </a:rPr>
              <a:t>完成优化</a:t>
            </a: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本次分享内容主要针对韩国灌篮期间的复盘回顾和全球版灌篮前夕的复盘总结</a:t>
            </a:r>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ym typeface="+mn-ea"/>
              </a:rPr>
              <a:t>从测试角度来看，没有偶发性的</a:t>
            </a:r>
            <a:r>
              <a:rPr lang="en-US" altLang="zh-CN" dirty="0">
                <a:sym typeface="+mn-ea"/>
              </a:rPr>
              <a:t>BUG</a:t>
            </a:r>
            <a:r>
              <a:rPr lang="zh-CN" altLang="en-US" dirty="0">
                <a:sym typeface="+mn-ea"/>
              </a:rPr>
              <a:t>，只有没有复现的</a:t>
            </a:r>
            <a:r>
              <a:rPr lang="en-US" altLang="zh-CN" dirty="0">
                <a:sym typeface="+mn-ea"/>
              </a:rPr>
              <a:t>BUG</a:t>
            </a:r>
            <a:r>
              <a:rPr lang="zh-CN" altLang="en-US" dirty="0">
                <a:sym typeface="+mn-ea"/>
              </a:rPr>
              <a:t>，只要找到特定的场景，就一定能复现问题。</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sym typeface="+mn-ea"/>
              </a:rPr>
              <a:t>部门内部进行了很久的复盘和反思。</a:t>
            </a: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sym typeface="+mn-ea"/>
              </a:rPr>
              <a:t> </a:t>
            </a: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sym typeface="+mn-ea"/>
              </a:rPr>
              <a:t>总结：本质主要是我们的思维方式、能力和对待的态度出了问题。</a:t>
            </a: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sym typeface="+mn-ea"/>
              </a:rPr>
              <a:t>而并不像繁体多语言公告的问题一样，是流程出了问题。</a:t>
            </a: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sym typeface="+mn-ea"/>
              </a:rPr>
              <a:t>态度和能力的问题是无法通过的简单的优化流程去完全规避的。</a:t>
            </a: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sym typeface="+mn-ea"/>
              </a:rPr>
              <a:t>还是需要我们依靠持续的修炼和积累，来不断的提高自身职业素质和职业能力。</a:t>
            </a:r>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5004B6-1546-429D-A762-A94F05B4BBC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effectLst/>
                <a:sym typeface="+mn-ea"/>
              </a:rPr>
              <a:t>共发现游戏问题共</a:t>
            </a:r>
            <a:r>
              <a:rPr lang="en-US" altLang="zh-CN" dirty="0">
                <a:effectLst/>
                <a:sym typeface="+mn-ea"/>
              </a:rPr>
              <a:t>16</a:t>
            </a:r>
            <a:r>
              <a:rPr lang="zh-CN" altLang="en-US" dirty="0">
                <a:effectLst/>
                <a:sym typeface="+mn-ea"/>
              </a:rPr>
              <a:t>个，随后与耿祯进行了交叉比对，筛选出未发现游戏问题</a:t>
            </a:r>
            <a:r>
              <a:rPr lang="en-US" altLang="zh-CN" dirty="0">
                <a:effectLst/>
                <a:sym typeface="+mn-ea"/>
              </a:rPr>
              <a:t>9</a:t>
            </a:r>
            <a:r>
              <a:rPr lang="zh-CN" altLang="en-US" dirty="0">
                <a:effectLst/>
                <a:sym typeface="+mn-ea"/>
              </a:rPr>
              <a:t>个，并在随后的游戏热更包中完成了回归测试</a:t>
            </a:r>
            <a:endParaRPr lang="zh-CN" altLang="en-US"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sym typeface="+mn-ea"/>
              </a:rPr>
              <a:t>入职时间、前期只关注</a:t>
            </a:r>
            <a:r>
              <a:rPr kumimoji="1" lang="en-US" altLang="zh-CN" dirty="0">
                <a:sym typeface="+mn-ea"/>
              </a:rPr>
              <a:t>LCM</a:t>
            </a:r>
            <a:r>
              <a:rPr kumimoji="1" lang="zh-CN" altLang="en-US" dirty="0">
                <a:sym typeface="+mn-ea"/>
              </a:rPr>
              <a:t>系统平稳运行，现在渐渐。。。</a:t>
            </a: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sym typeface="+mn-ea"/>
              </a:rPr>
              <a:t>上面两个是对之前复盘总结的回顾，接下来是在全球版灌篮上线过程中所发现问题的复盘总结</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dirty="0">
                <a:sym typeface="+mn-ea"/>
              </a:rPr>
              <a:t>11</a:t>
            </a:r>
            <a:r>
              <a:rPr kumimoji="1" lang="zh-CN" altLang="en-US" dirty="0">
                <a:sym typeface="+mn-ea"/>
              </a:rPr>
              <a:t>月</a:t>
            </a:r>
            <a:r>
              <a:rPr kumimoji="1" lang="en-US" altLang="zh-CN" dirty="0">
                <a:sym typeface="+mn-ea"/>
              </a:rPr>
              <a:t>5</a:t>
            </a:r>
            <a:r>
              <a:rPr kumimoji="1" lang="zh-CN" altLang="en-US" dirty="0">
                <a:sym typeface="+mn-ea"/>
              </a:rPr>
              <a:t>日代码上线后的第四天，开发人员在检查代码时中偶然发现存在代码缺陷</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br>
              <a:rPr kumimoji="1" lang="zh-CN" altLang="en-US" dirty="0">
                <a:sym typeface="+mn-ea"/>
              </a:rPr>
            </a:b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sym typeface="+mn-ea"/>
              </a:rPr>
              <a:t>于是，我们围绕出现线上</a:t>
            </a:r>
            <a:r>
              <a:rPr kumimoji="1" lang="en-US" altLang="zh-CN" dirty="0">
                <a:sym typeface="+mn-ea"/>
              </a:rPr>
              <a:t>BUG</a:t>
            </a:r>
            <a:r>
              <a:rPr kumimoji="1" lang="zh-CN" altLang="en-US" dirty="0">
                <a:sym typeface="+mn-ea"/>
              </a:rPr>
              <a:t>的原因，进行了剖析复盘。</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sym typeface="+mn-ea"/>
              </a:rPr>
              <a:t>必测？案例？</a:t>
            </a:r>
            <a:r>
              <a:rPr kumimoji="1" lang="en-US" altLang="zh-CN" dirty="0">
                <a:sym typeface="+mn-ea"/>
              </a:rPr>
              <a:t>——</a:t>
            </a:r>
            <a:r>
              <a:rPr kumimoji="1" lang="zh-CN" altLang="en-US" dirty="0">
                <a:sym typeface="+mn-ea"/>
              </a:rPr>
              <a:t>肯定，登录后公告属于更新功能之一，案例存在。</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sym typeface="+mn-ea"/>
              </a:rPr>
              <a:t>为何忽略</a:t>
            </a:r>
            <a:r>
              <a:rPr kumimoji="1" lang="en-US" altLang="zh-CN" dirty="0">
                <a:sym typeface="+mn-ea"/>
              </a:rPr>
              <a:t>——</a:t>
            </a:r>
            <a:r>
              <a:rPr kumimoji="1" lang="zh-CN" altLang="en-US" dirty="0">
                <a:sym typeface="+mn-ea"/>
              </a:rPr>
              <a:t>线上客服</a:t>
            </a:r>
            <a:r>
              <a:rPr kumimoji="1" lang="en-US" altLang="zh-CN" dirty="0">
                <a:sym typeface="+mn-ea"/>
              </a:rPr>
              <a:t>BUG</a:t>
            </a:r>
            <a:r>
              <a:rPr kumimoji="1" lang="zh-CN" altLang="en-US" dirty="0">
                <a:sym typeface="+mn-ea"/>
              </a:rPr>
              <a:t>，</a:t>
            </a:r>
            <a:r>
              <a:rPr kumimoji="1" lang="en-US" altLang="zh-CN" dirty="0">
                <a:sym typeface="+mn-ea"/>
              </a:rPr>
              <a:t>LCM</a:t>
            </a:r>
            <a:r>
              <a:rPr kumimoji="1" lang="zh-CN" altLang="en-US" dirty="0">
                <a:sym typeface="+mn-ea"/>
              </a:rPr>
              <a:t>测试被打断，耗费较多时间，打乱节奏，衔接跳过。</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sym typeface="+mn-ea"/>
              </a:rPr>
              <a:t>客服为啥有问题</a:t>
            </a:r>
            <a:r>
              <a:rPr kumimoji="1" lang="en-US" altLang="zh-CN" dirty="0">
                <a:sym typeface="+mn-ea"/>
              </a:rPr>
              <a:t>——</a:t>
            </a:r>
            <a:r>
              <a:rPr kumimoji="1" lang="zh-CN" altLang="en-US" dirty="0">
                <a:sym typeface="+mn-ea"/>
              </a:rPr>
              <a:t>兼容性问题</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tags" Target="../tags/tag55.xml"/><Relationship Id="rId7" Type="http://schemas.openxmlformats.org/officeDocument/2006/relationships/tags" Target="../tags/tag54.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image" Target="../media/image1.emf"/><Relationship Id="rId3" Type="http://schemas.openxmlformats.org/officeDocument/2006/relationships/tags" Target="../tags/tag51.xml"/><Relationship Id="rId2" Type="http://schemas.openxmlformats.org/officeDocument/2006/relationships/tags" Target="../tags/tag50.xml"/><Relationship Id="rId18" Type="http://schemas.openxmlformats.org/officeDocument/2006/relationships/tags" Target="../tags/tag65.xml"/><Relationship Id="rId17" Type="http://schemas.openxmlformats.org/officeDocument/2006/relationships/tags" Target="../tags/tag64.xml"/><Relationship Id="rId16" Type="http://schemas.openxmlformats.org/officeDocument/2006/relationships/tags" Target="../tags/tag63.xml"/><Relationship Id="rId15" Type="http://schemas.openxmlformats.org/officeDocument/2006/relationships/tags" Target="../tags/tag62.xml"/><Relationship Id="rId14" Type="http://schemas.openxmlformats.org/officeDocument/2006/relationships/tags" Target="../tags/tag61.xml"/><Relationship Id="rId13" Type="http://schemas.openxmlformats.org/officeDocument/2006/relationships/tags" Target="../tags/tag60.xml"/><Relationship Id="rId12" Type="http://schemas.openxmlformats.org/officeDocument/2006/relationships/tags" Target="../tags/tag59.xml"/><Relationship Id="rId11" Type="http://schemas.openxmlformats.org/officeDocument/2006/relationships/tags" Target="../tags/tag58.xml"/><Relationship Id="rId10" Type="http://schemas.openxmlformats.org/officeDocument/2006/relationships/tags" Target="../tags/tag57.xml"/><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image" Target="../media/image1.emf"/><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0" Type="http://schemas.openxmlformats.org/officeDocument/2006/relationships/tags" Target="../tags/tag73.xml"/><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4" Type="http://schemas.openxmlformats.org/officeDocument/2006/relationships/tags" Target="../tags/tag85.xml"/><Relationship Id="rId13" Type="http://schemas.openxmlformats.org/officeDocument/2006/relationships/image" Target="../media/image2.png"/><Relationship Id="rId12" Type="http://schemas.openxmlformats.org/officeDocument/2006/relationships/tags" Target="../tags/tag84.xml"/><Relationship Id="rId11" Type="http://schemas.openxmlformats.org/officeDocument/2006/relationships/tags" Target="../tags/tag83.xml"/><Relationship Id="rId10" Type="http://schemas.openxmlformats.org/officeDocument/2006/relationships/tags" Target="../tags/tag82.xml"/><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9" Type="http://schemas.openxmlformats.org/officeDocument/2006/relationships/image" Target="../media/image1.emf"/><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5" Type="http://schemas.openxmlformats.org/officeDocument/2006/relationships/tags" Target="../tags/tag98.xml"/><Relationship Id="rId14" Type="http://schemas.openxmlformats.org/officeDocument/2006/relationships/tags" Target="../tags/tag97.xml"/><Relationship Id="rId13" Type="http://schemas.openxmlformats.org/officeDocument/2006/relationships/tags" Target="../tags/tag96.xml"/><Relationship Id="rId12" Type="http://schemas.openxmlformats.org/officeDocument/2006/relationships/tags" Target="../tags/tag95.xml"/><Relationship Id="rId11" Type="http://schemas.openxmlformats.org/officeDocument/2006/relationships/tags" Target="../tags/tag94.xml"/><Relationship Id="rId10" Type="http://schemas.openxmlformats.org/officeDocument/2006/relationships/tags" Target="../tags/tag93.xml"/><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tags" Target="../tags/tag103.xml"/><Relationship Id="rId6" Type="http://schemas.openxmlformats.org/officeDocument/2006/relationships/image" Target="../media/image1.emf"/><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7" Type="http://schemas.openxmlformats.org/officeDocument/2006/relationships/tags" Target="../tags/tag113.xml"/><Relationship Id="rId16" Type="http://schemas.openxmlformats.org/officeDocument/2006/relationships/tags" Target="../tags/tag112.xml"/><Relationship Id="rId15" Type="http://schemas.openxmlformats.org/officeDocument/2006/relationships/tags" Target="../tags/tag111.xml"/><Relationship Id="rId14" Type="http://schemas.openxmlformats.org/officeDocument/2006/relationships/tags" Target="../tags/tag110.xml"/><Relationship Id="rId13" Type="http://schemas.openxmlformats.org/officeDocument/2006/relationships/tags" Target="../tags/tag109.xml"/><Relationship Id="rId12" Type="http://schemas.openxmlformats.org/officeDocument/2006/relationships/tags" Target="../tags/tag108.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tags" Target="../tags/tag119.xml"/><Relationship Id="rId7" Type="http://schemas.openxmlformats.org/officeDocument/2006/relationships/tags" Target="../tags/tag118.xml"/><Relationship Id="rId6" Type="http://schemas.openxmlformats.org/officeDocument/2006/relationships/tags" Target="../tags/tag117.xml"/><Relationship Id="rId5" Type="http://schemas.openxmlformats.org/officeDocument/2006/relationships/image" Target="../media/image3.jpeg"/><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30.xml"/><Relationship Id="rId8" Type="http://schemas.openxmlformats.org/officeDocument/2006/relationships/tags" Target="../tags/tag129.xml"/><Relationship Id="rId7" Type="http://schemas.openxmlformats.org/officeDocument/2006/relationships/tags" Target="../tags/tag128.xml"/><Relationship Id="rId6" Type="http://schemas.openxmlformats.org/officeDocument/2006/relationships/image" Target="../media/image1.emf"/><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tags" Target="../tags/tag124.xml"/><Relationship Id="rId15" Type="http://schemas.openxmlformats.org/officeDocument/2006/relationships/tags" Target="../tags/tag136.xml"/><Relationship Id="rId14" Type="http://schemas.openxmlformats.org/officeDocument/2006/relationships/tags" Target="../tags/tag135.xml"/><Relationship Id="rId13" Type="http://schemas.openxmlformats.org/officeDocument/2006/relationships/tags" Target="../tags/tag134.xml"/><Relationship Id="rId12" Type="http://schemas.openxmlformats.org/officeDocument/2006/relationships/tags" Target="../tags/tag133.xml"/><Relationship Id="rId11" Type="http://schemas.openxmlformats.org/officeDocument/2006/relationships/tags" Target="../tags/tag132.xml"/><Relationship Id="rId10" Type="http://schemas.openxmlformats.org/officeDocument/2006/relationships/tags" Target="../tags/tag131.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143.xml"/><Relationship Id="rId8" Type="http://schemas.openxmlformats.org/officeDocument/2006/relationships/tags" Target="../tags/tag142.xml"/><Relationship Id="rId7" Type="http://schemas.openxmlformats.org/officeDocument/2006/relationships/tags" Target="../tags/tag141.xml"/><Relationship Id="rId6" Type="http://schemas.openxmlformats.org/officeDocument/2006/relationships/image" Target="../media/image1.emf"/><Relationship Id="rId5" Type="http://schemas.openxmlformats.org/officeDocument/2006/relationships/tags" Target="../tags/tag140.xml"/><Relationship Id="rId4" Type="http://schemas.openxmlformats.org/officeDocument/2006/relationships/tags" Target="../tags/tag139.xml"/><Relationship Id="rId3" Type="http://schemas.openxmlformats.org/officeDocument/2006/relationships/tags" Target="../tags/tag138.xml"/><Relationship Id="rId2" Type="http://schemas.openxmlformats.org/officeDocument/2006/relationships/tags" Target="../tags/tag137.xml"/><Relationship Id="rId14" Type="http://schemas.openxmlformats.org/officeDocument/2006/relationships/tags" Target="../tags/tag148.xml"/><Relationship Id="rId13" Type="http://schemas.openxmlformats.org/officeDocument/2006/relationships/tags" Target="../tags/tag147.xml"/><Relationship Id="rId12" Type="http://schemas.openxmlformats.org/officeDocument/2006/relationships/tags" Target="../tags/tag146.xml"/><Relationship Id="rId11" Type="http://schemas.openxmlformats.org/officeDocument/2006/relationships/tags" Target="../tags/tag145.xml"/><Relationship Id="rId10" Type="http://schemas.openxmlformats.org/officeDocument/2006/relationships/tags" Target="../tags/tag144.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155.xml"/><Relationship Id="rId8" Type="http://schemas.openxmlformats.org/officeDocument/2006/relationships/tags" Target="../tags/tag154.xml"/><Relationship Id="rId7" Type="http://schemas.openxmlformats.org/officeDocument/2006/relationships/tags" Target="../tags/tag153.xml"/><Relationship Id="rId6" Type="http://schemas.openxmlformats.org/officeDocument/2006/relationships/tags" Target="../tags/tag152.xml"/><Relationship Id="rId5" Type="http://schemas.openxmlformats.org/officeDocument/2006/relationships/image" Target="../media/image1.emf"/><Relationship Id="rId4" Type="http://schemas.openxmlformats.org/officeDocument/2006/relationships/tags" Target="../tags/tag151.xml"/><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162.xml"/><Relationship Id="rId8" Type="http://schemas.openxmlformats.org/officeDocument/2006/relationships/image" Target="../media/image1.emf"/><Relationship Id="rId7" Type="http://schemas.openxmlformats.org/officeDocument/2006/relationships/tags" Target="../tags/tag161.xml"/><Relationship Id="rId6" Type="http://schemas.openxmlformats.org/officeDocument/2006/relationships/tags" Target="../tags/tag160.xml"/><Relationship Id="rId5" Type="http://schemas.openxmlformats.org/officeDocument/2006/relationships/tags" Target="../tags/tag159.xml"/><Relationship Id="rId4" Type="http://schemas.openxmlformats.org/officeDocument/2006/relationships/tags" Target="../tags/tag158.xml"/><Relationship Id="rId3" Type="http://schemas.openxmlformats.org/officeDocument/2006/relationships/tags" Target="../tags/tag157.xml"/><Relationship Id="rId2" Type="http://schemas.openxmlformats.org/officeDocument/2006/relationships/tags" Target="../tags/tag156.xml"/><Relationship Id="rId14" Type="http://schemas.openxmlformats.org/officeDocument/2006/relationships/tags" Target="../tags/tag167.xml"/><Relationship Id="rId13" Type="http://schemas.openxmlformats.org/officeDocument/2006/relationships/tags" Target="../tags/tag166.xml"/><Relationship Id="rId12" Type="http://schemas.openxmlformats.org/officeDocument/2006/relationships/tags" Target="../tags/tag165.xml"/><Relationship Id="rId11" Type="http://schemas.openxmlformats.org/officeDocument/2006/relationships/tags" Target="../tags/tag164.xml"/><Relationship Id="rId10" Type="http://schemas.openxmlformats.org/officeDocument/2006/relationships/tags" Target="../tags/tag163.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175.xml"/><Relationship Id="rId8" Type="http://schemas.openxmlformats.org/officeDocument/2006/relationships/tags" Target="../tags/tag174.xml"/><Relationship Id="rId7" Type="http://schemas.openxmlformats.org/officeDocument/2006/relationships/tags" Target="../tags/tag173.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 Id="rId3" Type="http://schemas.openxmlformats.org/officeDocument/2006/relationships/tags" Target="../tags/tag169.xml"/><Relationship Id="rId2" Type="http://schemas.openxmlformats.org/officeDocument/2006/relationships/tags" Target="../tags/tag168.xml"/><Relationship Id="rId11" Type="http://schemas.openxmlformats.org/officeDocument/2006/relationships/image" Target="../media/image1.emf"/><Relationship Id="rId10" Type="http://schemas.openxmlformats.org/officeDocument/2006/relationships/tags" Target="../tags/tag176.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184.xml"/><Relationship Id="rId8" Type="http://schemas.openxmlformats.org/officeDocument/2006/relationships/tags" Target="../tags/tag183.xml"/><Relationship Id="rId7" Type="http://schemas.openxmlformats.org/officeDocument/2006/relationships/tags" Target="../tags/tag182.xml"/><Relationship Id="rId6" Type="http://schemas.openxmlformats.org/officeDocument/2006/relationships/tags" Target="../tags/tag181.xml"/><Relationship Id="rId5" Type="http://schemas.openxmlformats.org/officeDocument/2006/relationships/tags" Target="../tags/tag180.xml"/><Relationship Id="rId4" Type="http://schemas.openxmlformats.org/officeDocument/2006/relationships/tags" Target="../tags/tag179.xml"/><Relationship Id="rId3" Type="http://schemas.openxmlformats.org/officeDocument/2006/relationships/tags" Target="../tags/tag178.xml"/><Relationship Id="rId2" Type="http://schemas.openxmlformats.org/officeDocument/2006/relationships/tags" Target="../tags/tag177.xml"/><Relationship Id="rId12" Type="http://schemas.openxmlformats.org/officeDocument/2006/relationships/tags" Target="../tags/tag186.xml"/><Relationship Id="rId11" Type="http://schemas.openxmlformats.org/officeDocument/2006/relationships/tags" Target="../tags/tag185.xml"/><Relationship Id="rId10" Type="http://schemas.openxmlformats.org/officeDocument/2006/relationships/image" Target="../media/image1.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194.xml"/><Relationship Id="rId8" Type="http://schemas.openxmlformats.org/officeDocument/2006/relationships/tags" Target="../tags/tag193.xml"/><Relationship Id="rId7" Type="http://schemas.openxmlformats.org/officeDocument/2006/relationships/tags" Target="../tags/tag192.xml"/><Relationship Id="rId6" Type="http://schemas.openxmlformats.org/officeDocument/2006/relationships/tags" Target="../tags/tag191.xml"/><Relationship Id="rId5" Type="http://schemas.openxmlformats.org/officeDocument/2006/relationships/tags" Target="../tags/tag190.xml"/><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1" Type="http://schemas.openxmlformats.org/officeDocument/2006/relationships/tags" Target="../tags/tag196.xml"/><Relationship Id="rId10" Type="http://schemas.openxmlformats.org/officeDocument/2006/relationships/tags" Target="../tags/tag195.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203.xml"/><Relationship Id="rId8" Type="http://schemas.openxmlformats.org/officeDocument/2006/relationships/tags" Target="../tags/tag202.xml"/><Relationship Id="rId7" Type="http://schemas.openxmlformats.org/officeDocument/2006/relationships/tags" Target="../tags/tag201.xml"/><Relationship Id="rId6" Type="http://schemas.openxmlformats.org/officeDocument/2006/relationships/image" Target="../media/image1.emf"/><Relationship Id="rId5" Type="http://schemas.openxmlformats.org/officeDocument/2006/relationships/tags" Target="../tags/tag200.xml"/><Relationship Id="rId4" Type="http://schemas.openxmlformats.org/officeDocument/2006/relationships/tags" Target="../tags/tag199.xml"/><Relationship Id="rId3" Type="http://schemas.openxmlformats.org/officeDocument/2006/relationships/tags" Target="../tags/tag198.xml"/><Relationship Id="rId2" Type="http://schemas.openxmlformats.org/officeDocument/2006/relationships/tags" Target="../tags/tag197.xml"/><Relationship Id="rId12" Type="http://schemas.openxmlformats.org/officeDocument/2006/relationships/tags" Target="../tags/tag206.xml"/><Relationship Id="rId11" Type="http://schemas.openxmlformats.org/officeDocument/2006/relationships/tags" Target="../tags/tag205.xml"/><Relationship Id="rId10" Type="http://schemas.openxmlformats.org/officeDocument/2006/relationships/tags" Target="../tags/tag204.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13.xml"/><Relationship Id="rId8" Type="http://schemas.openxmlformats.org/officeDocument/2006/relationships/tags" Target="../tags/tag212.xml"/><Relationship Id="rId7" Type="http://schemas.openxmlformats.org/officeDocument/2006/relationships/tags" Target="../tags/tag211.xml"/><Relationship Id="rId6" Type="http://schemas.openxmlformats.org/officeDocument/2006/relationships/tags" Target="../tags/tag210.xml"/><Relationship Id="rId5" Type="http://schemas.openxmlformats.org/officeDocument/2006/relationships/image" Target="../media/image1.emf"/><Relationship Id="rId4" Type="http://schemas.openxmlformats.org/officeDocument/2006/relationships/tags" Target="../tags/tag209.xml"/><Relationship Id="rId3" Type="http://schemas.openxmlformats.org/officeDocument/2006/relationships/tags" Target="../tags/tag208.xml"/><Relationship Id="rId2" Type="http://schemas.openxmlformats.org/officeDocument/2006/relationships/tags" Target="../tags/tag207.xml"/><Relationship Id="rId12" Type="http://schemas.openxmlformats.org/officeDocument/2006/relationships/tags" Target="../tags/tag216.xml"/><Relationship Id="rId11" Type="http://schemas.openxmlformats.org/officeDocument/2006/relationships/tags" Target="../tags/tag215.xml"/><Relationship Id="rId10" Type="http://schemas.openxmlformats.org/officeDocument/2006/relationships/tags" Target="../tags/tag214.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23.xml"/><Relationship Id="rId8" Type="http://schemas.openxmlformats.org/officeDocument/2006/relationships/tags" Target="../tags/tag222.xml"/><Relationship Id="rId7" Type="http://schemas.openxmlformats.org/officeDocument/2006/relationships/tags" Target="../tags/tag221.xml"/><Relationship Id="rId6" Type="http://schemas.openxmlformats.org/officeDocument/2006/relationships/tags" Target="../tags/tag220.xml"/><Relationship Id="rId5" Type="http://schemas.openxmlformats.org/officeDocument/2006/relationships/image" Target="../media/image1.emf"/><Relationship Id="rId4" Type="http://schemas.openxmlformats.org/officeDocument/2006/relationships/tags" Target="../tags/tag219.xml"/><Relationship Id="rId3" Type="http://schemas.openxmlformats.org/officeDocument/2006/relationships/tags" Target="../tags/tag218.xml"/><Relationship Id="rId2" Type="http://schemas.openxmlformats.org/officeDocument/2006/relationships/tags" Target="../tags/tag217.xml"/><Relationship Id="rId14" Type="http://schemas.openxmlformats.org/officeDocument/2006/relationships/tags" Target="../tags/tag228.xml"/><Relationship Id="rId13" Type="http://schemas.openxmlformats.org/officeDocument/2006/relationships/tags" Target="../tags/tag227.xml"/><Relationship Id="rId12" Type="http://schemas.openxmlformats.org/officeDocument/2006/relationships/tags" Target="../tags/tag226.xml"/><Relationship Id="rId11" Type="http://schemas.openxmlformats.org/officeDocument/2006/relationships/tags" Target="../tags/tag225.xml"/><Relationship Id="rId10" Type="http://schemas.openxmlformats.org/officeDocument/2006/relationships/tags" Target="../tags/tag224.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35.xml"/><Relationship Id="rId8" Type="http://schemas.openxmlformats.org/officeDocument/2006/relationships/tags" Target="../tags/tag234.xml"/><Relationship Id="rId7" Type="http://schemas.openxmlformats.org/officeDocument/2006/relationships/tags" Target="../tags/tag233.xml"/><Relationship Id="rId6" Type="http://schemas.openxmlformats.org/officeDocument/2006/relationships/image" Target="../media/image1.emf"/><Relationship Id="rId5" Type="http://schemas.openxmlformats.org/officeDocument/2006/relationships/tags" Target="../tags/tag232.xml"/><Relationship Id="rId4" Type="http://schemas.openxmlformats.org/officeDocument/2006/relationships/tags" Target="../tags/tag231.xml"/><Relationship Id="rId3" Type="http://schemas.openxmlformats.org/officeDocument/2006/relationships/tags" Target="../tags/tag230.xml"/><Relationship Id="rId2" Type="http://schemas.openxmlformats.org/officeDocument/2006/relationships/tags" Target="../tags/tag229.xml"/><Relationship Id="rId14" Type="http://schemas.openxmlformats.org/officeDocument/2006/relationships/tags" Target="../tags/tag240.xml"/><Relationship Id="rId13" Type="http://schemas.openxmlformats.org/officeDocument/2006/relationships/tags" Target="../tags/tag239.xml"/><Relationship Id="rId12" Type="http://schemas.openxmlformats.org/officeDocument/2006/relationships/tags" Target="../tags/tag238.xml"/><Relationship Id="rId11" Type="http://schemas.openxmlformats.org/officeDocument/2006/relationships/tags" Target="../tags/tag237.xml"/><Relationship Id="rId10" Type="http://schemas.openxmlformats.org/officeDocument/2006/relationships/tags" Target="../tags/tag236.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cxnSp>
        <p:nvCxnSpPr>
          <p:cNvPr id="6" name="直接连接符 5"/>
          <p:cNvCxnSpPr/>
          <p:nvPr userDrawn="1">
            <p:custDataLst>
              <p:tags r:id="rId2"/>
            </p:custDataLst>
          </p:nvPr>
        </p:nvCxnSpPr>
        <p:spPr>
          <a:xfrm>
            <a:off x="3169227" y="4337260"/>
            <a:ext cx="5839691" cy="0"/>
          </a:xfrm>
          <a:prstGeom prst="line">
            <a:avLst/>
          </a:prstGeom>
          <a:ln w="12700">
            <a:headEnd type="oval"/>
            <a:tailEnd type="ova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userDrawn="1">
            <p:custDataLst>
              <p:tags r:id="rId3"/>
            </p:custDataLst>
          </p:nvPr>
        </p:nvPicPr>
        <p:blipFill>
          <a:blip r:embed="rId4" cstate="screen"/>
          <a:stretch>
            <a:fillRect/>
          </a:stretch>
        </p:blipFill>
        <p:spPr>
          <a:xfrm>
            <a:off x="5555385" y="736265"/>
            <a:ext cx="1081230" cy="540615"/>
          </a:xfrm>
          <a:prstGeom prst="rect">
            <a:avLst/>
          </a:prstGeom>
        </p:spPr>
      </p:pic>
      <p:pic>
        <p:nvPicPr>
          <p:cNvPr id="12" name="图片 11"/>
          <p:cNvPicPr>
            <a:picLocks noChangeAspect="1"/>
          </p:cNvPicPr>
          <p:nvPr userDrawn="1">
            <p:custDataLst>
              <p:tags r:id="rId5"/>
            </p:custDataLst>
          </p:nvPr>
        </p:nvPicPr>
        <p:blipFill>
          <a:blip r:embed="rId4" cstate="screen"/>
          <a:stretch>
            <a:fillRect/>
          </a:stretch>
        </p:blipFill>
        <p:spPr>
          <a:xfrm>
            <a:off x="5637523" y="6064338"/>
            <a:ext cx="969576" cy="484788"/>
          </a:xfrm>
          <a:prstGeom prst="rect">
            <a:avLst/>
          </a:prstGeom>
        </p:spPr>
      </p:pic>
      <p:sp>
        <p:nvSpPr>
          <p:cNvPr id="13" name="矩形 12"/>
          <p:cNvSpPr/>
          <p:nvPr userDrawn="1">
            <p:custDataLst>
              <p:tags r:id="rId6"/>
            </p:custDataLst>
          </p:nvPr>
        </p:nvSpPr>
        <p:spPr>
          <a:xfrm>
            <a:off x="1495762" y="2134304"/>
            <a:ext cx="666076" cy="666076"/>
          </a:xfrm>
          <a:prstGeom prst="rect">
            <a:avLst/>
          </a:prstGeom>
          <a:solidFill>
            <a:schemeClr val="accent1">
              <a:lumMod val="40000"/>
              <a:lumOff val="60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6" name="日期占位符 15"/>
          <p:cNvSpPr>
            <a:spLocks noGrp="1"/>
          </p:cNvSpPr>
          <p:nvPr>
            <p:ph type="dt" sz="half" idx="10"/>
            <p:custDataLst>
              <p:tags r:id="rId7"/>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a:lstStyle>
            <a:lvl1pPr>
              <a:defRPr>
                <a:solidFill>
                  <a:schemeClr val="tx1">
                    <a:lumMod val="85000"/>
                    <a:lumOff val="15000"/>
                  </a:schemeClr>
                </a:solidFill>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24" name="任意多边形: 形状 23"/>
          <p:cNvSpPr/>
          <p:nvPr userDrawn="1">
            <p:custDataLst>
              <p:tags r:id="rId10"/>
            </p:custDataLst>
          </p:nvPr>
        </p:nvSpPr>
        <p:spPr>
          <a:xfrm rot="18900000">
            <a:off x="4900844" y="-1113414"/>
            <a:ext cx="2416626" cy="2453839"/>
          </a:xfrm>
          <a:custGeom>
            <a:avLst/>
            <a:gdLst>
              <a:gd name="connsiteX0" fmla="*/ 0 w 2595753"/>
              <a:gd name="connsiteY0" fmla="*/ 0 h 2595753"/>
              <a:gd name="connsiteX1" fmla="*/ 2595753 w 2595753"/>
              <a:gd name="connsiteY1" fmla="*/ 2595753 h 2595753"/>
              <a:gd name="connsiteX2" fmla="*/ 0 w 2595753"/>
              <a:gd name="connsiteY2" fmla="*/ 2595753 h 2595753"/>
            </a:gdLst>
            <a:ahLst/>
            <a:cxnLst>
              <a:cxn ang="0">
                <a:pos x="connsiteX0" y="connsiteY0"/>
              </a:cxn>
              <a:cxn ang="0">
                <a:pos x="connsiteX1" y="connsiteY1"/>
              </a:cxn>
              <a:cxn ang="0">
                <a:pos x="connsiteX2" y="connsiteY2"/>
              </a:cxn>
            </a:cxnLst>
            <a:rect l="l" t="t" r="r" b="b"/>
            <a:pathLst>
              <a:path w="2595753" h="2595753">
                <a:moveTo>
                  <a:pt x="0" y="0"/>
                </a:moveTo>
                <a:lnTo>
                  <a:pt x="2595753" y="2595753"/>
                </a:lnTo>
                <a:lnTo>
                  <a:pt x="0" y="2595753"/>
                </a:lnTo>
                <a:close/>
              </a:path>
            </a:pathLst>
          </a:custGeom>
          <a:noFill/>
          <a:ln w="2540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grpSp>
        <p:nvGrpSpPr>
          <p:cNvPr id="9" name="组合 8"/>
          <p:cNvGrpSpPr/>
          <p:nvPr userDrawn="1">
            <p:custDataLst>
              <p:tags r:id="rId11"/>
            </p:custDataLst>
          </p:nvPr>
        </p:nvGrpSpPr>
        <p:grpSpPr>
          <a:xfrm>
            <a:off x="10197219" y="3517776"/>
            <a:ext cx="1076601" cy="1057221"/>
            <a:chOff x="10197219" y="3517776"/>
            <a:chExt cx="1076601" cy="1057221"/>
          </a:xfrm>
          <a:solidFill>
            <a:schemeClr val="accent2"/>
          </a:solidFill>
        </p:grpSpPr>
        <p:sp>
          <p:nvSpPr>
            <p:cNvPr id="10" name="矩形 9"/>
            <p:cNvSpPr/>
            <p:nvPr>
              <p:custDataLst>
                <p:tags r:id="rId12"/>
              </p:custDataLst>
            </p:nvPr>
          </p:nvSpPr>
          <p:spPr>
            <a:xfrm>
              <a:off x="10607744" y="3517776"/>
              <a:ext cx="666076" cy="6660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endParaRPr>
            </a:p>
          </p:txBody>
        </p:sp>
        <p:sp>
          <p:nvSpPr>
            <p:cNvPr id="11" name="矩形 10"/>
            <p:cNvSpPr/>
            <p:nvPr>
              <p:custDataLst>
                <p:tags r:id="rId13"/>
              </p:custDataLst>
            </p:nvPr>
          </p:nvSpPr>
          <p:spPr>
            <a:xfrm>
              <a:off x="10197219" y="4157579"/>
              <a:ext cx="417418" cy="4174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14" name="矩形 13"/>
          <p:cNvSpPr/>
          <p:nvPr userDrawn="1">
            <p:custDataLst>
              <p:tags r:id="rId14"/>
            </p:custDataLst>
          </p:nvPr>
        </p:nvSpPr>
        <p:spPr>
          <a:xfrm>
            <a:off x="1828800" y="2486660"/>
            <a:ext cx="8599170" cy="124206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5" name="文本占位符 4"/>
          <p:cNvSpPr>
            <a:spLocks noGrp="1"/>
          </p:cNvSpPr>
          <p:nvPr>
            <p:ph type="body" sz="quarter" idx="13" hasCustomPrompt="1"/>
            <p:custDataLst>
              <p:tags r:id="rId15"/>
            </p:custDataLst>
          </p:nvPr>
        </p:nvSpPr>
        <p:spPr>
          <a:xfrm>
            <a:off x="3053498" y="4427560"/>
            <a:ext cx="1458380" cy="430246"/>
          </a:xfrm>
        </p:spPr>
        <p:txBody>
          <a:bodyPr lIns="90000" tIns="46800" rIns="90000" bIns="46800" anchor="ctr">
            <a:normAutofit/>
          </a:bodyPr>
          <a:lstStyle>
            <a:lvl1pPr marL="0" indent="0" algn="l">
              <a:buNone/>
              <a:defRPr>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6"/>
            </p:custDataLst>
          </p:nvPr>
        </p:nvSpPr>
        <p:spPr>
          <a:xfrm>
            <a:off x="7680124" y="4427560"/>
            <a:ext cx="1458380" cy="430246"/>
          </a:xfrm>
        </p:spPr>
        <p:txBody>
          <a:bodyPr lIns="90000" tIns="46800" rIns="90000" bIns="46800" anchor="ctr">
            <a:normAutofit/>
          </a:bodyPr>
          <a:lstStyle>
            <a:lvl1pPr marL="0" indent="0" algn="r">
              <a:buNone/>
              <a:defRPr>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2" name="标题 1"/>
          <p:cNvSpPr>
            <a:spLocks noGrp="1"/>
          </p:cNvSpPr>
          <p:nvPr>
            <p:ph type="ctrTitle" hasCustomPrompt="1"/>
            <p:custDataLst>
              <p:tags r:id="rId17"/>
            </p:custDataLst>
          </p:nvPr>
        </p:nvSpPr>
        <p:spPr>
          <a:xfrm>
            <a:off x="2047404" y="2419564"/>
            <a:ext cx="8097191" cy="1240214"/>
          </a:xfrm>
        </p:spPr>
        <p:txBody>
          <a:bodyPr lIns="90000" tIns="46800" rIns="90000" bIns="46800" anchor="b" anchorCtr="0">
            <a:normAutofit/>
          </a:bodyPr>
          <a:lstStyle>
            <a:lvl1pPr algn="ctr">
              <a:defRPr sz="5400" spc="600" baseline="0">
                <a:solidFill>
                  <a:schemeClr val="tx1">
                    <a:lumMod val="85000"/>
                    <a:lumOff val="15000"/>
                  </a:schemeClr>
                </a:solidFill>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8"/>
            </p:custDataLst>
          </p:nvPr>
        </p:nvSpPr>
        <p:spPr>
          <a:xfrm>
            <a:off x="2047404" y="3775744"/>
            <a:ext cx="8097191" cy="497945"/>
          </a:xfrm>
        </p:spPr>
        <p:txBody>
          <a:bodyPr lIns="90000" tIns="46800" rIns="90000" bIns="4680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0504763" y="-564702"/>
            <a:ext cx="1201704" cy="1201704"/>
            <a:chOff x="10504763" y="-597753"/>
            <a:chExt cx="1201704" cy="1201704"/>
          </a:xfrm>
        </p:grpSpPr>
        <p:sp>
          <p:nvSpPr>
            <p:cNvPr id="14" name="任意多边形: 形状 13"/>
            <p:cNvSpPr/>
            <p:nvPr>
              <p:custDataLst>
                <p:tags r:id="rId3"/>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p:custDataLst>
                <p:tags r:id="rId4"/>
              </p:custDataLst>
            </p:nvPr>
          </p:nvPicPr>
          <p:blipFill>
            <a:blip r:embed="rId5" cstate="screen"/>
            <a:stretch>
              <a:fillRect/>
            </a:stretch>
          </p:blipFill>
          <p:spPr>
            <a:xfrm>
              <a:off x="10564998" y="3099"/>
              <a:ext cx="1081230" cy="540615"/>
            </a:xfrm>
            <a:prstGeom prst="rect">
              <a:avLst/>
            </a:prstGeom>
          </p:spPr>
        </p:pic>
      </p:grpSp>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7"/>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8"/>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2174132"/>
            <a:ext cx="12192000" cy="25097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1" name="矩形 10"/>
          <p:cNvSpPr/>
          <p:nvPr userDrawn="1">
            <p:custDataLst>
              <p:tags r:id="rId3"/>
            </p:custDataLst>
          </p:nvPr>
        </p:nvSpPr>
        <p:spPr>
          <a:xfrm>
            <a:off x="11103090" y="5019807"/>
            <a:ext cx="495809" cy="49580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2" name="矩形 11"/>
          <p:cNvSpPr/>
          <p:nvPr userDrawn="1">
            <p:custDataLst>
              <p:tags r:id="rId4"/>
            </p:custDataLst>
          </p:nvPr>
        </p:nvSpPr>
        <p:spPr>
          <a:xfrm>
            <a:off x="10787765" y="5515616"/>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7" name="矩形 6"/>
          <p:cNvSpPr/>
          <p:nvPr userDrawn="1">
            <p:custDataLst>
              <p:tags r:id="rId5"/>
            </p:custDataLst>
          </p:nvPr>
        </p:nvSpPr>
        <p:spPr>
          <a:xfrm>
            <a:off x="1284052" y="1654256"/>
            <a:ext cx="9533105" cy="3520859"/>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8" name="矩形 7"/>
          <p:cNvSpPr/>
          <p:nvPr userDrawn="1">
            <p:custDataLst>
              <p:tags r:id="rId6"/>
            </p:custDataLst>
          </p:nvPr>
        </p:nvSpPr>
        <p:spPr>
          <a:xfrm>
            <a:off x="1036147" y="1015123"/>
            <a:ext cx="495809" cy="49580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9" name="矩形 8"/>
          <p:cNvSpPr/>
          <p:nvPr userDrawn="1">
            <p:custDataLst>
              <p:tags r:id="rId7"/>
            </p:custDataLst>
          </p:nvPr>
        </p:nvSpPr>
        <p:spPr>
          <a:xfrm>
            <a:off x="720822" y="1510932"/>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3" name="文本占位符 2"/>
          <p:cNvSpPr>
            <a:spLocks noGrp="1"/>
          </p:cNvSpPr>
          <p:nvPr>
            <p:ph type="body" idx="1"/>
            <p:custDataLst>
              <p:tags r:id="rId8"/>
            </p:custDataLst>
          </p:nvPr>
        </p:nvSpPr>
        <p:spPr>
          <a:xfrm>
            <a:off x="3886677" y="3920188"/>
            <a:ext cx="4723923" cy="459319"/>
          </a:xfrm>
        </p:spPr>
        <p:txBody>
          <a:bodyPr lIns="90000" tIns="46800" rIns="90000" bIns="46800">
            <a:normAutofit/>
          </a:bodyPr>
          <a:lstStyle>
            <a:lvl1pPr marL="0" indent="0" eaLnBrk="1" fontAlgn="auto" latinLnBrk="0" hangingPunct="1">
              <a:buNone/>
              <a:defRPr kumimoji="0" lang="zh-CN" altLang="en-US" sz="16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9"/>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1"/>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pic>
        <p:nvPicPr>
          <p:cNvPr id="13" name="图片 12"/>
          <p:cNvPicPr>
            <a:picLocks noChangeAspect="1"/>
          </p:cNvPicPr>
          <p:nvPr userDrawn="1">
            <p:custDataLst>
              <p:tags r:id="rId12"/>
            </p:custDataLst>
          </p:nvPr>
        </p:nvPicPr>
        <p:blipFill rotWithShape="1">
          <a:blip r:embed="rId13" cstate="screen">
            <a:alphaModFix amt="50000"/>
          </a:blip>
          <a:srcRect/>
          <a:stretch>
            <a:fillRect/>
          </a:stretch>
        </p:blipFill>
        <p:spPr>
          <a:xfrm>
            <a:off x="-1" y="2177041"/>
            <a:ext cx="3495889" cy="2509736"/>
          </a:xfrm>
          <a:prstGeom prst="rect">
            <a:avLst/>
          </a:prstGeom>
        </p:spPr>
      </p:pic>
      <p:sp>
        <p:nvSpPr>
          <p:cNvPr id="2" name="标题 1"/>
          <p:cNvSpPr>
            <a:spLocks noGrp="1"/>
          </p:cNvSpPr>
          <p:nvPr>
            <p:ph type="title" hasCustomPrompt="1"/>
            <p:custDataLst>
              <p:tags r:id="rId14"/>
            </p:custDataLst>
          </p:nvPr>
        </p:nvSpPr>
        <p:spPr>
          <a:xfrm>
            <a:off x="3886676" y="2969064"/>
            <a:ext cx="4723923" cy="863945"/>
          </a:xfrm>
        </p:spPr>
        <p:txBody>
          <a:bodyPr lIns="90000" tIns="46800" rIns="90000" bIns="46800" anchor="b" anchorCtr="0">
            <a:normAutofit/>
          </a:bodyPr>
          <a:lstStyle>
            <a:lvl1pPr>
              <a:defRPr sz="400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5715" y="0"/>
            <a:ext cx="13202920" cy="6671945"/>
            <a:chOff x="-9" y="0"/>
            <a:chExt cx="20792" cy="10507"/>
          </a:xfrm>
        </p:grpSpPr>
        <p:grpSp>
          <p:nvGrpSpPr>
            <p:cNvPr id="9" name="组合 8"/>
            <p:cNvGrpSpPr/>
            <p:nvPr userDrawn="1">
              <p:custDataLst>
                <p:tags r:id="rId3"/>
              </p:custDataLst>
            </p:nvPr>
          </p:nvGrpSpPr>
          <p:grpSpPr>
            <a:xfrm>
              <a:off x="-9" y="0"/>
              <a:ext cx="1987" cy="1505"/>
              <a:chOff x="-5475" y="-61"/>
              <a:chExt cx="1261620" cy="955805"/>
            </a:xfrm>
          </p:grpSpPr>
          <p:sp>
            <p:nvSpPr>
              <p:cNvPr id="10" name="直角三角形 9"/>
              <p:cNvSpPr/>
              <p:nvPr>
                <p:custDataLst>
                  <p:tags r:id="rId4"/>
                </p:custDataLst>
              </p:nvPr>
            </p:nvSpPr>
            <p:spPr>
              <a:xfrm flipV="1">
                <a:off x="-5475" y="-1"/>
                <a:ext cx="1261620" cy="955745"/>
              </a:xfrm>
              <a:prstGeom prst="rtTriangle">
                <a:avLst/>
              </a:prstGeom>
              <a:solidFill>
                <a:schemeClr val="accent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1" name="直角三角形 10"/>
              <p:cNvSpPr/>
              <p:nvPr>
                <p:custDataLst>
                  <p:tags r:id="rId5"/>
                </p:custDataLst>
              </p:nvPr>
            </p:nvSpPr>
            <p:spPr>
              <a:xfrm flipV="1">
                <a:off x="-5475" y="-61"/>
                <a:ext cx="1103411" cy="83589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grpSp>
        <p:grpSp>
          <p:nvGrpSpPr>
            <p:cNvPr id="12" name="组合 11"/>
            <p:cNvGrpSpPr/>
            <p:nvPr userDrawn="1">
              <p:custDataLst>
                <p:tags r:id="rId6"/>
              </p:custDataLst>
            </p:nvPr>
          </p:nvGrpSpPr>
          <p:grpSpPr>
            <a:xfrm>
              <a:off x="18349" y="8087"/>
              <a:ext cx="2434" cy="2420"/>
              <a:chOff x="11651622" y="5135282"/>
              <a:chExt cx="1545463" cy="1536385"/>
            </a:xfrm>
          </p:grpSpPr>
          <p:sp>
            <p:nvSpPr>
              <p:cNvPr id="13" name="任意多边形: 形状 12"/>
              <p:cNvSpPr/>
              <p:nvPr>
                <p:custDataLst>
                  <p:tags r:id="rId7"/>
                </p:custDataLst>
              </p:nvPr>
            </p:nvSpPr>
            <p:spPr>
              <a:xfrm rot="2700000">
                <a:off x="11660700" y="5135282"/>
                <a:ext cx="1536385" cy="1536385"/>
              </a:xfrm>
              <a:custGeom>
                <a:avLst/>
                <a:gdLst>
                  <a:gd name="connsiteX0" fmla="*/ 0 w 1536385"/>
                  <a:gd name="connsiteY0" fmla="*/ 0 h 1536385"/>
                  <a:gd name="connsiteX1" fmla="*/ 1536385 w 1536385"/>
                  <a:gd name="connsiteY1" fmla="*/ 1536385 h 1536385"/>
                  <a:gd name="connsiteX2" fmla="*/ 0 w 1536385"/>
                  <a:gd name="connsiteY2" fmla="*/ 1536385 h 1536385"/>
                </a:gdLst>
                <a:ahLst/>
                <a:cxnLst>
                  <a:cxn ang="0">
                    <a:pos x="connsiteX0" y="connsiteY0"/>
                  </a:cxn>
                  <a:cxn ang="0">
                    <a:pos x="connsiteX1" y="connsiteY1"/>
                  </a:cxn>
                  <a:cxn ang="0">
                    <a:pos x="connsiteX2" y="connsiteY2"/>
                  </a:cxn>
                </a:cxnLst>
                <a:rect l="l" t="t" r="r" b="b"/>
                <a:pathLst>
                  <a:path w="1536385" h="1536385">
                    <a:moveTo>
                      <a:pt x="0" y="0"/>
                    </a:moveTo>
                    <a:lnTo>
                      <a:pt x="1536385" y="1536385"/>
                    </a:lnTo>
                    <a:lnTo>
                      <a:pt x="0" y="1536385"/>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4" name="图片 13"/>
              <p:cNvPicPr>
                <a:picLocks noChangeAspect="1"/>
              </p:cNvPicPr>
              <p:nvPr>
                <p:custDataLst>
                  <p:tags r:id="rId8"/>
                </p:custDataLst>
              </p:nvPr>
            </p:nvPicPr>
            <p:blipFill>
              <a:blip r:embed="rId9" cstate="screen"/>
              <a:stretch>
                <a:fillRect/>
              </a:stretch>
            </p:blipFill>
            <p:spPr>
              <a:xfrm rot="5400000">
                <a:off x="11381315" y="5633166"/>
                <a:ext cx="1081230" cy="540615"/>
              </a:xfrm>
              <a:prstGeom prst="rect">
                <a:avLst/>
              </a:prstGeom>
            </p:spPr>
          </p:pic>
        </p:grpSp>
      </p:grpSp>
      <p:sp>
        <p:nvSpPr>
          <p:cNvPr id="2" name="标题 1"/>
          <p:cNvSpPr>
            <a:spLocks noGrp="1"/>
          </p:cNvSpPr>
          <p:nvPr>
            <p:ph type="title"/>
            <p:custDataLst>
              <p:tags r:id="rId10"/>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11"/>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12"/>
            </p:custDataLst>
          </p:nvPr>
        </p:nvSpPr>
        <p:spPr>
          <a:xfrm>
            <a:off x="6238877" y="952508"/>
            <a:ext cx="5283242" cy="5388907"/>
          </a:xfrm>
        </p:spPr>
        <p:txBody>
          <a:bodyPr lIns="90170" tIns="46990" rIns="90170" bIns="46990">
            <a:normAutofit/>
          </a:bodyPr>
          <a:lstStyle>
            <a:lvl1pPr marL="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marL="45720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marL="91440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marL="137160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marL="182880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3"/>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4"/>
            </p:custDataLst>
          </p:nvPr>
        </p:nvSpPr>
        <p:spPr/>
        <p:txBody>
          <a:bodyPr/>
          <a:lstStyle>
            <a:lvl1pPr>
              <a:defRPr>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15"/>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563245" y="518795"/>
            <a:ext cx="13335635" cy="5774055"/>
            <a:chOff x="-887" y="817"/>
            <a:chExt cx="21001" cy="9093"/>
          </a:xfrm>
        </p:grpSpPr>
        <p:grpSp>
          <p:nvGrpSpPr>
            <p:cNvPr id="11" name="组合 10"/>
            <p:cNvGrpSpPr/>
            <p:nvPr userDrawn="1">
              <p:custDataLst>
                <p:tags r:id="rId3"/>
              </p:custDataLst>
            </p:nvPr>
          </p:nvGrpSpPr>
          <p:grpSpPr>
            <a:xfrm>
              <a:off x="-887" y="817"/>
              <a:ext cx="1886" cy="1886"/>
              <a:chOff x="-607130" y="518771"/>
              <a:chExt cx="1197505" cy="1197505"/>
            </a:xfrm>
          </p:grpSpPr>
          <p:sp>
            <p:nvSpPr>
              <p:cNvPr id="20" name="任意多边形: 形状 19"/>
              <p:cNvSpPr/>
              <p:nvPr>
                <p:custDataLst>
                  <p:tags r:id="rId4"/>
                </p:custDataLst>
              </p:nvPr>
            </p:nvSpPr>
            <p:spPr>
              <a:xfrm rot="13500000">
                <a:off x="-607130" y="518771"/>
                <a:ext cx="1197505" cy="1197505"/>
              </a:xfrm>
              <a:custGeom>
                <a:avLst/>
                <a:gdLst>
                  <a:gd name="connsiteX0" fmla="*/ 1197505 w 1197505"/>
                  <a:gd name="connsiteY0" fmla="*/ 1197505 h 1197505"/>
                  <a:gd name="connsiteX1" fmla="*/ 0 w 1197505"/>
                  <a:gd name="connsiteY1" fmla="*/ 1197505 h 1197505"/>
                  <a:gd name="connsiteX2" fmla="*/ 0 w 1197505"/>
                  <a:gd name="connsiteY2" fmla="*/ 0 h 1197505"/>
                </a:gdLst>
                <a:ahLst/>
                <a:cxnLst>
                  <a:cxn ang="0">
                    <a:pos x="connsiteX0" y="connsiteY0"/>
                  </a:cxn>
                  <a:cxn ang="0">
                    <a:pos x="connsiteX1" y="connsiteY1"/>
                  </a:cxn>
                  <a:cxn ang="0">
                    <a:pos x="connsiteX2" y="connsiteY2"/>
                  </a:cxn>
                </a:cxnLst>
                <a:rect l="l" t="t" r="r" b="b"/>
                <a:pathLst>
                  <a:path w="1197505" h="1197505">
                    <a:moveTo>
                      <a:pt x="1197505" y="1197505"/>
                    </a:moveTo>
                    <a:lnTo>
                      <a:pt x="0" y="1197505"/>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9" name="图片 18"/>
              <p:cNvPicPr>
                <a:picLocks noChangeAspect="1"/>
              </p:cNvPicPr>
              <p:nvPr>
                <p:custDataLst>
                  <p:tags r:id="rId5"/>
                </p:custDataLst>
              </p:nvPr>
            </p:nvPicPr>
            <p:blipFill>
              <a:blip r:embed="rId6" cstate="screen"/>
              <a:stretch>
                <a:fillRect/>
              </a:stretch>
            </p:blipFill>
            <p:spPr>
              <a:xfrm rot="16200000">
                <a:off x="-281654" y="847217"/>
                <a:ext cx="1081230" cy="540615"/>
              </a:xfrm>
              <a:prstGeom prst="rect">
                <a:avLst/>
              </a:prstGeom>
            </p:spPr>
          </p:pic>
        </p:grpSp>
        <p:grpSp>
          <p:nvGrpSpPr>
            <p:cNvPr id="12" name="组合 11"/>
            <p:cNvGrpSpPr/>
            <p:nvPr userDrawn="1">
              <p:custDataLst>
                <p:tags r:id="rId7"/>
              </p:custDataLst>
            </p:nvPr>
          </p:nvGrpSpPr>
          <p:grpSpPr>
            <a:xfrm>
              <a:off x="18216" y="8012"/>
              <a:ext cx="1899" cy="1899"/>
              <a:chOff x="11567189" y="5087518"/>
              <a:chExt cx="1205553" cy="1205553"/>
            </a:xfrm>
          </p:grpSpPr>
          <p:sp>
            <p:nvSpPr>
              <p:cNvPr id="22" name="任意多边形: 形状 21"/>
              <p:cNvSpPr/>
              <p:nvPr>
                <p:custDataLst>
                  <p:tags r:id="rId8"/>
                </p:custDataLst>
              </p:nvPr>
            </p:nvSpPr>
            <p:spPr>
              <a:xfrm rot="2700000">
                <a:off x="11567189" y="5087518"/>
                <a:ext cx="1205553" cy="1205553"/>
              </a:xfrm>
              <a:custGeom>
                <a:avLst/>
                <a:gdLst>
                  <a:gd name="connsiteX0" fmla="*/ 0 w 1205553"/>
                  <a:gd name="connsiteY0" fmla="*/ 0 h 1205553"/>
                  <a:gd name="connsiteX1" fmla="*/ 1205553 w 1205553"/>
                  <a:gd name="connsiteY1" fmla="*/ 1205553 h 1205553"/>
                  <a:gd name="connsiteX2" fmla="*/ 1 w 1205553"/>
                  <a:gd name="connsiteY2" fmla="*/ 1205552 h 1205553"/>
                </a:gdLst>
                <a:ahLst/>
                <a:cxnLst>
                  <a:cxn ang="0">
                    <a:pos x="connsiteX0" y="connsiteY0"/>
                  </a:cxn>
                  <a:cxn ang="0">
                    <a:pos x="connsiteX1" y="connsiteY1"/>
                  </a:cxn>
                  <a:cxn ang="0">
                    <a:pos x="connsiteX2" y="connsiteY2"/>
                  </a:cxn>
                </a:cxnLst>
                <a:rect l="l" t="t" r="r" b="b"/>
                <a:pathLst>
                  <a:path w="1205553" h="1205553">
                    <a:moveTo>
                      <a:pt x="0" y="0"/>
                    </a:moveTo>
                    <a:lnTo>
                      <a:pt x="1205553" y="1205553"/>
                    </a:lnTo>
                    <a:lnTo>
                      <a:pt x="1" y="1205552"/>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9"/>
                </p:custDataLst>
              </p:nvPr>
            </p:nvPicPr>
            <p:blipFill>
              <a:blip r:embed="rId6" cstate="screen"/>
              <a:stretch>
                <a:fillRect/>
              </a:stretch>
            </p:blipFill>
            <p:spPr>
              <a:xfrm rot="5400000">
                <a:off x="11378357" y="5419986"/>
                <a:ext cx="1081230" cy="540615"/>
              </a:xfrm>
              <a:prstGeom prst="rect">
                <a:avLst/>
              </a:prstGeom>
            </p:spPr>
          </p:pic>
        </p:grpSp>
      </p:grpSp>
      <p:sp>
        <p:nvSpPr>
          <p:cNvPr id="2" name="标题 1"/>
          <p:cNvSpPr>
            <a:spLocks noGrp="1"/>
          </p:cNvSpPr>
          <p:nvPr>
            <p:ph type="title"/>
            <p:custDataLst>
              <p:tags r:id="rId10"/>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11"/>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2"/>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3"/>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4"/>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6"/>
            </p:custDataLst>
          </p:nvPr>
        </p:nvSpPr>
        <p:spPr/>
        <p:txBody>
          <a:bodyPr/>
          <a:lstStyle>
            <a:lvl1pPr>
              <a:defRPr>
                <a:solidFill>
                  <a:schemeClr val="tx1">
                    <a:lumMod val="85000"/>
                    <a:lumOff val="15000"/>
                  </a:schemeClr>
                </a:solidFill>
              </a:defRPr>
            </a:lvl1pPr>
          </a:lstStyle>
          <a:p>
            <a:endParaRPr lang="zh-CN" altLang="en-US"/>
          </a:p>
        </p:txBody>
      </p:sp>
      <p:sp>
        <p:nvSpPr>
          <p:cNvPr id="9" name="灯片编号占位符 8"/>
          <p:cNvSpPr>
            <a:spLocks noGrp="1"/>
          </p:cNvSpPr>
          <p:nvPr>
            <p:ph type="sldNum" sz="quarter" idx="12"/>
            <p:custDataLst>
              <p:tags r:id="rId17"/>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0" y="0"/>
            <a:ext cx="391051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8" name="矩形 7"/>
          <p:cNvSpPr/>
          <p:nvPr userDrawn="1">
            <p:custDataLst>
              <p:tags r:id="rId3"/>
            </p:custDataLst>
          </p:nvPr>
        </p:nvSpPr>
        <p:spPr>
          <a:xfrm>
            <a:off x="642026" y="544749"/>
            <a:ext cx="3910519" cy="63132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pic>
        <p:nvPicPr>
          <p:cNvPr id="7" name="图片 6"/>
          <p:cNvPicPr>
            <a:picLocks noChangeAspect="1"/>
          </p:cNvPicPr>
          <p:nvPr userDrawn="1">
            <p:custDataLst>
              <p:tags r:id="rId4"/>
            </p:custDataLst>
          </p:nvPr>
        </p:nvPicPr>
        <p:blipFill rotWithShape="1">
          <a:blip r:embed="rId5">
            <a:alphaModFix amt="50000"/>
          </a:blip>
          <a:srcRect/>
          <a:stretch>
            <a:fillRect/>
          </a:stretch>
        </p:blipFill>
        <p:spPr>
          <a:xfrm>
            <a:off x="638504" y="544749"/>
            <a:ext cx="3910519" cy="6313251"/>
          </a:xfrm>
          <a:prstGeom prst="rect">
            <a:avLst/>
          </a:prstGeom>
        </p:spPr>
      </p:pic>
      <p:sp>
        <p:nvSpPr>
          <p:cNvPr id="2" name="标题 1"/>
          <p:cNvSpPr>
            <a:spLocks noGrp="1"/>
          </p:cNvSpPr>
          <p:nvPr>
            <p:ph type="title"/>
            <p:custDataLst>
              <p:tags r:id="rId6"/>
            </p:custDataLst>
          </p:nvPr>
        </p:nvSpPr>
        <p:spPr>
          <a:xfrm>
            <a:off x="4760259" y="443230"/>
            <a:ext cx="6761860"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7"/>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9"/>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563245" y="518795"/>
            <a:ext cx="13335635" cy="5774055"/>
            <a:chOff x="-887" y="817"/>
            <a:chExt cx="21001" cy="9093"/>
          </a:xfrm>
        </p:grpSpPr>
        <p:grpSp>
          <p:nvGrpSpPr>
            <p:cNvPr id="9" name="组合 8"/>
            <p:cNvGrpSpPr/>
            <p:nvPr userDrawn="1">
              <p:custDataLst>
                <p:tags r:id="rId3"/>
              </p:custDataLst>
            </p:nvPr>
          </p:nvGrpSpPr>
          <p:grpSpPr>
            <a:xfrm>
              <a:off x="-887" y="817"/>
              <a:ext cx="1886" cy="1886"/>
              <a:chOff x="-607130" y="518771"/>
              <a:chExt cx="1197505" cy="1197505"/>
            </a:xfrm>
          </p:grpSpPr>
          <p:sp>
            <p:nvSpPr>
              <p:cNvPr id="20" name="任意多边形: 形状 19"/>
              <p:cNvSpPr/>
              <p:nvPr>
                <p:custDataLst>
                  <p:tags r:id="rId4"/>
                </p:custDataLst>
              </p:nvPr>
            </p:nvSpPr>
            <p:spPr>
              <a:xfrm rot="13500000">
                <a:off x="-607130" y="518771"/>
                <a:ext cx="1197505" cy="1197505"/>
              </a:xfrm>
              <a:custGeom>
                <a:avLst/>
                <a:gdLst>
                  <a:gd name="connsiteX0" fmla="*/ 1197505 w 1197505"/>
                  <a:gd name="connsiteY0" fmla="*/ 1197505 h 1197505"/>
                  <a:gd name="connsiteX1" fmla="*/ 0 w 1197505"/>
                  <a:gd name="connsiteY1" fmla="*/ 1197505 h 1197505"/>
                  <a:gd name="connsiteX2" fmla="*/ 0 w 1197505"/>
                  <a:gd name="connsiteY2" fmla="*/ 0 h 1197505"/>
                </a:gdLst>
                <a:ahLst/>
                <a:cxnLst>
                  <a:cxn ang="0">
                    <a:pos x="connsiteX0" y="connsiteY0"/>
                  </a:cxn>
                  <a:cxn ang="0">
                    <a:pos x="connsiteX1" y="connsiteY1"/>
                  </a:cxn>
                  <a:cxn ang="0">
                    <a:pos x="connsiteX2" y="connsiteY2"/>
                  </a:cxn>
                </a:cxnLst>
                <a:rect l="l" t="t" r="r" b="b"/>
                <a:pathLst>
                  <a:path w="1197505" h="1197505">
                    <a:moveTo>
                      <a:pt x="1197505" y="1197505"/>
                    </a:moveTo>
                    <a:lnTo>
                      <a:pt x="0" y="1197505"/>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9" name="图片 18"/>
              <p:cNvPicPr>
                <a:picLocks noChangeAspect="1"/>
              </p:cNvPicPr>
              <p:nvPr>
                <p:custDataLst>
                  <p:tags r:id="rId5"/>
                </p:custDataLst>
              </p:nvPr>
            </p:nvPicPr>
            <p:blipFill>
              <a:blip r:embed="rId6" cstate="screen"/>
              <a:stretch>
                <a:fillRect/>
              </a:stretch>
            </p:blipFill>
            <p:spPr>
              <a:xfrm rot="16200000">
                <a:off x="-281654" y="847217"/>
                <a:ext cx="1081230" cy="540615"/>
              </a:xfrm>
              <a:prstGeom prst="rect">
                <a:avLst/>
              </a:prstGeom>
            </p:spPr>
          </p:pic>
        </p:grpSp>
        <p:grpSp>
          <p:nvGrpSpPr>
            <p:cNvPr id="10" name="组合 9"/>
            <p:cNvGrpSpPr/>
            <p:nvPr userDrawn="1">
              <p:custDataLst>
                <p:tags r:id="rId7"/>
              </p:custDataLst>
            </p:nvPr>
          </p:nvGrpSpPr>
          <p:grpSpPr>
            <a:xfrm>
              <a:off x="18216" y="8012"/>
              <a:ext cx="1899" cy="1899"/>
              <a:chOff x="11567189" y="5087518"/>
              <a:chExt cx="1205553" cy="1205553"/>
            </a:xfrm>
          </p:grpSpPr>
          <p:sp>
            <p:nvSpPr>
              <p:cNvPr id="22" name="任意多边形: 形状 21"/>
              <p:cNvSpPr/>
              <p:nvPr>
                <p:custDataLst>
                  <p:tags r:id="rId8"/>
                </p:custDataLst>
              </p:nvPr>
            </p:nvSpPr>
            <p:spPr>
              <a:xfrm rot="2700000">
                <a:off x="11567189" y="5087518"/>
                <a:ext cx="1205553" cy="1205553"/>
              </a:xfrm>
              <a:custGeom>
                <a:avLst/>
                <a:gdLst>
                  <a:gd name="connsiteX0" fmla="*/ 0 w 1205553"/>
                  <a:gd name="connsiteY0" fmla="*/ 0 h 1205553"/>
                  <a:gd name="connsiteX1" fmla="*/ 1205553 w 1205553"/>
                  <a:gd name="connsiteY1" fmla="*/ 1205553 h 1205553"/>
                  <a:gd name="connsiteX2" fmla="*/ 1 w 1205553"/>
                  <a:gd name="connsiteY2" fmla="*/ 1205552 h 1205553"/>
                </a:gdLst>
                <a:ahLst/>
                <a:cxnLst>
                  <a:cxn ang="0">
                    <a:pos x="connsiteX0" y="connsiteY0"/>
                  </a:cxn>
                  <a:cxn ang="0">
                    <a:pos x="connsiteX1" y="connsiteY1"/>
                  </a:cxn>
                  <a:cxn ang="0">
                    <a:pos x="connsiteX2" y="connsiteY2"/>
                  </a:cxn>
                </a:cxnLst>
                <a:rect l="l" t="t" r="r" b="b"/>
                <a:pathLst>
                  <a:path w="1205553" h="1205553">
                    <a:moveTo>
                      <a:pt x="0" y="0"/>
                    </a:moveTo>
                    <a:lnTo>
                      <a:pt x="1205553" y="1205553"/>
                    </a:lnTo>
                    <a:lnTo>
                      <a:pt x="1" y="1205552"/>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9"/>
                </p:custDataLst>
              </p:nvPr>
            </p:nvPicPr>
            <p:blipFill>
              <a:blip r:embed="rId6" cstate="screen"/>
              <a:stretch>
                <a:fillRect/>
              </a:stretch>
            </p:blipFill>
            <p:spPr>
              <a:xfrm rot="5400000">
                <a:off x="11378357" y="5419986"/>
                <a:ext cx="1081230" cy="540615"/>
              </a:xfrm>
              <a:prstGeom prst="rect">
                <a:avLst/>
              </a:prstGeom>
            </p:spPr>
          </p:pic>
        </p:grpSp>
      </p:grpSp>
      <p:sp>
        <p:nvSpPr>
          <p:cNvPr id="2" name="标题 1"/>
          <p:cNvSpPr>
            <a:spLocks noGrp="1"/>
          </p:cNvSpPr>
          <p:nvPr>
            <p:ph type="title"/>
            <p:custDataLst>
              <p:tags r:id="rId10"/>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1"/>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2"/>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3"/>
            </p:custDataLst>
          </p:nvPr>
        </p:nvSpPr>
        <p:spPr/>
        <p:txBody>
          <a:bodyPr/>
          <a:lstStyle>
            <a:lvl1pPr>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4"/>
            </p:custDataLst>
          </p:nvPr>
        </p:nvSpPr>
        <p:spPr/>
        <p:txBody>
          <a:bodyPr/>
          <a:lstStyle>
            <a:lvl1pPr>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15"/>
            </p:custDataLst>
          </p:nvPr>
        </p:nvSpPr>
        <p:spPr/>
        <p:txBody>
          <a:bodyPr/>
          <a:lstStyle>
            <a:lvl1pPr>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563245" y="518795"/>
            <a:ext cx="13335635" cy="5774055"/>
            <a:chOff x="-887" y="817"/>
            <a:chExt cx="21001" cy="9093"/>
          </a:xfrm>
        </p:grpSpPr>
        <p:grpSp>
          <p:nvGrpSpPr>
            <p:cNvPr id="8" name="组合 7"/>
            <p:cNvGrpSpPr/>
            <p:nvPr userDrawn="1">
              <p:custDataLst>
                <p:tags r:id="rId3"/>
              </p:custDataLst>
            </p:nvPr>
          </p:nvGrpSpPr>
          <p:grpSpPr>
            <a:xfrm>
              <a:off x="-887" y="817"/>
              <a:ext cx="1886" cy="1886"/>
              <a:chOff x="-607130" y="518771"/>
              <a:chExt cx="1197505" cy="1197505"/>
            </a:xfrm>
          </p:grpSpPr>
          <p:sp>
            <p:nvSpPr>
              <p:cNvPr id="20" name="任意多边形: 形状 19"/>
              <p:cNvSpPr/>
              <p:nvPr>
                <p:custDataLst>
                  <p:tags r:id="rId4"/>
                </p:custDataLst>
              </p:nvPr>
            </p:nvSpPr>
            <p:spPr>
              <a:xfrm rot="13500000">
                <a:off x="-607130" y="518771"/>
                <a:ext cx="1197505" cy="1197505"/>
              </a:xfrm>
              <a:custGeom>
                <a:avLst/>
                <a:gdLst>
                  <a:gd name="connsiteX0" fmla="*/ 1197505 w 1197505"/>
                  <a:gd name="connsiteY0" fmla="*/ 1197505 h 1197505"/>
                  <a:gd name="connsiteX1" fmla="*/ 0 w 1197505"/>
                  <a:gd name="connsiteY1" fmla="*/ 1197505 h 1197505"/>
                  <a:gd name="connsiteX2" fmla="*/ 0 w 1197505"/>
                  <a:gd name="connsiteY2" fmla="*/ 0 h 1197505"/>
                </a:gdLst>
                <a:ahLst/>
                <a:cxnLst>
                  <a:cxn ang="0">
                    <a:pos x="connsiteX0" y="connsiteY0"/>
                  </a:cxn>
                  <a:cxn ang="0">
                    <a:pos x="connsiteX1" y="connsiteY1"/>
                  </a:cxn>
                  <a:cxn ang="0">
                    <a:pos x="connsiteX2" y="connsiteY2"/>
                  </a:cxn>
                </a:cxnLst>
                <a:rect l="l" t="t" r="r" b="b"/>
                <a:pathLst>
                  <a:path w="1197505" h="1197505">
                    <a:moveTo>
                      <a:pt x="1197505" y="1197505"/>
                    </a:moveTo>
                    <a:lnTo>
                      <a:pt x="0" y="1197505"/>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9" name="图片 18"/>
              <p:cNvPicPr>
                <a:picLocks noChangeAspect="1"/>
              </p:cNvPicPr>
              <p:nvPr>
                <p:custDataLst>
                  <p:tags r:id="rId5"/>
                </p:custDataLst>
              </p:nvPr>
            </p:nvPicPr>
            <p:blipFill>
              <a:blip r:embed="rId6" cstate="screen"/>
              <a:stretch>
                <a:fillRect/>
              </a:stretch>
            </p:blipFill>
            <p:spPr>
              <a:xfrm rot="16200000">
                <a:off x="-281654" y="847217"/>
                <a:ext cx="1081230" cy="540615"/>
              </a:xfrm>
              <a:prstGeom prst="rect">
                <a:avLst/>
              </a:prstGeom>
            </p:spPr>
          </p:pic>
        </p:grpSp>
        <p:grpSp>
          <p:nvGrpSpPr>
            <p:cNvPr id="9" name="组合 8"/>
            <p:cNvGrpSpPr/>
            <p:nvPr userDrawn="1">
              <p:custDataLst>
                <p:tags r:id="rId7"/>
              </p:custDataLst>
            </p:nvPr>
          </p:nvGrpSpPr>
          <p:grpSpPr>
            <a:xfrm>
              <a:off x="18216" y="8012"/>
              <a:ext cx="1899" cy="1899"/>
              <a:chOff x="11567189" y="5087518"/>
              <a:chExt cx="1205553" cy="1205553"/>
            </a:xfrm>
          </p:grpSpPr>
          <p:sp>
            <p:nvSpPr>
              <p:cNvPr id="22" name="任意多边形: 形状 21"/>
              <p:cNvSpPr/>
              <p:nvPr>
                <p:custDataLst>
                  <p:tags r:id="rId8"/>
                </p:custDataLst>
              </p:nvPr>
            </p:nvSpPr>
            <p:spPr>
              <a:xfrm rot="2700000">
                <a:off x="11567189" y="5087518"/>
                <a:ext cx="1205553" cy="1205553"/>
              </a:xfrm>
              <a:custGeom>
                <a:avLst/>
                <a:gdLst>
                  <a:gd name="connsiteX0" fmla="*/ 0 w 1205553"/>
                  <a:gd name="connsiteY0" fmla="*/ 0 h 1205553"/>
                  <a:gd name="connsiteX1" fmla="*/ 1205553 w 1205553"/>
                  <a:gd name="connsiteY1" fmla="*/ 1205553 h 1205553"/>
                  <a:gd name="connsiteX2" fmla="*/ 1 w 1205553"/>
                  <a:gd name="connsiteY2" fmla="*/ 1205552 h 1205553"/>
                </a:gdLst>
                <a:ahLst/>
                <a:cxnLst>
                  <a:cxn ang="0">
                    <a:pos x="connsiteX0" y="connsiteY0"/>
                  </a:cxn>
                  <a:cxn ang="0">
                    <a:pos x="connsiteX1" y="connsiteY1"/>
                  </a:cxn>
                  <a:cxn ang="0">
                    <a:pos x="connsiteX2" y="connsiteY2"/>
                  </a:cxn>
                </a:cxnLst>
                <a:rect l="l" t="t" r="r" b="b"/>
                <a:pathLst>
                  <a:path w="1205553" h="1205553">
                    <a:moveTo>
                      <a:pt x="0" y="0"/>
                    </a:moveTo>
                    <a:lnTo>
                      <a:pt x="1205553" y="1205553"/>
                    </a:lnTo>
                    <a:lnTo>
                      <a:pt x="1" y="1205552"/>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9"/>
                </p:custDataLst>
              </p:nvPr>
            </p:nvPicPr>
            <p:blipFill>
              <a:blip r:embed="rId6" cstate="screen"/>
              <a:stretch>
                <a:fillRect/>
              </a:stretch>
            </p:blipFill>
            <p:spPr>
              <a:xfrm rot="5400000">
                <a:off x="11378357" y="5419986"/>
                <a:ext cx="1081230" cy="540615"/>
              </a:xfrm>
              <a:prstGeom prst="rect">
                <a:avLst/>
              </a:prstGeom>
            </p:spPr>
          </p:pic>
        </p:grpSp>
      </p:grpSp>
      <p:sp>
        <p:nvSpPr>
          <p:cNvPr id="2" name="竖排标题 1"/>
          <p:cNvSpPr>
            <a:spLocks noGrp="1"/>
          </p:cNvSpPr>
          <p:nvPr>
            <p:ph type="title" orient="vert"/>
            <p:custDataLst>
              <p:tags r:id="rId10"/>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1"/>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3"/>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0504763" y="-564702"/>
            <a:ext cx="1201704" cy="1201704"/>
            <a:chOff x="10504763" y="-597753"/>
            <a:chExt cx="1201704" cy="1201704"/>
          </a:xfrm>
        </p:grpSpPr>
        <p:sp>
          <p:nvSpPr>
            <p:cNvPr id="14" name="任意多边形: 形状 13"/>
            <p:cNvSpPr/>
            <p:nvPr>
              <p:custDataLst>
                <p:tags r:id="rId3"/>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p:custDataLst>
                <p:tags r:id="rId4"/>
              </p:custDataLst>
            </p:nvPr>
          </p:nvPicPr>
          <p:blipFill>
            <a:blip r:embed="rId5" cstate="screen"/>
            <a:stretch>
              <a:fillRect/>
            </a:stretch>
          </p:blipFill>
          <p:spPr>
            <a:xfrm>
              <a:off x="10564998" y="3099"/>
              <a:ext cx="1081230" cy="540615"/>
            </a:xfrm>
            <a:prstGeom prst="rect">
              <a:avLst/>
            </a:prstGeom>
          </p:spPr>
        </p:pic>
      </p:grpSp>
      <p:sp>
        <p:nvSpPr>
          <p:cNvPr id="3" name="日期占位符 2"/>
          <p:cNvSpPr>
            <a:spLocks noGrp="1"/>
          </p:cNvSpPr>
          <p:nvPr>
            <p:ph type="dt" sz="half" idx="10"/>
            <p:custDataLst>
              <p:tags r:id="rId6"/>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9"/>
            </p:custDataLst>
          </p:nvPr>
        </p:nvSpPr>
        <p:spPr>
          <a:xfrm>
            <a:off x="669930" y="952508"/>
            <a:ext cx="10852237" cy="5388907"/>
          </a:xfrm>
        </p:spPr>
        <p:txBody>
          <a:bodyPr/>
          <a:lstStyle>
            <a:lvl1pPr>
              <a:defRPr baseline="0">
                <a:solidFill>
                  <a:schemeClr val="tx1">
                    <a:lumMod val="85000"/>
                    <a:lumOff val="15000"/>
                  </a:schemeClr>
                </a:solidFill>
              </a:defRPr>
            </a:lvl1pPr>
            <a:lvl2pPr>
              <a:defRPr baseline="0">
                <a:solidFill>
                  <a:schemeClr val="tx1">
                    <a:lumMod val="85000"/>
                    <a:lumOff val="15000"/>
                  </a:schemeClr>
                </a:solidFill>
              </a:defRPr>
            </a:lvl2pPr>
            <a:lvl3pPr>
              <a:defRPr baseline="0">
                <a:solidFill>
                  <a:schemeClr val="tx1">
                    <a:lumMod val="85000"/>
                    <a:lumOff val="15000"/>
                  </a:schemeClr>
                </a:solidFill>
              </a:defRPr>
            </a:lvl3pPr>
            <a:lvl4pPr>
              <a:defRPr baseline="0">
                <a:solidFill>
                  <a:schemeClr val="tx1">
                    <a:lumMod val="85000"/>
                    <a:lumOff val="15000"/>
                  </a:schemeClr>
                </a:solidFill>
              </a:defRPr>
            </a:lvl4pPr>
            <a:lvl5pPr>
              <a:defRPr baseline="0">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grpSp>
        <p:nvGrpSpPr>
          <p:cNvPr id="6" name="组合 5"/>
          <p:cNvGrpSpPr/>
          <p:nvPr userDrawn="1">
            <p:custDataLst>
              <p:tags r:id="rId5"/>
            </p:custDataLst>
          </p:nvPr>
        </p:nvGrpSpPr>
        <p:grpSpPr>
          <a:xfrm>
            <a:off x="5269393" y="5915716"/>
            <a:ext cx="1653212" cy="1653213"/>
            <a:chOff x="5269393" y="5915716"/>
            <a:chExt cx="1653212" cy="1653213"/>
          </a:xfrm>
        </p:grpSpPr>
        <p:sp>
          <p:nvSpPr>
            <p:cNvPr id="7" name="任意多边形: 形状 6"/>
            <p:cNvSpPr/>
            <p:nvPr>
              <p:custDataLst>
                <p:tags r:id="rId6"/>
              </p:custDataLst>
            </p:nvPr>
          </p:nvSpPr>
          <p:spPr>
            <a:xfrm rot="8100000">
              <a:off x="5269393" y="5915716"/>
              <a:ext cx="1653212" cy="1653213"/>
            </a:xfrm>
            <a:custGeom>
              <a:avLst/>
              <a:gdLst>
                <a:gd name="connsiteX0" fmla="*/ 0 w 1653212"/>
                <a:gd name="connsiteY0" fmla="*/ 1653213 h 1653213"/>
                <a:gd name="connsiteX1" fmla="*/ 0 w 1653212"/>
                <a:gd name="connsiteY1" fmla="*/ 0 h 1653213"/>
                <a:gd name="connsiteX2" fmla="*/ 1653212 w 1653212"/>
                <a:gd name="connsiteY2" fmla="*/ 1653213 h 1653213"/>
              </a:gdLst>
              <a:ahLst/>
              <a:cxnLst>
                <a:cxn ang="0">
                  <a:pos x="connsiteX0" y="connsiteY0"/>
                </a:cxn>
                <a:cxn ang="0">
                  <a:pos x="connsiteX1" y="connsiteY1"/>
                </a:cxn>
                <a:cxn ang="0">
                  <a:pos x="connsiteX2" y="connsiteY2"/>
                </a:cxn>
              </a:cxnLst>
              <a:rect l="l" t="t" r="r" b="b"/>
              <a:pathLst>
                <a:path w="1653212" h="1653213">
                  <a:moveTo>
                    <a:pt x="0" y="1653213"/>
                  </a:moveTo>
                  <a:lnTo>
                    <a:pt x="0" y="0"/>
                  </a:lnTo>
                  <a:lnTo>
                    <a:pt x="1653212" y="1653213"/>
                  </a:lnTo>
                  <a:close/>
                </a:path>
              </a:pathLst>
            </a:custGeom>
            <a:noFill/>
            <a:ln w="2540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8" name="图片 7"/>
            <p:cNvPicPr>
              <a:picLocks noChangeAspect="1"/>
            </p:cNvPicPr>
            <p:nvPr>
              <p:custDataLst>
                <p:tags r:id="rId7"/>
              </p:custDataLst>
            </p:nvPr>
          </p:nvPicPr>
          <p:blipFill>
            <a:blip r:embed="rId8" cstate="screen"/>
            <a:stretch>
              <a:fillRect/>
            </a:stretch>
          </p:blipFill>
          <p:spPr>
            <a:xfrm rot="10800000">
              <a:off x="5555385" y="6317385"/>
              <a:ext cx="1081230" cy="540615"/>
            </a:xfrm>
            <a:prstGeom prst="rect">
              <a:avLst/>
            </a:prstGeom>
          </p:spPr>
        </p:pic>
      </p:grpSp>
      <p:grpSp>
        <p:nvGrpSpPr>
          <p:cNvPr id="9" name="组合 8"/>
          <p:cNvGrpSpPr/>
          <p:nvPr userDrawn="1">
            <p:custDataLst>
              <p:tags r:id="rId9"/>
            </p:custDataLst>
          </p:nvPr>
        </p:nvGrpSpPr>
        <p:grpSpPr>
          <a:xfrm>
            <a:off x="2750213" y="2016254"/>
            <a:ext cx="811134" cy="806524"/>
            <a:chOff x="2750213" y="2016254"/>
            <a:chExt cx="811134" cy="806524"/>
          </a:xfrm>
        </p:grpSpPr>
        <p:sp>
          <p:nvSpPr>
            <p:cNvPr id="10" name="矩形 9"/>
            <p:cNvSpPr/>
            <p:nvPr>
              <p:custDataLst>
                <p:tags r:id="rId10"/>
              </p:custDataLst>
            </p:nvPr>
          </p:nvSpPr>
          <p:spPr>
            <a:xfrm>
              <a:off x="3065538" y="2016254"/>
              <a:ext cx="495809" cy="495809"/>
            </a:xfrm>
            <a:prstGeom prst="rect">
              <a:avLst/>
            </a:prstGeom>
            <a:solidFill>
              <a:schemeClr val="accent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1" name="矩形 10"/>
            <p:cNvSpPr/>
            <p:nvPr>
              <p:custDataLst>
                <p:tags r:id="rId11"/>
              </p:custDataLst>
            </p:nvPr>
          </p:nvSpPr>
          <p:spPr>
            <a:xfrm>
              <a:off x="2750213" y="2512063"/>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12" name="矩形 11"/>
          <p:cNvSpPr/>
          <p:nvPr userDrawn="1">
            <p:custDataLst>
              <p:tags r:id="rId12"/>
            </p:custDataLst>
          </p:nvPr>
        </p:nvSpPr>
        <p:spPr>
          <a:xfrm>
            <a:off x="8688548" y="3912111"/>
            <a:ext cx="310715" cy="31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2" name="标题 1"/>
          <p:cNvSpPr>
            <a:spLocks noGrp="1"/>
          </p:cNvSpPr>
          <p:nvPr>
            <p:ph type="title" hasCustomPrompt="1"/>
            <p:custDataLst>
              <p:tags r:id="rId13"/>
            </p:custDataLst>
          </p:nvPr>
        </p:nvSpPr>
        <p:spPr>
          <a:xfrm>
            <a:off x="3428169" y="2258626"/>
            <a:ext cx="5335659" cy="1200329"/>
          </a:xfrm>
        </p:spPr>
        <p:txBody>
          <a:bodyPr vert="horz" lIns="90000" tIns="46800" rIns="90000" bIns="46800" rtlCol="0" anchor="t" anchorCtr="0">
            <a:noAutofit/>
          </a:bodyPr>
          <a:lstStyle>
            <a:lvl1pPr marL="0" marR="0" algn="ctr" defTabSz="914400" rtl="0" eaLnBrk="1" fontAlgn="auto" latinLnBrk="0" hangingPunct="1">
              <a:lnSpc>
                <a:spcPct val="100000"/>
              </a:lnSpc>
              <a:buNone/>
              <a:defRPr kumimoji="0" lang="zh-CN" altLang="en-US" sz="78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14" name="文本占位符 13"/>
          <p:cNvSpPr>
            <a:spLocks noGrp="1"/>
          </p:cNvSpPr>
          <p:nvPr>
            <p:ph type="body" sz="quarter" idx="13" hasCustomPrompt="1"/>
            <p:custDataLst>
              <p:tags r:id="rId14"/>
            </p:custDataLst>
          </p:nvPr>
        </p:nvSpPr>
        <p:spPr>
          <a:xfrm>
            <a:off x="3428169" y="3638559"/>
            <a:ext cx="5354637" cy="495810"/>
          </a:xfrm>
        </p:spPr>
        <p:txBody>
          <a:bodyPr>
            <a:normAutofit/>
          </a:bodyPr>
          <a:lstStyle>
            <a:lvl1pPr marL="0" indent="0" algn="ctr">
              <a:buNone/>
              <a:defRPr sz="2000" spc="200" baseline="0">
                <a:solidFill>
                  <a:schemeClr val="tx1">
                    <a:lumMod val="75000"/>
                    <a:lumOff val="25000"/>
                  </a:schemeClr>
                </a:solidFill>
              </a:defRPr>
            </a:lvl1pPr>
          </a:lstStyle>
          <a:p>
            <a:pPr lvl="0"/>
            <a:r>
              <a:rPr lang="zh-CN" altLang="en-US" dirty="0"/>
              <a:t>单击此处编辑副标题内容</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userDrawn="1">
            <p:ph type="title" hasCustomPrompt="1"/>
            <p:custDataLst>
              <p:tags r:id="rId2"/>
            </p:custDataLst>
          </p:nvPr>
        </p:nvSpPr>
        <p:spPr>
          <a:xfrm>
            <a:off x="838200" y="794326"/>
            <a:ext cx="10515600" cy="540484"/>
          </a:xfrm>
        </p:spPr>
        <p:txBody>
          <a:bodyPr>
            <a:normAutofit/>
          </a:bodyPr>
          <a:lstStyle>
            <a:lvl1pPr>
              <a:defRPr sz="2200" b="1" spc="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a:t>单击此处添加标题</a:t>
            </a:r>
            <a:endParaRPr lang="zh-CN" altLang="en-US" dirty="0"/>
          </a:p>
        </p:txBody>
      </p:sp>
      <p:sp>
        <p:nvSpPr>
          <p:cNvPr id="3" name="日期占位符 2"/>
          <p:cNvSpPr>
            <a:spLocks noGrp="1"/>
          </p:cNvSpPr>
          <p:nvPr userDrawn="1">
            <p:ph type="dt" sz="half" idx="10"/>
            <p:custDataLst>
              <p:tags r:id="rId3"/>
            </p:custDataLst>
          </p:nvPr>
        </p:nvSpPr>
        <p:spPr/>
        <p:txBody>
          <a:bodyPr/>
          <a:lstStyle>
            <a:lvl1pPr>
              <a:defRPr baseline="0">
                <a:solidFill>
                  <a:schemeClr val="tx1">
                    <a:lumMod val="85000"/>
                    <a:lumOff val="15000"/>
                  </a:schemeClr>
                </a:solidFill>
                <a:latin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4"/>
            </p:custDataLst>
          </p:nvPr>
        </p:nvSpPr>
        <p:spPr/>
        <p:txBody>
          <a:bodyPr/>
          <a:lstStyle>
            <a:lvl1pPr>
              <a:defRPr baseline="0">
                <a:solidFill>
                  <a:schemeClr val="tx1">
                    <a:lumMod val="85000"/>
                    <a:lumOff val="15000"/>
                  </a:schemeClr>
                </a:solidFill>
                <a:latin typeface="微软雅黑" panose="020B0503020204020204" pitchFamily="34" charset="-122"/>
              </a:defRPr>
            </a:lvl1pPr>
          </a:lstStyle>
          <a:p>
            <a:endParaRPr lang="zh-CN" altLang="en-US" dirty="0"/>
          </a:p>
        </p:txBody>
      </p:sp>
      <p:sp>
        <p:nvSpPr>
          <p:cNvPr id="5" name="灯片编号占位符 4"/>
          <p:cNvSpPr>
            <a:spLocks noGrp="1"/>
          </p:cNvSpPr>
          <p:nvPr userDrawn="1">
            <p:ph type="sldNum" sz="quarter" idx="12"/>
            <p:custDataLst>
              <p:tags r:id="rId5"/>
            </p:custDataLst>
          </p:nvPr>
        </p:nvSpPr>
        <p:spPr/>
        <p:txBody>
          <a:bodyPr/>
          <a:lstStyle>
            <a:lvl1pPr>
              <a:defRPr baseline="0">
                <a:solidFill>
                  <a:schemeClr val="tx1">
                    <a:lumMod val="85000"/>
                    <a:lumOff val="15000"/>
                  </a:schemeClr>
                </a:solidFill>
                <a:latin typeface="微软雅黑" panose="020B0503020204020204" pitchFamily="34" charset="-122"/>
              </a:defRPr>
            </a:lvl1pPr>
          </a:lstStyle>
          <a:p>
            <a:fld id="{49AE70B2-8BF9-45C0-BB95-33D1B9D3A854}" type="slidenum">
              <a:rPr lang="zh-CN" altLang="en-US" smtClean="0"/>
            </a:fld>
            <a:endParaRPr lang="zh-CN" altLang="en-US" dirty="0"/>
          </a:p>
        </p:txBody>
      </p:sp>
      <p:grpSp>
        <p:nvGrpSpPr>
          <p:cNvPr id="6" name="组合 5"/>
          <p:cNvGrpSpPr/>
          <p:nvPr userDrawn="1">
            <p:custDataLst>
              <p:tags r:id="rId6"/>
            </p:custDataLst>
          </p:nvPr>
        </p:nvGrpSpPr>
        <p:grpSpPr>
          <a:xfrm>
            <a:off x="-5715" y="0"/>
            <a:ext cx="1261745" cy="955675"/>
            <a:chOff x="-5475" y="-1"/>
            <a:chExt cx="1261620" cy="955745"/>
          </a:xfrm>
        </p:grpSpPr>
        <p:sp>
          <p:nvSpPr>
            <p:cNvPr id="9" name="直角三角形 8"/>
            <p:cNvSpPr/>
            <p:nvPr>
              <p:custDataLst>
                <p:tags r:id="rId7"/>
              </p:custDataLst>
            </p:nvPr>
          </p:nvSpPr>
          <p:spPr>
            <a:xfrm flipV="1">
              <a:off x="-5475" y="-1"/>
              <a:ext cx="1261620" cy="955745"/>
            </a:xfrm>
            <a:prstGeom prst="rtTriangle">
              <a:avLst/>
            </a:prstGeom>
            <a:solidFill>
              <a:schemeClr val="accent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0" name="直角三角形 9"/>
            <p:cNvSpPr/>
            <p:nvPr>
              <p:custDataLst>
                <p:tags r:id="rId8"/>
              </p:custDataLst>
            </p:nvPr>
          </p:nvSpPr>
          <p:spPr>
            <a:xfrm flipV="1">
              <a:off x="-5475" y="-1"/>
              <a:ext cx="1103411" cy="83589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grpSp>
      <p:sp>
        <p:nvSpPr>
          <p:cNvPr id="15" name="Freeform 9"/>
          <p:cNvSpPr/>
          <p:nvPr userDrawn="1">
            <p:custDataLst>
              <p:tags r:id="rId9"/>
            </p:custDataLst>
          </p:nvPr>
        </p:nvSpPr>
        <p:spPr>
          <a:xfrm>
            <a:off x="11043138" y="4289310"/>
            <a:ext cx="1126957" cy="2253919"/>
          </a:xfrm>
          <a:custGeom>
            <a:avLst/>
            <a:gdLst>
              <a:gd name="connsiteX0" fmla="*/ 852673 w 852673"/>
              <a:gd name="connsiteY0" fmla="*/ 0 h 1705350"/>
              <a:gd name="connsiteX1" fmla="*/ 852671 w 852673"/>
              <a:gd name="connsiteY1" fmla="*/ 1705350 h 1705350"/>
              <a:gd name="connsiteX2" fmla="*/ 0 w 852673"/>
              <a:gd name="connsiteY2" fmla="*/ 852676 h 1705350"/>
            </a:gdLst>
            <a:ahLst/>
            <a:cxnLst>
              <a:cxn ang="0">
                <a:pos x="connsiteX0" y="connsiteY0"/>
              </a:cxn>
              <a:cxn ang="0">
                <a:pos x="connsiteX1" y="connsiteY1"/>
              </a:cxn>
              <a:cxn ang="0">
                <a:pos x="connsiteX2" y="connsiteY2"/>
              </a:cxn>
            </a:cxnLst>
            <a:rect l="l" t="t" r="r" b="b"/>
            <a:pathLst>
              <a:path w="852673" h="1705350">
                <a:moveTo>
                  <a:pt x="852673" y="0"/>
                </a:moveTo>
                <a:lnTo>
                  <a:pt x="852671" y="1705350"/>
                </a:lnTo>
                <a:lnTo>
                  <a:pt x="0" y="852676"/>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userDrawn="1">
            <p:custDataLst>
              <p:tags r:id="rId10"/>
            </p:custDataLst>
          </p:nvPr>
        </p:nvPicPr>
        <p:blipFill>
          <a:blip r:embed="rId11" cstate="screen"/>
          <a:stretch>
            <a:fillRect/>
          </a:stretch>
        </p:blipFill>
        <p:spPr>
          <a:xfrm rot="5400000">
            <a:off x="11117357" y="5159252"/>
            <a:ext cx="1429406" cy="714703"/>
          </a:xfrm>
          <a:prstGeom prst="rect">
            <a:avLst/>
          </a:prstGeom>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3" name="日期占位符 2"/>
          <p:cNvSpPr>
            <a:spLocks noGrp="1"/>
          </p:cNvSpPr>
          <p:nvPr>
            <p:ph type="dt" sz="half" idx="10"/>
            <p:custDataLst>
              <p:tags r:id="rId3"/>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4" name="页脚占位符 3"/>
          <p:cNvSpPr>
            <a:spLocks noGrp="1"/>
          </p:cNvSpPr>
          <p:nvPr>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dirty="0"/>
          </a:p>
        </p:txBody>
      </p:sp>
      <p:sp>
        <p:nvSpPr>
          <p:cNvPr id="2" name="标题 1"/>
          <p:cNvSpPr>
            <a:spLocks noGrp="1"/>
          </p:cNvSpPr>
          <p:nvPr>
            <p:ph type="title" hasCustomPrompt="1"/>
            <p:custDataLst>
              <p:tags r:id="rId6"/>
            </p:custDataLst>
          </p:nvPr>
        </p:nvSpPr>
        <p:spPr>
          <a:xfrm>
            <a:off x="1281600" y="1249200"/>
            <a:ext cx="9626400" cy="723600"/>
          </a:xfrm>
        </p:spPr>
        <p:txBody>
          <a:bodyPr anchor="ctr">
            <a:normAutofit/>
          </a:bodyPr>
          <a:lstStyle>
            <a:lvl1pPr marL="0" indent="0">
              <a:buFont typeface="Arial" panose="020B0604020202020204" pitchFamily="34" charset="0"/>
              <a:buNone/>
              <a:defRPr sz="32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hasCustomPrompt="1"/>
            <p:custDataLst>
              <p:tags r:id="rId7"/>
            </p:custDataLst>
          </p:nvPr>
        </p:nvSpPr>
        <p:spPr>
          <a:xfrm>
            <a:off x="1281113" y="2163600"/>
            <a:ext cx="9626600" cy="3445200"/>
          </a:xfrm>
        </p:spPr>
        <p:txBody>
          <a:bodyPr>
            <a:normAutofit/>
          </a:bodyPr>
          <a:lstStyle>
            <a:lvl1pPr marL="285750" indent="-285750">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defRPr baseline="0">
                <a:solidFill>
                  <a:schemeClr val="tx1"/>
                </a:solidFill>
                <a:latin typeface="微软雅黑" panose="020B0503020204020204" pitchFamily="34" charset="-122"/>
                <a:ea typeface="微软雅黑" panose="020B0503020204020204" pitchFamily="34" charset="-122"/>
              </a:defRPr>
            </a:lvl2pPr>
            <a:lvl3pPr>
              <a:defRPr baseline="0">
                <a:solidFill>
                  <a:schemeClr val="tx1"/>
                </a:solidFill>
                <a:latin typeface="微软雅黑" panose="020B0503020204020204" pitchFamily="34" charset="-122"/>
                <a:ea typeface="微软雅黑" panose="020B0503020204020204" pitchFamily="34" charset="-122"/>
              </a:defRPr>
            </a:lvl3pPr>
            <a:lvl4pPr>
              <a:defRPr baseline="0">
                <a:solidFill>
                  <a:schemeClr val="tx1"/>
                </a:solidFill>
                <a:latin typeface="微软雅黑" panose="020B0503020204020204" pitchFamily="34" charset="-122"/>
                <a:ea typeface="微软雅黑" panose="020B0503020204020204" pitchFamily="34" charset="-122"/>
              </a:defRPr>
            </a:lvl4pPr>
            <a:lvl5pPr>
              <a:defRPr baseline="0">
                <a:solidFill>
                  <a:schemeClr val="tx1"/>
                </a:solidFill>
                <a:latin typeface="微软雅黑" panose="020B0503020204020204" pitchFamily="34" charset="-122"/>
                <a:ea typeface="微软雅黑" panose="020B0503020204020204" pitchFamily="34" charset="-122"/>
              </a:defRPr>
            </a:lvl5pPr>
          </a:lstStyle>
          <a:p>
            <a:pPr lvl="0"/>
            <a:r>
              <a:rPr lang="zh-CN" altLang="en-US"/>
              <a:t>单击此处添加文本</a:t>
            </a:r>
            <a:endParaRPr lang="zh-CN" altLang="en-US" dirty="0"/>
          </a:p>
        </p:txBody>
      </p:sp>
      <p:sp>
        <p:nvSpPr>
          <p:cNvPr id="15" name="Freeform 7"/>
          <p:cNvSpPr/>
          <p:nvPr userDrawn="1">
            <p:custDataLst>
              <p:tags r:id="rId8"/>
            </p:custDataLst>
          </p:nvPr>
        </p:nvSpPr>
        <p:spPr>
          <a:xfrm>
            <a:off x="35561" y="270756"/>
            <a:ext cx="846836" cy="1693676"/>
          </a:xfrm>
          <a:custGeom>
            <a:avLst/>
            <a:gdLst>
              <a:gd name="connsiteX0" fmla="*/ 0 w 846836"/>
              <a:gd name="connsiteY0" fmla="*/ 0 h 1693676"/>
              <a:gd name="connsiteX1" fmla="*/ 846836 w 846836"/>
              <a:gd name="connsiteY1" fmla="*/ 846840 h 1693676"/>
              <a:gd name="connsiteX2" fmla="*/ 0 w 846836"/>
              <a:gd name="connsiteY2" fmla="*/ 1693676 h 1693676"/>
            </a:gdLst>
            <a:ahLst/>
            <a:cxnLst>
              <a:cxn ang="0">
                <a:pos x="connsiteX0" y="connsiteY0"/>
              </a:cxn>
              <a:cxn ang="0">
                <a:pos x="connsiteX1" y="connsiteY1"/>
              </a:cxn>
              <a:cxn ang="0">
                <a:pos x="connsiteX2" y="connsiteY2"/>
              </a:cxn>
            </a:cxnLst>
            <a:rect l="l" t="t" r="r" b="b"/>
            <a:pathLst>
              <a:path w="846836" h="1693676">
                <a:moveTo>
                  <a:pt x="0" y="0"/>
                </a:moveTo>
                <a:lnTo>
                  <a:pt x="846836" y="846840"/>
                </a:lnTo>
                <a:lnTo>
                  <a:pt x="0" y="1693676"/>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userDrawn="1">
            <p:custDataLst>
              <p:tags r:id="rId9"/>
            </p:custDataLst>
          </p:nvPr>
        </p:nvPicPr>
        <p:blipFill>
          <a:blip r:embed="rId10" cstate="screen"/>
          <a:stretch>
            <a:fillRect/>
          </a:stretch>
        </p:blipFill>
        <p:spPr>
          <a:xfrm rot="16200000">
            <a:off x="-237740" y="847270"/>
            <a:ext cx="1081325" cy="540662"/>
          </a:xfrm>
          <a:prstGeom prst="rect">
            <a:avLst/>
          </a:prstGeom>
        </p:spPr>
      </p:pic>
      <p:sp>
        <p:nvSpPr>
          <p:cNvPr id="18" name="Freeform 9"/>
          <p:cNvSpPr/>
          <p:nvPr userDrawn="1">
            <p:custDataLst>
              <p:tags r:id="rId11"/>
            </p:custDataLst>
          </p:nvPr>
        </p:nvSpPr>
        <p:spPr>
          <a:xfrm>
            <a:off x="11317422" y="4837879"/>
            <a:ext cx="852673" cy="1705350"/>
          </a:xfrm>
          <a:custGeom>
            <a:avLst/>
            <a:gdLst>
              <a:gd name="connsiteX0" fmla="*/ 852673 w 852673"/>
              <a:gd name="connsiteY0" fmla="*/ 0 h 1705350"/>
              <a:gd name="connsiteX1" fmla="*/ 852671 w 852673"/>
              <a:gd name="connsiteY1" fmla="*/ 1705350 h 1705350"/>
              <a:gd name="connsiteX2" fmla="*/ 0 w 852673"/>
              <a:gd name="connsiteY2" fmla="*/ 852676 h 1705350"/>
            </a:gdLst>
            <a:ahLst/>
            <a:cxnLst>
              <a:cxn ang="0">
                <a:pos x="connsiteX0" y="connsiteY0"/>
              </a:cxn>
              <a:cxn ang="0">
                <a:pos x="connsiteX1" y="connsiteY1"/>
              </a:cxn>
              <a:cxn ang="0">
                <a:pos x="connsiteX2" y="connsiteY2"/>
              </a:cxn>
            </a:cxnLst>
            <a:rect l="l" t="t" r="r" b="b"/>
            <a:pathLst>
              <a:path w="852673" h="1705350">
                <a:moveTo>
                  <a:pt x="852673" y="0"/>
                </a:moveTo>
                <a:lnTo>
                  <a:pt x="852671" y="1705350"/>
                </a:lnTo>
                <a:lnTo>
                  <a:pt x="0" y="852676"/>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lumMod val="85000"/>
                  <a:lumOff val="15000"/>
                </a:schemeClr>
              </a:solidFill>
            </a:endParaRPr>
          </a:p>
        </p:txBody>
      </p:sp>
      <p:pic>
        <p:nvPicPr>
          <p:cNvPr id="21" name="图片 20"/>
          <p:cNvPicPr>
            <a:picLocks noChangeAspect="1"/>
          </p:cNvPicPr>
          <p:nvPr userDrawn="1">
            <p:custDataLst>
              <p:tags r:id="rId12"/>
            </p:custDataLst>
          </p:nvPr>
        </p:nvPicPr>
        <p:blipFill>
          <a:blip r:embed="rId10" cstate="screen"/>
          <a:stretch>
            <a:fillRect/>
          </a:stretch>
        </p:blipFill>
        <p:spPr>
          <a:xfrm rot="5400000">
            <a:off x="11378279" y="5420174"/>
            <a:ext cx="1081510" cy="540755"/>
          </a:xfrm>
          <a:prstGeom prst="rect">
            <a:avLst/>
          </a:prstGeom>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4823460"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olidFill>
                <a:schemeClr val="tx1">
                  <a:lumMod val="85000"/>
                  <a:lumOff val="15000"/>
                </a:schemeClr>
              </a:solidFill>
              <a:sym typeface="+mn-ea"/>
            </a:endParaRPr>
          </a:p>
        </p:txBody>
      </p:sp>
      <p:grpSp>
        <p:nvGrpSpPr>
          <p:cNvPr id="12" name="组合 11"/>
          <p:cNvGrpSpPr/>
          <p:nvPr userDrawn="1">
            <p:custDataLst>
              <p:tags r:id="rId3"/>
            </p:custDataLst>
          </p:nvPr>
        </p:nvGrpSpPr>
        <p:grpSpPr>
          <a:xfrm flipH="1">
            <a:off x="206661" y="5620233"/>
            <a:ext cx="1013606" cy="1007845"/>
            <a:chOff x="267875" y="162991"/>
            <a:chExt cx="811134" cy="806524"/>
          </a:xfrm>
        </p:grpSpPr>
        <p:sp>
          <p:nvSpPr>
            <p:cNvPr id="14" name="矩形 13"/>
            <p:cNvSpPr/>
            <p:nvPr>
              <p:custDataLst>
                <p:tags r:id="rId4"/>
              </p:custDataLst>
            </p:nvPr>
          </p:nvSpPr>
          <p:spPr>
            <a:xfrm>
              <a:off x="583200" y="162991"/>
              <a:ext cx="495809" cy="495809"/>
            </a:xfrm>
            <a:prstGeom prst="rect">
              <a:avLst/>
            </a:prstGeom>
            <a:solidFill>
              <a:schemeClr val="accent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5" name="矩形 14"/>
            <p:cNvSpPr/>
            <p:nvPr>
              <p:custDataLst>
                <p:tags r:id="rId5"/>
              </p:custDataLst>
            </p:nvPr>
          </p:nvSpPr>
          <p:spPr>
            <a:xfrm>
              <a:off x="267875" y="658800"/>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2" name="标题 1"/>
          <p:cNvSpPr>
            <a:spLocks noGrp="1"/>
          </p:cNvSpPr>
          <p:nvPr userDrawn="1">
            <p:ph type="title" hasCustomPrompt="1"/>
            <p:custDataLst>
              <p:tags r:id="rId6"/>
            </p:custDataLst>
          </p:nvPr>
        </p:nvSpPr>
        <p:spPr>
          <a:xfrm>
            <a:off x="582930" y="770255"/>
            <a:ext cx="3959860" cy="882015"/>
          </a:xfrm>
        </p:spPr>
        <p:txBody>
          <a:bodyPr anchor="ctr">
            <a:normAutofit/>
          </a:bodyPr>
          <a:lstStyle>
            <a:lvl1pPr>
              <a:defRPr sz="32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8"/>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9"/>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0"/>
            </p:custDataLst>
          </p:nvPr>
        </p:nvSpPr>
        <p:spPr>
          <a:xfrm>
            <a:off x="586740" y="1764030"/>
            <a:ext cx="3956685" cy="4093210"/>
          </a:xfrm>
        </p:spPr>
        <p:txBody>
          <a:bodyPr>
            <a:normAutofit/>
          </a:bodyPr>
          <a:lstStyle>
            <a:lvl1pPr marL="0" indent="0">
              <a:lnSpc>
                <a:spcPct val="130000"/>
              </a:lnSpc>
              <a:spcAft>
                <a:spcPts val="1000"/>
              </a:spcAft>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内容占位符 8"/>
          <p:cNvSpPr>
            <a:spLocks noGrp="1"/>
          </p:cNvSpPr>
          <p:nvPr userDrawn="1">
            <p:ph sz="quarter" idx="14"/>
            <p:custDataLst>
              <p:tags r:id="rId11"/>
            </p:custDataLst>
          </p:nvPr>
        </p:nvSpPr>
        <p:spPr>
          <a:xfrm>
            <a:off x="5101200" y="769938"/>
            <a:ext cx="6480000" cy="5087937"/>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a:t>单击此处编辑母版文本样式</a:t>
            </a:r>
            <a:endParaRPr lang="zh-CN" altLang="en-US"/>
          </a:p>
          <a:p>
            <a:pPr lvl="1"/>
            <a:r>
              <a:rPr lang="zh-CN" altLang="en-US">
                <a:sym typeface="+mn-ea"/>
              </a:rPr>
              <a:t>第</a:t>
            </a:r>
            <a:r>
              <a:rPr lang="zh-CN" altLang="en-US"/>
              <a:t>二级</a:t>
            </a:r>
            <a:endParaRPr lang="zh-CN" altLang="en-US"/>
          </a:p>
          <a:p>
            <a:pPr lvl="2"/>
            <a:r>
              <a:rPr lang="zh-CN" altLang="en-US">
                <a:sym typeface="+mn-ea"/>
              </a:rPr>
              <a:t>第</a:t>
            </a:r>
            <a:r>
              <a:rPr lang="zh-CN" altLang="en-US"/>
              <a:t>三级</a:t>
            </a:r>
            <a:endParaRPr lang="zh-CN" altLang="en-US"/>
          </a:p>
          <a:p>
            <a:pPr lvl="3"/>
            <a:r>
              <a:rPr lang="zh-CN" altLang="en-US">
                <a:sym typeface="+mn-ea"/>
              </a:rPr>
              <a:t>第</a:t>
            </a:r>
            <a:r>
              <a:rPr lang="zh-CN" altLang="en-US"/>
              <a:t>四级</a:t>
            </a:r>
            <a:endParaRPr lang="zh-CN" altLang="en-US"/>
          </a:p>
          <a:p>
            <a:pPr lvl="4"/>
            <a:r>
              <a:rPr lang="zh-CN" altLang="en-US">
                <a:sym typeface="+mn-ea"/>
              </a:rPr>
              <a:t>第</a:t>
            </a:r>
            <a:r>
              <a:rPr lang="zh-CN" altLang="en-US"/>
              <a:t>五级</a:t>
            </a:r>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grpSp>
        <p:nvGrpSpPr>
          <p:cNvPr id="8" name="组合 7"/>
          <p:cNvGrpSpPr/>
          <p:nvPr userDrawn="1">
            <p:custDataLst>
              <p:tags r:id="rId3"/>
            </p:custDataLst>
          </p:nvPr>
        </p:nvGrpSpPr>
        <p:grpSpPr>
          <a:xfrm>
            <a:off x="10504763" y="-575719"/>
            <a:ext cx="1201704" cy="1201704"/>
            <a:chOff x="10504763" y="-597753"/>
            <a:chExt cx="1201704" cy="1201704"/>
          </a:xfrm>
        </p:grpSpPr>
        <p:sp>
          <p:nvSpPr>
            <p:cNvPr id="17" name="任意多边形: 形状 16"/>
            <p:cNvSpPr/>
            <p:nvPr>
              <p:custDataLst>
                <p:tags r:id="rId4"/>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5"/>
              </p:custDataLst>
            </p:nvPr>
          </p:nvPicPr>
          <p:blipFill>
            <a:blip r:embed="rId6" cstate="screen"/>
            <a:stretch>
              <a:fillRect/>
            </a:stretch>
          </p:blipFill>
          <p:spPr>
            <a:xfrm>
              <a:off x="10564998" y="3099"/>
              <a:ext cx="1081230" cy="540615"/>
            </a:xfrm>
            <a:prstGeom prst="rect">
              <a:avLst/>
            </a:prstGeom>
          </p:spPr>
        </p:pic>
      </p:grpSp>
      <p:sp>
        <p:nvSpPr>
          <p:cNvPr id="2" name="标题 1"/>
          <p:cNvSpPr>
            <a:spLocks noGrp="1"/>
          </p:cNvSpPr>
          <p:nvPr userDrawn="1">
            <p:ph type="title"/>
            <p:custDataLst>
              <p:tags r:id="rId7"/>
            </p:custDataLst>
          </p:nvPr>
        </p:nvSpPr>
        <p:spPr>
          <a:xfrm>
            <a:off x="612000" y="781200"/>
            <a:ext cx="10976400" cy="626400"/>
          </a:xfrm>
        </p:spPr>
        <p:txBody>
          <a:bodyPr anchor="ctr"/>
          <a:lstStyle>
            <a:lvl1pPr algn="ctr">
              <a:defRPr sz="36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8"/>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9"/>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10"/>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1"/>
            </p:custDataLst>
          </p:nvPr>
        </p:nvSpPr>
        <p:spPr>
          <a:xfrm>
            <a:off x="612000" y="1659600"/>
            <a:ext cx="10975975" cy="828000"/>
          </a:xfrm>
        </p:spPr>
        <p:txBody>
          <a:bodyPr>
            <a:normAutofit/>
          </a:bodyPr>
          <a:lstStyle>
            <a:lvl1pPr algn="ct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userDrawn="1">
            <p:ph sz="quarter" idx="14"/>
            <p:custDataLst>
              <p:tags r:id="rId12"/>
            </p:custDataLst>
          </p:nvPr>
        </p:nvSpPr>
        <p:spPr>
          <a:xfrm>
            <a:off x="612775" y="2808000"/>
            <a:ext cx="10965600" cy="34308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0504763" y="-564702"/>
            <a:ext cx="1201704" cy="1201704"/>
            <a:chOff x="10504763" y="-597753"/>
            <a:chExt cx="1201704" cy="1201704"/>
          </a:xfrm>
        </p:grpSpPr>
        <p:sp>
          <p:nvSpPr>
            <p:cNvPr id="14" name="任意多边形: 形状 13"/>
            <p:cNvSpPr/>
            <p:nvPr>
              <p:custDataLst>
                <p:tags r:id="rId3"/>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p:custDataLst>
                <p:tags r:id="rId4"/>
              </p:custDataLst>
            </p:nvPr>
          </p:nvPicPr>
          <p:blipFill>
            <a:blip r:embed="rId5" cstate="screen"/>
            <a:stretch>
              <a:fillRect/>
            </a:stretch>
          </p:blipFill>
          <p:spPr>
            <a:xfrm>
              <a:off x="10564998" y="3099"/>
              <a:ext cx="1081230" cy="540615"/>
            </a:xfrm>
            <a:prstGeom prst="rect">
              <a:avLst/>
            </a:prstGeom>
          </p:spPr>
        </p:pic>
      </p:grpSp>
      <p:sp>
        <p:nvSpPr>
          <p:cNvPr id="13" name="矩形 12"/>
          <p:cNvSpPr/>
          <p:nvPr userDrawn="1">
            <p:custDataLst>
              <p:tags r:id="rId6"/>
            </p:custDataLst>
          </p:nvPr>
        </p:nvSpPr>
        <p:spPr>
          <a:xfrm>
            <a:off x="0" y="50419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sp>
        <p:nvSpPr>
          <p:cNvPr id="2" name="标题 1"/>
          <p:cNvSpPr>
            <a:spLocks noGrp="1"/>
          </p:cNvSpPr>
          <p:nvPr userDrawn="1">
            <p:ph type="title"/>
            <p:custDataLst>
              <p:tags r:id="rId7"/>
            </p:custDataLst>
          </p:nvPr>
        </p:nvSpPr>
        <p:spPr>
          <a:xfrm>
            <a:off x="604800" y="669600"/>
            <a:ext cx="10976400" cy="565200"/>
          </a:xfrm>
        </p:spPr>
        <p:txBody>
          <a:bodyPr anchor="ctr">
            <a:normAutofit/>
          </a:bodyPr>
          <a:lstStyle>
            <a:lvl1pPr algn="ctr">
              <a:lnSpc>
                <a:spcPct val="100000"/>
              </a:lnSpc>
              <a:defRPr sz="32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8"/>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9"/>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10"/>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内容占位符 6"/>
          <p:cNvSpPr>
            <a:spLocks noGrp="1"/>
          </p:cNvSpPr>
          <p:nvPr userDrawn="1">
            <p:ph sz="quarter" idx="13"/>
            <p:custDataLst>
              <p:tags r:id="rId11"/>
            </p:custDataLst>
          </p:nvPr>
        </p:nvSpPr>
        <p:spPr>
          <a:xfrm>
            <a:off x="604837" y="1681200"/>
            <a:ext cx="10990800" cy="32112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文本占位符 8"/>
          <p:cNvSpPr>
            <a:spLocks noGrp="1"/>
          </p:cNvSpPr>
          <p:nvPr userDrawn="1">
            <p:ph type="body" sz="quarter" idx="14"/>
            <p:custDataLst>
              <p:tags r:id="rId12"/>
            </p:custDataLst>
          </p:nvPr>
        </p:nvSpPr>
        <p:spPr>
          <a:xfrm>
            <a:off x="594000" y="5180400"/>
            <a:ext cx="11001600" cy="1011600"/>
          </a:xfrm>
        </p:spPr>
        <p:txBody>
          <a:bodyPr>
            <a:normAutofit/>
          </a:bodyPr>
          <a:lstStyle>
            <a:lvl1pPr marL="0" indent="0">
              <a:lnSpc>
                <a:spcPct val="130000"/>
              </a:lnSpc>
              <a:spcBef>
                <a:spcPts val="0"/>
              </a:spcBef>
              <a:spcAft>
                <a:spcPts val="1000"/>
              </a:spcAft>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11556007" y="5087916"/>
            <a:ext cx="1204758" cy="1204758"/>
            <a:chOff x="11567024" y="5087916"/>
            <a:chExt cx="1204758" cy="1204758"/>
          </a:xfrm>
        </p:grpSpPr>
        <p:sp>
          <p:nvSpPr>
            <p:cNvPr id="19" name="任意多边形: 形状 18"/>
            <p:cNvSpPr/>
            <p:nvPr>
              <p:custDataLst>
                <p:tags r:id="rId3"/>
              </p:custDataLst>
            </p:nvPr>
          </p:nvSpPr>
          <p:spPr>
            <a:xfrm rot="2700000">
              <a:off x="11567024" y="5087916"/>
              <a:ext cx="1204758" cy="1204758"/>
            </a:xfrm>
            <a:custGeom>
              <a:avLst/>
              <a:gdLst>
                <a:gd name="connsiteX0" fmla="*/ 0 w 1204758"/>
                <a:gd name="connsiteY0" fmla="*/ 0 h 1204758"/>
                <a:gd name="connsiteX1" fmla="*/ 1204758 w 1204758"/>
                <a:gd name="connsiteY1" fmla="*/ 1204758 h 1204758"/>
                <a:gd name="connsiteX2" fmla="*/ 1 w 1204758"/>
                <a:gd name="connsiteY2" fmla="*/ 1204757 h 1204758"/>
              </a:gdLst>
              <a:ahLst/>
              <a:cxnLst>
                <a:cxn ang="0">
                  <a:pos x="connsiteX0" y="connsiteY0"/>
                </a:cxn>
                <a:cxn ang="0">
                  <a:pos x="connsiteX1" y="connsiteY1"/>
                </a:cxn>
                <a:cxn ang="0">
                  <a:pos x="connsiteX2" y="connsiteY2"/>
                </a:cxn>
              </a:cxnLst>
              <a:rect l="l" t="t" r="r" b="b"/>
              <a:pathLst>
                <a:path w="1204758" h="1204758">
                  <a:moveTo>
                    <a:pt x="0" y="0"/>
                  </a:moveTo>
                  <a:lnTo>
                    <a:pt x="1204758" y="1204758"/>
                  </a:lnTo>
                  <a:lnTo>
                    <a:pt x="1" y="1204757"/>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8" name="图片 17"/>
            <p:cNvPicPr>
              <a:picLocks noChangeAspect="1"/>
            </p:cNvPicPr>
            <p:nvPr>
              <p:custDataLst>
                <p:tags r:id="rId4"/>
              </p:custDataLst>
            </p:nvPr>
          </p:nvPicPr>
          <p:blipFill>
            <a:blip r:embed="rId5" cstate="screen"/>
            <a:stretch>
              <a:fillRect/>
            </a:stretch>
          </p:blipFill>
          <p:spPr>
            <a:xfrm rot="5400000">
              <a:off x="11367340" y="5419986"/>
              <a:ext cx="1081230" cy="540615"/>
            </a:xfrm>
            <a:prstGeom prst="rect">
              <a:avLst/>
            </a:prstGeom>
          </p:spPr>
        </p:pic>
      </p:grpSp>
      <p:sp>
        <p:nvSpPr>
          <p:cNvPr id="15" name="矩形 14"/>
          <p:cNvSpPr/>
          <p:nvPr userDrawn="1">
            <p:custDataLst>
              <p:tags r:id="rId6"/>
            </p:custDataLst>
          </p:nvPr>
        </p:nvSpPr>
        <p:spPr>
          <a:xfrm>
            <a:off x="0" y="0"/>
            <a:ext cx="12192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solidFill>
                <a:schemeClr val="tx1">
                  <a:lumMod val="85000"/>
                  <a:lumOff val="15000"/>
                </a:schemeClr>
              </a:solidFill>
              <a:latin typeface="Viner Hand ITC" panose="03070502030502020203" charset="0"/>
              <a:cs typeface="Viner Hand ITC" panose="03070502030502020203" charset="0"/>
              <a:sym typeface="+mn-ea"/>
            </a:endParaRPr>
          </a:p>
        </p:txBody>
      </p:sp>
      <p:sp>
        <p:nvSpPr>
          <p:cNvPr id="2" name="标题 1"/>
          <p:cNvSpPr>
            <a:spLocks noGrp="1"/>
          </p:cNvSpPr>
          <p:nvPr userDrawn="1">
            <p:ph type="title"/>
            <p:custDataLst>
              <p:tags r:id="rId7"/>
            </p:custDataLst>
          </p:nvPr>
        </p:nvSpPr>
        <p:spPr>
          <a:xfrm>
            <a:off x="579600" y="237600"/>
            <a:ext cx="11037600" cy="441964"/>
          </a:xfrm>
        </p:spPr>
        <p:txBody>
          <a:bodyPr>
            <a:noAutofit/>
          </a:bodyPr>
          <a:lstStyle>
            <a:lvl1pPr>
              <a:lnSpc>
                <a:spcPct val="100000"/>
              </a:lnSpc>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7" name="内容占位符 6"/>
          <p:cNvSpPr>
            <a:spLocks noGrp="1"/>
          </p:cNvSpPr>
          <p:nvPr userDrawn="1">
            <p:ph sz="quarter" idx="13"/>
            <p:custDataLst>
              <p:tags r:id="rId8"/>
            </p:custDataLst>
          </p:nvPr>
        </p:nvSpPr>
        <p:spPr>
          <a:xfrm>
            <a:off x="579600" y="1663200"/>
            <a:ext cx="5342400" cy="2894400"/>
          </a:xfrm>
        </p:spPr>
        <p:txBody>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3" name="日期占位符 2"/>
          <p:cNvSpPr>
            <a:spLocks noGrp="1"/>
          </p:cNvSpPr>
          <p:nvPr userDrawn="1">
            <p:ph type="dt" sz="half" idx="10"/>
            <p:custDataLst>
              <p:tags r:id="rId9"/>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0"/>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11"/>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9" name="内容占位符 8"/>
          <p:cNvSpPr>
            <a:spLocks noGrp="1"/>
          </p:cNvSpPr>
          <p:nvPr userDrawn="1">
            <p:ph sz="quarter" idx="14"/>
            <p:custDataLst>
              <p:tags r:id="rId12"/>
            </p:custDataLst>
          </p:nvPr>
        </p:nvSpPr>
        <p:spPr>
          <a:xfrm>
            <a:off x="6242400" y="1663200"/>
            <a:ext cx="5367600" cy="28944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11" name="文本占位符 10"/>
          <p:cNvSpPr>
            <a:spLocks noGrp="1"/>
          </p:cNvSpPr>
          <p:nvPr userDrawn="1">
            <p:ph type="body" sz="quarter" idx="15"/>
            <p:custDataLst>
              <p:tags r:id="rId13"/>
            </p:custDataLst>
          </p:nvPr>
        </p:nvSpPr>
        <p:spPr>
          <a:xfrm>
            <a:off x="572400" y="4816800"/>
            <a:ext cx="5342400" cy="781200"/>
          </a:xfrm>
        </p:spPr>
        <p:txBody>
          <a:bodyPr>
            <a:normAutofit/>
          </a:bodyPr>
          <a:lstStyle>
            <a:lvl1pP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userDrawn="1">
            <p:ph type="body" sz="quarter" idx="16"/>
            <p:custDataLst>
              <p:tags r:id="rId14"/>
            </p:custDataLst>
          </p:nvPr>
        </p:nvSpPr>
        <p:spPr>
          <a:xfrm>
            <a:off x="6253200" y="4813200"/>
            <a:ext cx="5367600" cy="781200"/>
          </a:xfrm>
        </p:spPr>
        <p:txBody>
          <a:bodyPr>
            <a:normAutofit/>
          </a:bodyPr>
          <a:lstStyle>
            <a:lvl1pP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2" name="矩形 11"/>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grpSp>
        <p:nvGrpSpPr>
          <p:cNvPr id="8" name="组合 7"/>
          <p:cNvGrpSpPr/>
          <p:nvPr userDrawn="1">
            <p:custDataLst>
              <p:tags r:id="rId3"/>
            </p:custDataLst>
          </p:nvPr>
        </p:nvGrpSpPr>
        <p:grpSpPr>
          <a:xfrm>
            <a:off x="-734060" y="2665730"/>
            <a:ext cx="1526540" cy="1526540"/>
            <a:chOff x="-777867" y="2665679"/>
            <a:chExt cx="1526642" cy="1526642"/>
          </a:xfrm>
        </p:grpSpPr>
        <p:sp>
          <p:nvSpPr>
            <p:cNvPr id="22" name="任意多边形: 形状 21"/>
            <p:cNvSpPr/>
            <p:nvPr>
              <p:custDataLst>
                <p:tags r:id="rId4"/>
              </p:custDataLst>
            </p:nvPr>
          </p:nvSpPr>
          <p:spPr>
            <a:xfrm rot="13500000">
              <a:off x="-777867" y="2665679"/>
              <a:ext cx="1526642" cy="1526642"/>
            </a:xfrm>
            <a:custGeom>
              <a:avLst/>
              <a:gdLst>
                <a:gd name="connsiteX0" fmla="*/ 1526642 w 1526642"/>
                <a:gd name="connsiteY0" fmla="*/ 1526642 h 1526642"/>
                <a:gd name="connsiteX1" fmla="*/ 0 w 1526642"/>
                <a:gd name="connsiteY1" fmla="*/ 1526642 h 1526642"/>
                <a:gd name="connsiteX2" fmla="*/ 0 w 1526642"/>
                <a:gd name="connsiteY2" fmla="*/ 0 h 1526642"/>
              </a:gdLst>
              <a:ahLst/>
              <a:cxnLst>
                <a:cxn ang="0">
                  <a:pos x="connsiteX0" y="connsiteY0"/>
                </a:cxn>
                <a:cxn ang="0">
                  <a:pos x="connsiteX1" y="connsiteY1"/>
                </a:cxn>
                <a:cxn ang="0">
                  <a:pos x="connsiteX2" y="connsiteY2"/>
                </a:cxn>
              </a:cxnLst>
              <a:rect l="l" t="t" r="r" b="b"/>
              <a:pathLst>
                <a:path w="1526642" h="1526642">
                  <a:moveTo>
                    <a:pt x="1526642" y="1526642"/>
                  </a:moveTo>
                  <a:lnTo>
                    <a:pt x="0" y="1526642"/>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5" name="图片 14"/>
            <p:cNvPicPr>
              <a:picLocks noChangeAspect="1"/>
            </p:cNvPicPr>
            <p:nvPr>
              <p:custDataLst>
                <p:tags r:id="rId5"/>
              </p:custDataLst>
            </p:nvPr>
          </p:nvPicPr>
          <p:blipFill>
            <a:blip r:embed="rId6" cstate="screen"/>
            <a:stretch>
              <a:fillRect/>
            </a:stretch>
          </p:blipFill>
          <p:spPr>
            <a:xfrm rot="16200000">
              <a:off x="-357944" y="3085603"/>
              <a:ext cx="1373592" cy="686796"/>
            </a:xfrm>
            <a:prstGeom prst="rect">
              <a:avLst/>
            </a:prstGeom>
          </p:spPr>
        </p:pic>
      </p:grpSp>
      <p:grpSp>
        <p:nvGrpSpPr>
          <p:cNvPr id="6" name="组合 5"/>
          <p:cNvGrpSpPr/>
          <p:nvPr userDrawn="1">
            <p:custDataLst>
              <p:tags r:id="rId7"/>
            </p:custDataLst>
          </p:nvPr>
        </p:nvGrpSpPr>
        <p:grpSpPr>
          <a:xfrm>
            <a:off x="11392535" y="2659380"/>
            <a:ext cx="1539875" cy="1539875"/>
            <a:chOff x="11425666" y="2659138"/>
            <a:chExt cx="1539725" cy="1539725"/>
          </a:xfrm>
        </p:grpSpPr>
        <p:sp>
          <p:nvSpPr>
            <p:cNvPr id="20" name="任意多边形: 形状 19"/>
            <p:cNvSpPr/>
            <p:nvPr>
              <p:custDataLst>
                <p:tags r:id="rId8"/>
              </p:custDataLst>
            </p:nvPr>
          </p:nvSpPr>
          <p:spPr>
            <a:xfrm rot="8100000" flipH="1">
              <a:off x="11425666" y="2659138"/>
              <a:ext cx="1539725" cy="1539725"/>
            </a:xfrm>
            <a:custGeom>
              <a:avLst/>
              <a:gdLst>
                <a:gd name="connsiteX0" fmla="*/ 1539725 w 1539725"/>
                <a:gd name="connsiteY0" fmla="*/ 1539725 h 1539725"/>
                <a:gd name="connsiteX1" fmla="*/ 0 w 1539725"/>
                <a:gd name="connsiteY1" fmla="*/ 0 h 1539725"/>
                <a:gd name="connsiteX2" fmla="*/ 0 w 1539725"/>
                <a:gd name="connsiteY2" fmla="*/ 1539725 h 1539725"/>
              </a:gdLst>
              <a:ahLst/>
              <a:cxnLst>
                <a:cxn ang="0">
                  <a:pos x="connsiteX0" y="connsiteY0"/>
                </a:cxn>
                <a:cxn ang="0">
                  <a:pos x="connsiteX1" y="connsiteY1"/>
                </a:cxn>
                <a:cxn ang="0">
                  <a:pos x="connsiteX2" y="connsiteY2"/>
                </a:cxn>
              </a:cxnLst>
              <a:rect l="l" t="t" r="r" b="b"/>
              <a:pathLst>
                <a:path w="1539725" h="1539725">
                  <a:moveTo>
                    <a:pt x="1539725" y="1539725"/>
                  </a:moveTo>
                  <a:lnTo>
                    <a:pt x="0" y="0"/>
                  </a:lnTo>
                  <a:lnTo>
                    <a:pt x="0" y="1539725"/>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8" name="图片 17"/>
            <p:cNvPicPr>
              <a:picLocks noChangeAspect="1"/>
            </p:cNvPicPr>
            <p:nvPr>
              <p:custDataLst>
                <p:tags r:id="rId9"/>
              </p:custDataLst>
            </p:nvPr>
          </p:nvPicPr>
          <p:blipFill>
            <a:blip r:embed="rId6" cstate="screen"/>
            <a:stretch>
              <a:fillRect/>
            </a:stretch>
          </p:blipFill>
          <p:spPr>
            <a:xfrm rot="5400000" flipH="1">
              <a:off x="11167101" y="3085603"/>
              <a:ext cx="1373592" cy="686796"/>
            </a:xfrm>
            <a:prstGeom prst="rect">
              <a:avLst/>
            </a:prstGeom>
          </p:spPr>
        </p:pic>
      </p:grpSp>
      <p:sp>
        <p:nvSpPr>
          <p:cNvPr id="2" name="标题 1"/>
          <p:cNvSpPr>
            <a:spLocks noGrp="1"/>
          </p:cNvSpPr>
          <p:nvPr userDrawn="1">
            <p:ph type="title" hasCustomPrompt="1"/>
            <p:custDataLst>
              <p:tags r:id="rId10"/>
            </p:custDataLst>
          </p:nvPr>
        </p:nvSpPr>
        <p:spPr>
          <a:xfrm>
            <a:off x="1522800" y="1339200"/>
            <a:ext cx="9144000" cy="2386800"/>
          </a:xfrm>
        </p:spPr>
        <p:txBody>
          <a:bodyPr anchor="b">
            <a:normAutofit/>
          </a:bodyPr>
          <a:lstStyle>
            <a:lvl1pPr algn="ctr">
              <a:defRPr sz="60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11"/>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2"/>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13"/>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4"/>
            </p:custDataLst>
          </p:nvPr>
        </p:nvSpPr>
        <p:spPr>
          <a:xfrm>
            <a:off x="1522730" y="3862705"/>
            <a:ext cx="9144000" cy="1656080"/>
          </a:xfrm>
        </p:spPr>
        <p:txBody>
          <a:bodyPr>
            <a:normAutofit/>
          </a:bodyPr>
          <a:lstStyle>
            <a:lvl1pPr marL="285750" indent="-285750" algn="ctr">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8" name="标题 7"/>
          <p:cNvSpPr>
            <a:spLocks noGrp="1"/>
          </p:cNvSpPr>
          <p:nvPr>
            <p:ph type="title"/>
          </p:nvPr>
        </p:nvSpPr>
        <p:spPr/>
        <p:txBody>
          <a:bodyPr/>
          <a:lstStyle/>
          <a:p>
            <a:r>
              <a:rPr kumimoji="1" lang="zh-CN" altLang="en-US"/>
              <a:t>单击此处编辑母版标题样式</a:t>
            </a:r>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tags" Target="../tags/tag49.xml"/><Relationship Id="rId15" Type="http://schemas.openxmlformats.org/officeDocument/2006/relationships/tags" Target="../tags/tag48.xml"/><Relationship Id="rId14" Type="http://schemas.openxmlformats.org/officeDocument/2006/relationships/tags" Target="../tags/tag47.xml"/><Relationship Id="rId13" Type="http://schemas.openxmlformats.org/officeDocument/2006/relationships/tags" Target="../tags/tag46.xml"/><Relationship Id="rId12" Type="http://schemas.openxmlformats.org/officeDocument/2006/relationships/tags" Target="../tags/tag45.xml"/><Relationship Id="rId11" Type="http://schemas.openxmlformats.org/officeDocument/2006/relationships/tags" Target="../tags/tag44.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2" Type="http://schemas.openxmlformats.org/officeDocument/2006/relationships/theme" Target="../theme/theme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0.xml"/><Relationship Id="rId8" Type="http://schemas.openxmlformats.org/officeDocument/2006/relationships/slideLayout" Target="../slideLayouts/slideLayout29.xml"/><Relationship Id="rId7" Type="http://schemas.openxmlformats.org/officeDocument/2006/relationships/slideLayout" Target="../slideLayouts/slideLayout28.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5" Type="http://schemas.openxmlformats.org/officeDocument/2006/relationships/theme" Target="../theme/theme3.xml"/><Relationship Id="rId24" Type="http://schemas.openxmlformats.org/officeDocument/2006/relationships/tags" Target="../tags/tag246.xml"/><Relationship Id="rId23" Type="http://schemas.openxmlformats.org/officeDocument/2006/relationships/tags" Target="../tags/tag245.xml"/><Relationship Id="rId22" Type="http://schemas.openxmlformats.org/officeDocument/2006/relationships/tags" Target="../tags/tag244.xml"/><Relationship Id="rId21" Type="http://schemas.openxmlformats.org/officeDocument/2006/relationships/tags" Target="../tags/tag243.xml"/><Relationship Id="rId20" Type="http://schemas.openxmlformats.org/officeDocument/2006/relationships/tags" Target="../tags/tag242.xml"/><Relationship Id="rId2" Type="http://schemas.openxmlformats.org/officeDocument/2006/relationships/slideLayout" Target="../slideLayouts/slideLayout23.xml"/><Relationship Id="rId19" Type="http://schemas.openxmlformats.org/officeDocument/2006/relationships/tags" Target="../tags/tag241.xml"/><Relationship Id="rId18" Type="http://schemas.openxmlformats.org/officeDocument/2006/relationships/slideLayout" Target="../slideLayouts/slideLayout39.xml"/><Relationship Id="rId17" Type="http://schemas.openxmlformats.org/officeDocument/2006/relationships/slideLayout" Target="../slideLayouts/slideLayout38.xml"/><Relationship Id="rId16" Type="http://schemas.openxmlformats.org/officeDocument/2006/relationships/slideLayout" Target="../slideLayouts/slideLayout37.xml"/><Relationship Id="rId15" Type="http://schemas.openxmlformats.org/officeDocument/2006/relationships/slideLayout" Target="../slideLayouts/slideLayout36.xml"/><Relationship Id="rId14" Type="http://schemas.openxmlformats.org/officeDocument/2006/relationships/slideLayout" Target="../slideLayouts/slideLayout35.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11" Type="http://schemas.openxmlformats.org/officeDocument/2006/relationships/slideLayout" Target="../slideLayouts/slideLayout32.xml"/><Relationship Id="rId10" Type="http://schemas.openxmlformats.org/officeDocument/2006/relationships/slideLayout" Target="../slideLayouts/slideLayout31.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3"/>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4"/>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5"/>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6"/>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6F23A3-5631-364C-B4C2-3F31B1F8C96B}"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25E330-CE96-8A4C-BA2E-E9B73F52FA6C}"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249.xml"/><Relationship Id="rId2" Type="http://schemas.openxmlformats.org/officeDocument/2006/relationships/tags" Target="../tags/tag248.xml"/><Relationship Id="rId1" Type="http://schemas.openxmlformats.org/officeDocument/2006/relationships/tags" Target="../tags/tag247.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tags" Target="../tags/tag278.xml"/><Relationship Id="rId1" Type="http://schemas.openxmlformats.org/officeDocument/2006/relationships/tags" Target="../tags/tag277.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tags" Target="../tags/tag279.xml"/><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tags" Target="../tags/tag281.xml"/><Relationship Id="rId1" Type="http://schemas.openxmlformats.org/officeDocument/2006/relationships/tags" Target="../tags/tag280.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tags" Target="../tags/tag283.xml"/><Relationship Id="rId1" Type="http://schemas.openxmlformats.org/officeDocument/2006/relationships/tags" Target="../tags/tag282.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tags" Target="../tags/tag285.xml"/><Relationship Id="rId1" Type="http://schemas.openxmlformats.org/officeDocument/2006/relationships/tags" Target="../tags/tag284.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tags" Target="../tags/tag287.xml"/><Relationship Id="rId1" Type="http://schemas.openxmlformats.org/officeDocument/2006/relationships/tags" Target="../tags/tag286.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tags" Target="../tags/tag289.xml"/><Relationship Id="rId1" Type="http://schemas.openxmlformats.org/officeDocument/2006/relationships/tags" Target="../tags/tag288.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tags" Target="../tags/tag291.xml"/><Relationship Id="rId1" Type="http://schemas.openxmlformats.org/officeDocument/2006/relationships/tags" Target="../tags/tag290.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tags" Target="../tags/tag293.xml"/><Relationship Id="rId1" Type="http://schemas.openxmlformats.org/officeDocument/2006/relationships/tags" Target="../tags/tag29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9" Type="http://schemas.openxmlformats.org/officeDocument/2006/relationships/tags" Target="../tags/tag258.xml"/><Relationship Id="rId8" Type="http://schemas.openxmlformats.org/officeDocument/2006/relationships/tags" Target="../tags/tag257.xml"/><Relationship Id="rId7" Type="http://schemas.openxmlformats.org/officeDocument/2006/relationships/tags" Target="../tags/tag256.xml"/><Relationship Id="rId6" Type="http://schemas.openxmlformats.org/officeDocument/2006/relationships/tags" Target="../tags/tag255.xml"/><Relationship Id="rId5" Type="http://schemas.openxmlformats.org/officeDocument/2006/relationships/tags" Target="../tags/tag254.xml"/><Relationship Id="rId4" Type="http://schemas.openxmlformats.org/officeDocument/2006/relationships/tags" Target="../tags/tag253.xml"/><Relationship Id="rId3" Type="http://schemas.openxmlformats.org/officeDocument/2006/relationships/tags" Target="../tags/tag252.xml"/><Relationship Id="rId2" Type="http://schemas.openxmlformats.org/officeDocument/2006/relationships/tags" Target="../tags/tag251.xml"/><Relationship Id="rId15" Type="http://schemas.openxmlformats.org/officeDocument/2006/relationships/notesSlide" Target="../notesSlides/notesSlide2.xml"/><Relationship Id="rId14" Type="http://schemas.openxmlformats.org/officeDocument/2006/relationships/slideLayout" Target="../slideLayouts/slideLayout6.xml"/><Relationship Id="rId13" Type="http://schemas.openxmlformats.org/officeDocument/2006/relationships/tags" Target="../tags/tag262.xml"/><Relationship Id="rId12" Type="http://schemas.openxmlformats.org/officeDocument/2006/relationships/tags" Target="../tags/tag261.xml"/><Relationship Id="rId11" Type="http://schemas.openxmlformats.org/officeDocument/2006/relationships/tags" Target="../tags/tag260.xml"/><Relationship Id="rId10" Type="http://schemas.openxmlformats.org/officeDocument/2006/relationships/tags" Target="../tags/tag259.xml"/><Relationship Id="rId1" Type="http://schemas.openxmlformats.org/officeDocument/2006/relationships/tags" Target="../tags/tag250.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tags" Target="../tags/tag295.xml"/><Relationship Id="rId1" Type="http://schemas.openxmlformats.org/officeDocument/2006/relationships/tags" Target="../tags/tag29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tags" Target="../tags/tag297.xml"/><Relationship Id="rId1" Type="http://schemas.openxmlformats.org/officeDocument/2006/relationships/tags" Target="../tags/tag296.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tags" Target="../tags/tag299.xml"/><Relationship Id="rId1" Type="http://schemas.openxmlformats.org/officeDocument/2006/relationships/tags" Target="../tags/tag298.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tags" Target="../tags/tag301.xml"/><Relationship Id="rId1" Type="http://schemas.openxmlformats.org/officeDocument/2006/relationships/tags" Target="../tags/tag300.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32.xml"/><Relationship Id="rId3" Type="http://schemas.openxmlformats.org/officeDocument/2006/relationships/themeOverride" Target="../theme/themeOverride1.xml"/><Relationship Id="rId2" Type="http://schemas.openxmlformats.org/officeDocument/2006/relationships/tags" Target="../tags/tag303.xml"/><Relationship Id="rId1" Type="http://schemas.openxmlformats.org/officeDocument/2006/relationships/tags" Target="../tags/tag30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264.xml"/><Relationship Id="rId1" Type="http://schemas.openxmlformats.org/officeDocument/2006/relationships/tags" Target="../tags/tag263.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266.xml"/><Relationship Id="rId1" Type="http://schemas.openxmlformats.org/officeDocument/2006/relationships/tags" Target="../tags/tag265.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tags" Target="../tags/tag268.xml"/><Relationship Id="rId1" Type="http://schemas.openxmlformats.org/officeDocument/2006/relationships/tags" Target="../tags/tag267.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tags" Target="../tags/tag270.xml"/><Relationship Id="rId1" Type="http://schemas.openxmlformats.org/officeDocument/2006/relationships/tags" Target="../tags/tag269.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tags" Target="../tags/tag272.xml"/><Relationship Id="rId1" Type="http://schemas.openxmlformats.org/officeDocument/2006/relationships/tags" Target="../tags/tag271.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tags" Target="../tags/tag274.xml"/><Relationship Id="rId1" Type="http://schemas.openxmlformats.org/officeDocument/2006/relationships/tags" Target="../tags/tag273.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tags" Target="../tags/tag276.xml"/><Relationship Id="rId1" Type="http://schemas.openxmlformats.org/officeDocument/2006/relationships/tags" Target="../tags/tag2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6400" y="1447800"/>
            <a:ext cx="9799200" cy="2570400"/>
          </a:xfrm>
        </p:spPr>
        <p:txBody>
          <a:bodyPr/>
          <a:lstStyle/>
          <a:p>
            <a:r>
              <a:rPr lang="zh-CN" altLang="zh-CN" dirty="0">
                <a:solidFill>
                  <a:schemeClr val="tx1"/>
                </a:solidFill>
                <a:latin typeface="+mj-ea"/>
                <a:ea typeface="+mj-ea"/>
              </a:rPr>
              <a:t>全球版灌篮</a:t>
            </a:r>
            <a:r>
              <a:rPr lang="zh-CN" altLang="en-US" dirty="0">
                <a:solidFill>
                  <a:schemeClr val="tx1"/>
                </a:solidFill>
                <a:latin typeface="+mj-ea"/>
                <a:ea typeface="+mj-ea"/>
              </a:rPr>
              <a:t>上线前夕</a:t>
            </a:r>
            <a:br>
              <a:rPr lang="en-US" altLang="zh-CN" dirty="0">
                <a:solidFill>
                  <a:schemeClr val="tx1"/>
                </a:solidFill>
                <a:latin typeface="+mj-ea"/>
                <a:ea typeface="+mj-ea"/>
              </a:rPr>
            </a:br>
            <a:r>
              <a:rPr lang="zh-CN" altLang="en-US" dirty="0">
                <a:solidFill>
                  <a:schemeClr val="tx1"/>
                </a:solidFill>
                <a:latin typeface="+mj-ea"/>
                <a:ea typeface="+mj-ea"/>
              </a:rPr>
              <a:t>回顾与复盘总结</a:t>
            </a:r>
            <a:endParaRPr lang="en-US" altLang="zh-CN" dirty="0">
              <a:solidFill>
                <a:schemeClr val="tx1"/>
              </a:solidFill>
              <a:latin typeface="+mj-ea"/>
              <a:ea typeface="+mj-ea"/>
            </a:endParaRPr>
          </a:p>
        </p:txBody>
      </p:sp>
      <p:sp>
        <p:nvSpPr>
          <p:cNvPr id="3" name="副标题 2"/>
          <p:cNvSpPr>
            <a:spLocks noGrp="1"/>
          </p:cNvSpPr>
          <p:nvPr>
            <p:ph type="subTitle" idx="1"/>
            <p:custDataLst>
              <p:tags r:id="rId2"/>
            </p:custDataLst>
          </p:nvPr>
        </p:nvSpPr>
        <p:spPr>
          <a:xfrm>
            <a:off x="1196400" y="4785315"/>
            <a:ext cx="9799200" cy="421685"/>
          </a:xfrm>
        </p:spPr>
        <p:txBody>
          <a:bodyPr>
            <a:normAutofit fontScale="92500" lnSpcReduction="20000"/>
          </a:bodyPr>
          <a:lstStyle/>
          <a:p>
            <a:r>
              <a:rPr lang="zh-CN" altLang="en-US" dirty="0">
                <a:solidFill>
                  <a:schemeClr val="tx1"/>
                </a:solidFill>
                <a:latin typeface="+mj-ea"/>
                <a:ea typeface="+mj-ea"/>
              </a:rPr>
              <a:t>质量保障部</a:t>
            </a:r>
            <a:r>
              <a:rPr lang="en-US" altLang="zh-CN" dirty="0">
                <a:solidFill>
                  <a:schemeClr val="tx1"/>
                </a:solidFill>
                <a:latin typeface="+mj-ea"/>
                <a:ea typeface="+mj-ea"/>
              </a:rPr>
              <a:t>-</a:t>
            </a:r>
            <a:r>
              <a:rPr lang="en-US" dirty="0">
                <a:solidFill>
                  <a:schemeClr val="tx1"/>
                </a:solidFill>
                <a:latin typeface="+mj-ea"/>
                <a:ea typeface="+mj-ea"/>
              </a:rPr>
              <a:t>SDK</a:t>
            </a:r>
            <a:r>
              <a:rPr lang="zh-CN" altLang="en-US" dirty="0">
                <a:solidFill>
                  <a:schemeClr val="tx1"/>
                </a:solidFill>
                <a:latin typeface="+mj-ea"/>
                <a:ea typeface="+mj-ea"/>
              </a:rPr>
              <a:t>测试组</a:t>
            </a:r>
            <a:r>
              <a:rPr lang="en-US" altLang="zh-CN" dirty="0">
                <a:solidFill>
                  <a:schemeClr val="tx1"/>
                </a:solidFill>
                <a:latin typeface="+mj-ea"/>
                <a:ea typeface="+mj-ea"/>
              </a:rPr>
              <a:t>-</a:t>
            </a:r>
            <a:r>
              <a:rPr lang="zh-CN" altLang="en-US" dirty="0">
                <a:solidFill>
                  <a:schemeClr val="tx1"/>
                </a:solidFill>
                <a:latin typeface="+mj-ea"/>
                <a:ea typeface="+mj-ea"/>
              </a:rPr>
              <a:t>王韧飞</a:t>
            </a:r>
            <a:endParaRPr lang="zh-CN" altLang="en-US" dirty="0">
              <a:solidFill>
                <a:schemeClr val="tx1"/>
              </a:solidFill>
              <a:latin typeface="+mj-ea"/>
              <a:ea typeface="+mj-ea"/>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546550" y="1503100"/>
            <a:ext cx="11098900" cy="5062800"/>
          </a:xfrm>
        </p:spPr>
        <p:txBody>
          <a:bodyPr>
            <a:noAutofit/>
          </a:bodyPr>
          <a:lstStyle/>
          <a:p>
            <a:pPr>
              <a:lnSpc>
                <a:spcPct val="100000"/>
              </a:lnSpc>
              <a:buFont typeface="Wingdings" panose="05000000000000000000" pitchFamily="2" charset="2"/>
              <a:buChar char="l"/>
            </a:pPr>
            <a:r>
              <a:rPr lang="zh-CN" altLang="en-US" sz="2400" dirty="0">
                <a:solidFill>
                  <a:schemeClr val="tx1"/>
                </a:solidFill>
              </a:rPr>
              <a:t>在人员充足的情况下，为什么全部应对客服问题的复现，而暂停了</a:t>
            </a:r>
            <a:r>
              <a:rPr lang="en-US" altLang="zh-CN" sz="2400" dirty="0">
                <a:solidFill>
                  <a:schemeClr val="tx1"/>
                </a:solidFill>
              </a:rPr>
              <a:t>LCM</a:t>
            </a:r>
            <a:r>
              <a:rPr lang="zh-CN" altLang="en-US" sz="2400" dirty="0">
                <a:solidFill>
                  <a:schemeClr val="tx1"/>
                </a:solidFill>
              </a:rPr>
              <a:t>回归测试进度？</a:t>
            </a:r>
            <a:endParaRPr lang="zh-CN" altLang="en-US" sz="2400" dirty="0">
              <a:solidFill>
                <a:schemeClr val="tx1"/>
              </a:solidFill>
            </a:endParaRPr>
          </a:p>
          <a:p>
            <a:pPr lvl="1">
              <a:lnSpc>
                <a:spcPct val="100000"/>
              </a:lnSpc>
              <a:buFont typeface="Wingdings" panose="05000000000000000000" charset="0"/>
              <a:buChar char="Ø"/>
            </a:pPr>
            <a:r>
              <a:rPr lang="zh-CN" altLang="en-US" sz="2400" dirty="0">
                <a:solidFill>
                  <a:schemeClr val="tx1"/>
                </a:solidFill>
              </a:rPr>
              <a:t>客服问题复现难，耗时长，所以按照</a:t>
            </a:r>
            <a:r>
              <a:rPr lang="en-US" altLang="zh-CN" sz="2400" dirty="0">
                <a:solidFill>
                  <a:schemeClr val="tx1"/>
                </a:solidFill>
              </a:rPr>
              <a:t>“</a:t>
            </a:r>
            <a:r>
              <a:rPr lang="zh-CN" altLang="en-US" sz="2400" dirty="0">
                <a:solidFill>
                  <a:schemeClr val="tx1"/>
                </a:solidFill>
              </a:rPr>
              <a:t>线上问题最优先</a:t>
            </a:r>
            <a:r>
              <a:rPr lang="en-US" altLang="zh-CN" sz="2400" dirty="0">
                <a:solidFill>
                  <a:schemeClr val="tx1"/>
                </a:solidFill>
              </a:rPr>
              <a:t>”</a:t>
            </a:r>
            <a:r>
              <a:rPr lang="zh-CN" altLang="en-US" sz="2400" dirty="0">
                <a:solidFill>
                  <a:schemeClr val="tx1"/>
                </a:solidFill>
              </a:rPr>
              <a:t>的思路，急于协助复现问题，想尽快排除线上故障。</a:t>
            </a:r>
            <a:endParaRPr lang="en-US" altLang="zh-CN" sz="2400" dirty="0">
              <a:solidFill>
                <a:schemeClr val="tx1"/>
              </a:solidFill>
            </a:endParaRPr>
          </a:p>
          <a:p>
            <a:pPr lvl="0">
              <a:lnSpc>
                <a:spcPct val="100000"/>
              </a:lnSpc>
              <a:buFont typeface="Wingdings" panose="05000000000000000000" charset="0"/>
              <a:buChar char="l"/>
            </a:pPr>
            <a:r>
              <a:rPr lang="zh-CN" altLang="en-US" sz="2400" dirty="0">
                <a:solidFill>
                  <a:schemeClr val="tx1"/>
                </a:solidFill>
              </a:rPr>
              <a:t>此问题事后为何最先由开发人员而非测试人员发现？线上用户为什么没有发现？</a:t>
            </a:r>
            <a:endParaRPr lang="zh-CN" altLang="en-US" sz="2400" dirty="0">
              <a:solidFill>
                <a:schemeClr val="tx1"/>
              </a:solidFill>
            </a:endParaRPr>
          </a:p>
          <a:p>
            <a:pPr lvl="1">
              <a:lnSpc>
                <a:spcPct val="100000"/>
              </a:lnSpc>
              <a:buFont typeface="Wingdings" panose="05000000000000000000" charset="0"/>
              <a:buChar char="Ø"/>
            </a:pPr>
            <a:r>
              <a:rPr lang="zh-CN" altLang="en-US" sz="2400" dirty="0">
                <a:solidFill>
                  <a:schemeClr val="tx1"/>
                </a:solidFill>
              </a:rPr>
              <a:t>该功能未对外，线上环境暂时不会暴露。当日</a:t>
            </a:r>
            <a:r>
              <a:rPr lang="en-US" altLang="zh-CN" sz="2400" dirty="0">
                <a:solidFill>
                  <a:schemeClr val="tx1"/>
                </a:solidFill>
              </a:rPr>
              <a:t>LCM</a:t>
            </a:r>
            <a:r>
              <a:rPr lang="zh-CN" altLang="en-US" sz="2400" dirty="0">
                <a:solidFill>
                  <a:schemeClr val="tx1"/>
                </a:solidFill>
              </a:rPr>
              <a:t>更新内容较多，负责测试登录后公告的</a:t>
            </a:r>
            <a:r>
              <a:rPr lang="en-US" altLang="zh-CN" sz="2400" dirty="0">
                <a:solidFill>
                  <a:schemeClr val="tx1"/>
                </a:solidFill>
              </a:rPr>
              <a:t>QA</a:t>
            </a:r>
            <a:r>
              <a:rPr lang="zh-CN" altLang="en-US" sz="2400" dirty="0">
                <a:solidFill>
                  <a:schemeClr val="tx1"/>
                </a:solidFill>
              </a:rPr>
              <a:t>人员在客服问题重现完成后，对先前</a:t>
            </a:r>
            <a:r>
              <a:rPr lang="en-US" altLang="zh-CN" sz="2400" dirty="0">
                <a:solidFill>
                  <a:schemeClr val="tx1"/>
                </a:solidFill>
              </a:rPr>
              <a:t>LCM</a:t>
            </a:r>
            <a:r>
              <a:rPr lang="zh-CN" altLang="en-US" sz="2400" dirty="0">
                <a:solidFill>
                  <a:schemeClr val="tx1"/>
                </a:solidFill>
              </a:rPr>
              <a:t>测试范围衔接有误。</a:t>
            </a:r>
            <a:endParaRPr lang="en-US" altLang="zh-CN" sz="2400" dirty="0">
              <a:solidFill>
                <a:schemeClr val="tx1"/>
              </a:solidFill>
            </a:endParaRPr>
          </a:p>
          <a:p>
            <a:pPr lvl="0">
              <a:lnSpc>
                <a:spcPct val="100000"/>
              </a:lnSpc>
              <a:buFont typeface="Wingdings" panose="05000000000000000000" charset="0"/>
              <a:buChar char="l"/>
            </a:pPr>
            <a:r>
              <a:rPr lang="en-US" altLang="zh-CN" sz="2400" dirty="0">
                <a:solidFill>
                  <a:schemeClr val="tx1"/>
                </a:solidFill>
              </a:rPr>
              <a:t>LCM</a:t>
            </a:r>
            <a:r>
              <a:rPr lang="zh-CN" altLang="en-US" sz="2400" dirty="0">
                <a:solidFill>
                  <a:schemeClr val="tx1"/>
                </a:solidFill>
              </a:rPr>
              <a:t>和客服系统为什么要一起上线？</a:t>
            </a:r>
            <a:endParaRPr lang="zh-CN" altLang="en-US" sz="2400" dirty="0">
              <a:solidFill>
                <a:schemeClr val="tx1"/>
              </a:solidFill>
            </a:endParaRPr>
          </a:p>
          <a:p>
            <a:pPr lvl="1">
              <a:lnSpc>
                <a:spcPct val="100000"/>
              </a:lnSpc>
              <a:buFont typeface="Wingdings" panose="05000000000000000000" charset="0"/>
              <a:buChar char="Ø"/>
            </a:pPr>
            <a:r>
              <a:rPr lang="zh-CN" altLang="en-US" sz="2400" dirty="0">
                <a:solidFill>
                  <a:schemeClr val="tx1"/>
                </a:solidFill>
              </a:rPr>
              <a:t>之前没有明确的代码上线规范，当日在</a:t>
            </a:r>
            <a:r>
              <a:rPr lang="en-US" altLang="zh-CN" sz="2400" dirty="0">
                <a:solidFill>
                  <a:schemeClr val="tx1"/>
                </a:solidFill>
              </a:rPr>
              <a:t>LCM</a:t>
            </a:r>
            <a:r>
              <a:rPr lang="zh-CN" altLang="en-US" sz="2400" dirty="0">
                <a:solidFill>
                  <a:schemeClr val="tx1"/>
                </a:solidFill>
              </a:rPr>
              <a:t>系统代码发布完成后，按批次进行了客服代码更新上线</a:t>
            </a:r>
            <a:endParaRPr lang="en-US" altLang="zh-CN" sz="2400" dirty="0">
              <a:solidFill>
                <a:schemeClr val="tx1"/>
              </a:solidFill>
            </a:endParaRPr>
          </a:p>
        </p:txBody>
      </p:sp>
      <p:sp>
        <p:nvSpPr>
          <p:cNvPr id="9" name="标题 8"/>
          <p:cNvSpPr>
            <a:spLocks noGrp="1"/>
          </p:cNvSpPr>
          <p:nvPr>
            <p:ph type="title"/>
          </p:nvPr>
        </p:nvSpPr>
        <p:spPr/>
        <p:txBody>
          <a:bodyPr/>
          <a:lstStyle/>
          <a:p>
            <a:r>
              <a:rPr kumimoji="1" lang="zh-CN" altLang="en-US" dirty="0"/>
              <a:t>自我检查</a:t>
            </a:r>
            <a:endParaRPr lang="zh-CN" altLang="en-US" dirty="0">
              <a:solidFill>
                <a:schemeClr val="tx1"/>
              </a:solidFill>
              <a:latin typeface="+mj-ea"/>
              <a:ea typeface="+mj-ea"/>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kumimoji="1" lang="zh-CN" altLang="en-US" dirty="0"/>
              <a:t>改进措施</a:t>
            </a:r>
            <a:endParaRPr lang="zh-CN" altLang="en-US" dirty="0">
              <a:solidFill>
                <a:schemeClr val="tx1"/>
              </a:solidFill>
              <a:latin typeface="+mj-ea"/>
              <a:ea typeface="+mj-ea"/>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8400" y="1618453"/>
            <a:ext cx="5843250" cy="4631147"/>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1650" y="1618453"/>
            <a:ext cx="4430277" cy="4631147"/>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1321700" y="1795200"/>
            <a:ext cx="9663800" cy="4605600"/>
          </a:xfrm>
        </p:spPr>
        <p:txBody>
          <a:bodyPr>
            <a:noAutofit/>
          </a:bodyPr>
          <a:lstStyle/>
          <a:p>
            <a:pPr>
              <a:buFont typeface="Wingdings" panose="05000000000000000000" pitchFamily="2" charset="2"/>
              <a:buChar char="l"/>
            </a:pPr>
            <a:r>
              <a:rPr lang="en-US" altLang="zh-CN" sz="2600" dirty="0">
                <a:solidFill>
                  <a:schemeClr val="tx1"/>
                </a:solidFill>
                <a:latin typeface="+mn-ea"/>
              </a:rPr>
              <a:t>LCM</a:t>
            </a:r>
            <a:r>
              <a:rPr lang="zh-CN" altLang="en-US" sz="2600" dirty="0">
                <a:solidFill>
                  <a:schemeClr val="tx1"/>
                </a:solidFill>
                <a:latin typeface="+mn-ea"/>
              </a:rPr>
              <a:t>的代码发布优先于其他所有项目。</a:t>
            </a:r>
            <a:endParaRPr lang="en-US" altLang="zh-CN" sz="2600" dirty="0">
              <a:solidFill>
                <a:schemeClr val="tx1"/>
              </a:solidFill>
              <a:latin typeface="+mn-ea"/>
            </a:endParaRPr>
          </a:p>
          <a:p>
            <a:pPr>
              <a:buFont typeface="Wingdings" panose="05000000000000000000" pitchFamily="2" charset="2"/>
              <a:buChar char="l"/>
            </a:pPr>
            <a:endParaRPr lang="zh-CN" altLang="en-US" sz="2600" dirty="0">
              <a:solidFill>
                <a:schemeClr val="tx1"/>
              </a:solidFill>
              <a:latin typeface="+mn-ea"/>
              <a:ea typeface="+mn-ea"/>
            </a:endParaRPr>
          </a:p>
          <a:p>
            <a:pPr>
              <a:buFont typeface="Wingdings" panose="05000000000000000000" pitchFamily="2" charset="2"/>
              <a:buChar char="l"/>
            </a:pPr>
            <a:r>
              <a:rPr lang="zh-CN" altLang="en-US" sz="2600" dirty="0">
                <a:solidFill>
                  <a:schemeClr val="tx1"/>
                </a:solidFill>
                <a:latin typeface="+mn-ea"/>
              </a:rPr>
              <a:t>如多项目代码上线时间在同一天的情况下，则当</a:t>
            </a:r>
            <a:r>
              <a:rPr lang="en-US" altLang="zh-CN" sz="2600" dirty="0">
                <a:solidFill>
                  <a:schemeClr val="tx1"/>
                </a:solidFill>
                <a:latin typeface="+mn-ea"/>
              </a:rPr>
              <a:t>LCM</a:t>
            </a:r>
            <a:r>
              <a:rPr lang="zh-CN" altLang="en-US" sz="2600" dirty="0">
                <a:solidFill>
                  <a:schemeClr val="tx1"/>
                </a:solidFill>
                <a:latin typeface="+mn-ea"/>
              </a:rPr>
              <a:t>代码发布并回归测试完毕之后，才能进行其他项目的代码上线。</a:t>
            </a:r>
            <a:endParaRPr lang="en-US" altLang="zh-CN" sz="2600" dirty="0">
              <a:solidFill>
                <a:schemeClr val="tx1"/>
              </a:solidFill>
              <a:latin typeface="+mn-ea"/>
            </a:endParaRPr>
          </a:p>
        </p:txBody>
      </p:sp>
      <p:sp>
        <p:nvSpPr>
          <p:cNvPr id="9" name="标题 8"/>
          <p:cNvSpPr>
            <a:spLocks noGrp="1"/>
          </p:cNvSpPr>
          <p:nvPr>
            <p:ph type="title"/>
          </p:nvPr>
        </p:nvSpPr>
        <p:spPr/>
        <p:txBody>
          <a:bodyPr/>
          <a:lstStyle/>
          <a:p>
            <a:r>
              <a:rPr lang="zh-CN" altLang="en-US" dirty="0"/>
              <a:t>与产品中心约定，明确了代码发布流程</a:t>
            </a:r>
            <a:endParaRPr lang="zh-CN" altLang="en-US" dirty="0">
              <a:solidFill>
                <a:schemeClr val="tx1"/>
              </a:solidFill>
              <a:latin typeface="+mj-ea"/>
              <a:ea typeface="+mj-ea"/>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1321700" y="1795200"/>
            <a:ext cx="9663800" cy="4605600"/>
          </a:xfrm>
        </p:spPr>
        <p:txBody>
          <a:bodyPr>
            <a:noAutofit/>
          </a:bodyPr>
          <a:lstStyle/>
          <a:p>
            <a:pPr>
              <a:buFont typeface="Wingdings" panose="05000000000000000000" pitchFamily="2" charset="2"/>
              <a:buChar char="l"/>
            </a:pPr>
            <a:r>
              <a:rPr lang="zh-CN" altLang="en-US" sz="2600" dirty="0">
                <a:solidFill>
                  <a:schemeClr val="tx1"/>
                </a:solidFill>
                <a:latin typeface="+mn-ea"/>
                <a:ea typeface="+mn-ea"/>
              </a:rPr>
              <a:t>重视任务优先级管理，高优先任务始终放在前面做。</a:t>
            </a:r>
            <a:endParaRPr lang="zh-CN" altLang="en-US" sz="2600" dirty="0">
              <a:solidFill>
                <a:schemeClr val="tx1"/>
              </a:solidFill>
              <a:latin typeface="+mn-ea"/>
              <a:ea typeface="+mn-ea"/>
            </a:endParaRPr>
          </a:p>
          <a:p>
            <a:pPr>
              <a:buFont typeface="Wingdings" panose="05000000000000000000" pitchFamily="2" charset="2"/>
              <a:buChar char="l"/>
            </a:pPr>
            <a:endParaRPr lang="zh-CN" altLang="en-US" sz="2600" dirty="0">
              <a:solidFill>
                <a:schemeClr val="tx1"/>
              </a:solidFill>
              <a:latin typeface="+mn-ea"/>
              <a:ea typeface="+mn-ea"/>
            </a:endParaRPr>
          </a:p>
          <a:p>
            <a:pPr>
              <a:buFont typeface="Wingdings" panose="05000000000000000000" pitchFamily="2" charset="2"/>
              <a:buChar char="l"/>
            </a:pPr>
            <a:r>
              <a:rPr lang="zh-CN" altLang="en-US" sz="2600" dirty="0">
                <a:solidFill>
                  <a:schemeClr val="tx1"/>
                </a:solidFill>
                <a:latin typeface="+mn-ea"/>
                <a:ea typeface="+mn-ea"/>
              </a:rPr>
              <a:t>区分线上问题的严重程度，需要做到抓大放小。</a:t>
            </a:r>
            <a:endParaRPr lang="zh-CN" altLang="en-US" sz="2600" dirty="0">
              <a:solidFill>
                <a:schemeClr val="tx1"/>
              </a:solidFill>
              <a:latin typeface="+mn-ea"/>
              <a:ea typeface="+mn-ea"/>
            </a:endParaRPr>
          </a:p>
          <a:p>
            <a:pPr>
              <a:buFont typeface="Wingdings" panose="05000000000000000000" pitchFamily="2" charset="2"/>
              <a:buChar char="l"/>
            </a:pPr>
            <a:endParaRPr lang="zh-CN" altLang="en-US" sz="2600" dirty="0">
              <a:solidFill>
                <a:schemeClr val="tx1"/>
              </a:solidFill>
              <a:latin typeface="+mn-ea"/>
              <a:ea typeface="+mn-ea"/>
            </a:endParaRPr>
          </a:p>
          <a:p>
            <a:pPr>
              <a:buFont typeface="Wingdings" panose="05000000000000000000" pitchFamily="2" charset="2"/>
              <a:buChar char="l"/>
            </a:pPr>
            <a:r>
              <a:rPr lang="zh-CN" altLang="en-US" sz="2600" dirty="0">
                <a:solidFill>
                  <a:schemeClr val="tx1"/>
                </a:solidFill>
                <a:latin typeface="+mn-ea"/>
                <a:ea typeface="+mn-ea"/>
              </a:rPr>
              <a:t>当发现临时问题时，先思考后行动。</a:t>
            </a:r>
            <a:endParaRPr lang="zh-CN" altLang="en-US" sz="2600" dirty="0">
              <a:solidFill>
                <a:schemeClr val="tx1"/>
              </a:solidFill>
              <a:latin typeface="+mn-ea"/>
              <a:ea typeface="+mn-ea"/>
            </a:endParaRPr>
          </a:p>
        </p:txBody>
      </p:sp>
      <p:sp>
        <p:nvSpPr>
          <p:cNvPr id="9" name="标题 8"/>
          <p:cNvSpPr>
            <a:spLocks noGrp="1"/>
          </p:cNvSpPr>
          <p:nvPr>
            <p:ph type="title"/>
          </p:nvPr>
        </p:nvSpPr>
        <p:spPr/>
        <p:txBody>
          <a:bodyPr/>
          <a:lstStyle/>
          <a:p>
            <a:r>
              <a:rPr lang="zh-CN" altLang="en-US" dirty="0"/>
              <a:t>经验总结</a:t>
            </a:r>
            <a:endParaRPr lang="zh-CN" altLang="en-US" dirty="0">
              <a:solidFill>
                <a:schemeClr val="tx1"/>
              </a:solidFill>
              <a:latin typeface="+mj-ea"/>
              <a:ea typeface="+mj-ea"/>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1321700" y="1795200"/>
            <a:ext cx="9663800" cy="4605600"/>
          </a:xfrm>
        </p:spPr>
        <p:txBody>
          <a:bodyPr>
            <a:normAutofit/>
          </a:bodyPr>
          <a:lstStyle/>
          <a:p>
            <a:pPr>
              <a:lnSpc>
                <a:spcPct val="200000"/>
              </a:lnSpc>
            </a:pPr>
            <a:r>
              <a:rPr lang="zh-CN" altLang="en-US" sz="2600" dirty="0">
                <a:solidFill>
                  <a:schemeClr val="tx1"/>
                </a:solidFill>
                <a:latin typeface="+mn-ea"/>
                <a:ea typeface="+mn-ea"/>
              </a:rPr>
              <a:t>问题表象：简体灌篮登录后公告连续四周功能失效。</a:t>
            </a:r>
            <a:endParaRPr lang="zh-CN" altLang="en-US" sz="2600" dirty="0">
              <a:solidFill>
                <a:schemeClr val="tx1"/>
              </a:solidFill>
              <a:latin typeface="+mn-ea"/>
              <a:ea typeface="+mn-ea"/>
            </a:endParaRPr>
          </a:p>
          <a:p>
            <a:pPr lvl="1">
              <a:lnSpc>
                <a:spcPct val="200000"/>
              </a:lnSpc>
              <a:buFont typeface="Wingdings" panose="05000000000000000000" charset="0"/>
              <a:buChar char="Ø"/>
            </a:pPr>
            <a:r>
              <a:rPr lang="zh-CN" altLang="en-US" sz="2600" dirty="0">
                <a:solidFill>
                  <a:schemeClr val="tx1"/>
                </a:solidFill>
                <a:latin typeface="+mn-ea"/>
                <a:ea typeface="+mn-ea"/>
              </a:rPr>
              <a:t>后果：运营同学在持续四周内无法使用登录后公告分渠道拦截玩家</a:t>
            </a:r>
            <a:endParaRPr lang="en-US" altLang="zh-CN" sz="2600" dirty="0">
              <a:solidFill>
                <a:schemeClr val="tx1"/>
              </a:solidFill>
              <a:latin typeface="+mn-ea"/>
              <a:ea typeface="+mn-ea"/>
            </a:endParaRPr>
          </a:p>
        </p:txBody>
      </p:sp>
      <p:sp>
        <p:nvSpPr>
          <p:cNvPr id="9" name="标题 8"/>
          <p:cNvSpPr>
            <a:spLocks noGrp="1"/>
          </p:cNvSpPr>
          <p:nvPr>
            <p:ph type="title"/>
          </p:nvPr>
        </p:nvSpPr>
        <p:spPr/>
        <p:txBody>
          <a:bodyPr/>
          <a:lstStyle/>
          <a:p>
            <a:r>
              <a:rPr lang="zh-CN" altLang="en-US" dirty="0">
                <a:cs typeface="微软雅黑" panose="020B0503020204020204" pitchFamily="34" charset="-122"/>
                <a:sym typeface="Arial" panose="020B0604020202020204" pitchFamily="34" charset="0"/>
              </a:rPr>
              <a:t>四、简体灌篮登录后公告复盘与总结</a:t>
            </a:r>
            <a:endParaRPr lang="zh-CN" altLang="en-US" dirty="0">
              <a:solidFill>
                <a:schemeClr val="tx1"/>
              </a:solidFill>
              <a:latin typeface="+mj-ea"/>
              <a:ea typeface="+mj-ea"/>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1321700" y="1795200"/>
            <a:ext cx="9663800" cy="4605600"/>
          </a:xfrm>
        </p:spPr>
        <p:txBody>
          <a:bodyPr>
            <a:normAutofit/>
          </a:bodyPr>
          <a:lstStyle/>
          <a:p>
            <a:r>
              <a:rPr lang="zh-CN" altLang="en-US" sz="2800" dirty="0">
                <a:solidFill>
                  <a:schemeClr val="tx1"/>
                </a:solidFill>
              </a:rPr>
              <a:t>为什么没有发现问题</a:t>
            </a:r>
            <a:r>
              <a:rPr lang="en-US" altLang="zh-CN" sz="2800" dirty="0">
                <a:solidFill>
                  <a:schemeClr val="tx1"/>
                </a:solidFill>
              </a:rPr>
              <a:t>——</a:t>
            </a:r>
            <a:r>
              <a:rPr lang="zh-CN" altLang="en-US" sz="2800" dirty="0">
                <a:solidFill>
                  <a:schemeClr val="tx1"/>
                </a:solidFill>
              </a:rPr>
              <a:t>为什么过了这么久才定位（前期沟通花时间、没有按照一线使用人员情况模拟场景、不知道也没有认识到繁体代码上线会让简体公告产生优先级问题）</a:t>
            </a:r>
            <a:endParaRPr lang="zh-CN" altLang="en-US" sz="2800" dirty="0">
              <a:solidFill>
                <a:schemeClr val="tx1"/>
              </a:solidFill>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1321700" y="1795200"/>
            <a:ext cx="9663800" cy="4605600"/>
          </a:xfrm>
        </p:spPr>
        <p:txBody>
          <a:bodyPr>
            <a:normAutofit lnSpcReduction="10000"/>
          </a:bodyPr>
          <a:lstStyle/>
          <a:p>
            <a:pPr marL="0" indent="0">
              <a:buNone/>
            </a:pPr>
            <a:r>
              <a:rPr lang="zh-CN" altLang="en-US" sz="2800" dirty="0">
                <a:solidFill>
                  <a:schemeClr val="tx1"/>
                </a:solidFill>
                <a:latin typeface="+mn-ea"/>
                <a:ea typeface="+mn-ea"/>
              </a:rPr>
              <a:t>该问题是如何被发现的？</a:t>
            </a:r>
            <a:endParaRPr lang="zh-CN" altLang="en-US" sz="2800" dirty="0">
              <a:solidFill>
                <a:schemeClr val="tx1"/>
              </a:solidFill>
              <a:latin typeface="+mn-ea"/>
              <a:ea typeface="+mn-ea"/>
            </a:endParaRPr>
          </a:p>
          <a:p>
            <a:pPr>
              <a:buFont typeface="Wingdings" panose="05000000000000000000" pitchFamily="2" charset="2"/>
              <a:buChar char="l"/>
            </a:pPr>
            <a:r>
              <a:rPr lang="zh-CN" altLang="en-US" sz="2800" dirty="0">
                <a:solidFill>
                  <a:schemeClr val="tx1"/>
                </a:solidFill>
                <a:latin typeface="+mn-ea"/>
                <a:ea typeface="+mn-ea"/>
              </a:rPr>
              <a:t>运营同学在代码上线当周的简体灌篮更新日当晚发现登录后公告失效，随即告知了产品中心</a:t>
            </a:r>
            <a:r>
              <a:rPr lang="en-US" altLang="zh-CN" sz="2800" dirty="0" err="1">
                <a:solidFill>
                  <a:schemeClr val="tx1"/>
                </a:solidFill>
                <a:latin typeface="+mn-ea"/>
                <a:ea typeface="+mn-ea"/>
              </a:rPr>
              <a:t>jason</a:t>
            </a:r>
            <a:r>
              <a:rPr lang="zh-CN" altLang="en-US" sz="2800" dirty="0">
                <a:solidFill>
                  <a:schemeClr val="tx1"/>
                </a:solidFill>
                <a:latin typeface="+mn-ea"/>
                <a:ea typeface="+mn-ea"/>
              </a:rPr>
              <a:t>，后者通知闰吉进行检查，闰吉自查后未发现问题。</a:t>
            </a:r>
            <a:endParaRPr lang="zh-CN" altLang="en-US" sz="2800" dirty="0">
              <a:solidFill>
                <a:schemeClr val="tx1"/>
              </a:solidFill>
              <a:latin typeface="+mn-ea"/>
              <a:ea typeface="+mn-ea"/>
            </a:endParaRPr>
          </a:p>
          <a:p>
            <a:pPr>
              <a:buFont typeface="Wingdings" panose="05000000000000000000" pitchFamily="2" charset="2"/>
              <a:buChar char="l"/>
            </a:pPr>
            <a:endParaRPr lang="zh-CN" altLang="en-US" sz="2800" dirty="0">
              <a:solidFill>
                <a:schemeClr val="tx1"/>
              </a:solidFill>
              <a:latin typeface="+mn-ea"/>
              <a:ea typeface="+mn-ea"/>
            </a:endParaRPr>
          </a:p>
          <a:p>
            <a:pPr>
              <a:buFont typeface="Wingdings" panose="05000000000000000000" pitchFamily="2" charset="2"/>
              <a:buChar char="l"/>
            </a:pPr>
            <a:r>
              <a:rPr lang="zh-CN" altLang="en-US" sz="2800" dirty="0">
                <a:solidFill>
                  <a:schemeClr val="tx1"/>
                </a:solidFill>
                <a:latin typeface="+mn-ea"/>
                <a:ea typeface="+mn-ea"/>
              </a:rPr>
              <a:t>第二周灌篮更新日，运营同学发现登录后公告依然失效。随后产品中心润吉将情况告知</a:t>
            </a:r>
            <a:r>
              <a:rPr lang="en-US" altLang="zh-CN" sz="2800" dirty="0">
                <a:solidFill>
                  <a:schemeClr val="tx1"/>
                </a:solidFill>
                <a:latin typeface="+mn-ea"/>
                <a:ea typeface="+mn-ea"/>
              </a:rPr>
              <a:t>QA</a:t>
            </a:r>
            <a:r>
              <a:rPr lang="zh-CN" altLang="en-US" sz="2800" dirty="0">
                <a:solidFill>
                  <a:schemeClr val="tx1"/>
                </a:solidFill>
                <a:latin typeface="+mn-ea"/>
                <a:ea typeface="+mn-ea"/>
              </a:rPr>
              <a:t>后，</a:t>
            </a:r>
            <a:r>
              <a:rPr lang="en-US" altLang="zh-CN" sz="2800" dirty="0">
                <a:solidFill>
                  <a:schemeClr val="tx1"/>
                </a:solidFill>
                <a:latin typeface="+mn-ea"/>
                <a:ea typeface="+mn-ea"/>
              </a:rPr>
              <a:t>QA</a:t>
            </a:r>
            <a:r>
              <a:rPr lang="zh-CN" altLang="en-US" sz="2800" dirty="0">
                <a:solidFill>
                  <a:schemeClr val="tx1"/>
                </a:solidFill>
                <a:latin typeface="+mn-ea"/>
                <a:ea typeface="+mn-ea"/>
              </a:rPr>
              <a:t>用线上环境</a:t>
            </a:r>
            <a:r>
              <a:rPr lang="en-US" altLang="zh-CN" sz="2800" dirty="0">
                <a:solidFill>
                  <a:schemeClr val="tx1"/>
                </a:solidFill>
                <a:latin typeface="+mn-ea"/>
                <a:ea typeface="+mn-ea"/>
              </a:rPr>
              <a:t>pickle</a:t>
            </a:r>
            <a:r>
              <a:rPr lang="zh-CN" altLang="en-US" sz="2800" dirty="0">
                <a:solidFill>
                  <a:schemeClr val="tx1"/>
                </a:solidFill>
                <a:latin typeface="+mn-ea"/>
                <a:ea typeface="+mn-ea"/>
              </a:rPr>
              <a:t>验证未发现问题</a:t>
            </a:r>
            <a:r>
              <a:rPr lang="zh-CN" altLang="en-US" sz="2800" dirty="0">
                <a:solidFill>
                  <a:schemeClr val="tx1"/>
                </a:solidFill>
              </a:rPr>
              <a:t>。</a:t>
            </a:r>
            <a:endParaRPr lang="zh-CN" altLang="en-US" sz="2800" dirty="0">
              <a:solidFill>
                <a:schemeClr val="tx1"/>
              </a:solidFill>
            </a:endParaRPr>
          </a:p>
        </p:txBody>
      </p:sp>
      <p:sp>
        <p:nvSpPr>
          <p:cNvPr id="9" name="标题 8"/>
          <p:cNvSpPr>
            <a:spLocks noGrp="1"/>
          </p:cNvSpPr>
          <p:nvPr>
            <p:ph type="title"/>
          </p:nvPr>
        </p:nvSpPr>
        <p:spPr/>
        <p:txBody>
          <a:bodyPr/>
          <a:lstStyle/>
          <a:p>
            <a:r>
              <a:rPr lang="zh-CN" altLang="en-US" dirty="0"/>
              <a:t>问题复现过程复盘</a:t>
            </a:r>
            <a:endParaRPr lang="zh-CN" altLang="en-US" dirty="0">
              <a:solidFill>
                <a:schemeClr val="tx1"/>
              </a:solidFill>
              <a:latin typeface="+mj-ea"/>
              <a:ea typeface="+mj-ea"/>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1321700" y="1795200"/>
            <a:ext cx="9663800" cy="4605600"/>
          </a:xfrm>
        </p:spPr>
        <p:txBody>
          <a:bodyPr>
            <a:normAutofit/>
          </a:bodyPr>
          <a:lstStyle/>
          <a:p>
            <a:pPr>
              <a:lnSpc>
                <a:spcPct val="150000"/>
              </a:lnSpc>
              <a:buFont typeface="Wingdings" panose="05000000000000000000" pitchFamily="2" charset="2"/>
              <a:buChar char="l"/>
            </a:pPr>
            <a:r>
              <a:rPr lang="zh-CN" altLang="en-US" sz="2600" dirty="0">
                <a:solidFill>
                  <a:schemeClr val="tx1"/>
                </a:solidFill>
                <a:latin typeface="+mn-ea"/>
                <a:ea typeface="+mn-ea"/>
              </a:rPr>
              <a:t>第三周产品中心、</a:t>
            </a:r>
            <a:r>
              <a:rPr lang="en-US" altLang="zh-CN" sz="2600" dirty="0">
                <a:solidFill>
                  <a:schemeClr val="tx1"/>
                </a:solidFill>
                <a:latin typeface="+mn-ea"/>
                <a:ea typeface="+mn-ea"/>
              </a:rPr>
              <a:t>QA</a:t>
            </a:r>
            <a:r>
              <a:rPr lang="zh-CN" altLang="en-US" sz="2600" dirty="0">
                <a:solidFill>
                  <a:schemeClr val="tx1"/>
                </a:solidFill>
                <a:latin typeface="+mn-ea"/>
                <a:ea typeface="+mn-ea"/>
              </a:rPr>
              <a:t>、运营组织会议，对线上配置检查后发现，线上公告配置的种类较多，故仍判断为配置问题，并约定下次更新时由运营去除所有白名单，检验是否恢复正常。</a:t>
            </a:r>
            <a:endParaRPr lang="en-US" altLang="zh-CN" sz="2600" dirty="0">
              <a:solidFill>
                <a:schemeClr val="tx1"/>
              </a:solidFill>
              <a:latin typeface="+mn-ea"/>
              <a:ea typeface="+mn-ea"/>
            </a:endParaRPr>
          </a:p>
          <a:p>
            <a:pPr>
              <a:lnSpc>
                <a:spcPct val="150000"/>
              </a:lnSpc>
              <a:buFont typeface="Wingdings" panose="05000000000000000000" pitchFamily="2" charset="2"/>
              <a:buChar char="l"/>
            </a:pPr>
            <a:endParaRPr lang="zh-CN" altLang="en-US" sz="2600" dirty="0">
              <a:solidFill>
                <a:schemeClr val="tx1"/>
              </a:solidFill>
              <a:latin typeface="+mn-ea"/>
              <a:ea typeface="+mn-ea"/>
            </a:endParaRPr>
          </a:p>
          <a:p>
            <a:pPr>
              <a:lnSpc>
                <a:spcPct val="150000"/>
              </a:lnSpc>
              <a:buFont typeface="Wingdings" panose="05000000000000000000" pitchFamily="2" charset="2"/>
              <a:buChar char="l"/>
            </a:pPr>
            <a:r>
              <a:rPr lang="zh-CN" altLang="en-US" sz="2600" dirty="0">
                <a:solidFill>
                  <a:schemeClr val="tx1"/>
                </a:solidFill>
                <a:latin typeface="+mn-ea"/>
                <a:ea typeface="+mn-ea"/>
              </a:rPr>
              <a:t>第四周灌篮更新日当晚，运营和</a:t>
            </a:r>
            <a:r>
              <a:rPr lang="en-US" altLang="zh-CN" sz="2600" dirty="0">
                <a:solidFill>
                  <a:schemeClr val="tx1"/>
                </a:solidFill>
                <a:latin typeface="+mn-ea"/>
                <a:ea typeface="+mn-ea"/>
              </a:rPr>
              <a:t>QA</a:t>
            </a:r>
            <a:r>
              <a:rPr lang="zh-CN" altLang="en-US" sz="2600" dirty="0">
                <a:solidFill>
                  <a:schemeClr val="tx1"/>
                </a:solidFill>
                <a:latin typeface="+mn-ea"/>
                <a:ea typeface="+mn-ea"/>
              </a:rPr>
              <a:t>共同使用线上游戏证实，</a:t>
            </a:r>
            <a:r>
              <a:rPr lang="en-US" altLang="zh-CN" sz="2600" dirty="0">
                <a:solidFill>
                  <a:schemeClr val="tx1"/>
                </a:solidFill>
                <a:latin typeface="+mn-ea"/>
                <a:ea typeface="+mn-ea"/>
              </a:rPr>
              <a:t>LCM</a:t>
            </a:r>
            <a:r>
              <a:rPr lang="zh-CN" altLang="en-US" sz="2600" dirty="0">
                <a:solidFill>
                  <a:schemeClr val="tx1"/>
                </a:solidFill>
                <a:latin typeface="+mn-ea"/>
                <a:ea typeface="+mn-ea"/>
              </a:rPr>
              <a:t>简体登录后公告存在</a:t>
            </a:r>
            <a:r>
              <a:rPr lang="en-US" altLang="zh-CN" sz="2600" dirty="0">
                <a:solidFill>
                  <a:schemeClr val="tx1"/>
                </a:solidFill>
                <a:latin typeface="+mn-ea"/>
                <a:ea typeface="+mn-ea"/>
              </a:rPr>
              <a:t>BUG</a:t>
            </a:r>
            <a:r>
              <a:rPr lang="zh-CN" altLang="en-US" sz="2600" dirty="0">
                <a:solidFill>
                  <a:schemeClr val="tx1"/>
                </a:solidFill>
                <a:latin typeface="+mn-ea"/>
                <a:ea typeface="+mn-ea"/>
              </a:rPr>
              <a:t>。</a:t>
            </a:r>
            <a:endParaRPr lang="zh-CN" altLang="en-US" sz="2600" dirty="0">
              <a:solidFill>
                <a:schemeClr val="tx1"/>
              </a:solidFill>
              <a:latin typeface="+mn-ea"/>
              <a:ea typeface="+mn-ea"/>
            </a:endParaRPr>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1321700" y="1795200"/>
            <a:ext cx="9663800" cy="4605600"/>
          </a:xfrm>
        </p:spPr>
        <p:txBody>
          <a:bodyPr>
            <a:noAutofit/>
          </a:bodyPr>
          <a:lstStyle/>
          <a:p>
            <a:pPr>
              <a:lnSpc>
                <a:spcPct val="100000"/>
              </a:lnSpc>
              <a:buFont typeface="Wingdings" panose="05000000000000000000" pitchFamily="2" charset="2"/>
              <a:buChar char="l"/>
            </a:pPr>
            <a:r>
              <a:rPr lang="zh-CN" altLang="en-US" sz="2000" dirty="0">
                <a:solidFill>
                  <a:schemeClr val="tx1"/>
                </a:solidFill>
              </a:rPr>
              <a:t>为什么测试人员事先没有发现问题？</a:t>
            </a:r>
            <a:endParaRPr lang="zh-CN" altLang="en-US" sz="2000" dirty="0">
              <a:solidFill>
                <a:schemeClr val="tx1"/>
              </a:solidFill>
            </a:endParaRPr>
          </a:p>
          <a:p>
            <a:pPr lvl="1">
              <a:lnSpc>
                <a:spcPct val="100000"/>
              </a:lnSpc>
              <a:buFont typeface="Wingdings" panose="05000000000000000000" pitchFamily="2" charset="2"/>
              <a:buChar char="Ø"/>
            </a:pPr>
            <a:r>
              <a:rPr lang="zh-CN" altLang="en-US" sz="2000" dirty="0">
                <a:solidFill>
                  <a:schemeClr val="tx1"/>
                </a:solidFill>
              </a:rPr>
              <a:t>认为繁体公告更新的多语言命中功能，不涉及于简体，不用测。</a:t>
            </a:r>
            <a:endParaRPr lang="zh-CN" altLang="en-US" sz="2000" dirty="0">
              <a:solidFill>
                <a:schemeClr val="tx1"/>
              </a:solidFill>
            </a:endParaRPr>
          </a:p>
          <a:p>
            <a:pPr lvl="1">
              <a:lnSpc>
                <a:spcPct val="100000"/>
              </a:lnSpc>
            </a:pPr>
            <a:endParaRPr lang="zh-CN" altLang="en-US" sz="2000" dirty="0">
              <a:solidFill>
                <a:schemeClr val="tx1"/>
              </a:solidFill>
            </a:endParaRPr>
          </a:p>
          <a:p>
            <a:pPr lvl="0">
              <a:lnSpc>
                <a:spcPct val="100000"/>
              </a:lnSpc>
              <a:buFont typeface="Wingdings" panose="05000000000000000000" pitchFamily="2" charset="2"/>
              <a:buChar char="l"/>
            </a:pPr>
            <a:r>
              <a:rPr lang="zh-CN" altLang="en-US" sz="2000" dirty="0">
                <a:solidFill>
                  <a:schemeClr val="tx1"/>
                </a:solidFill>
              </a:rPr>
              <a:t>为什么花费这么久才确定是</a:t>
            </a:r>
            <a:r>
              <a:rPr lang="en-US" altLang="zh-CN" sz="2000" dirty="0">
                <a:solidFill>
                  <a:schemeClr val="tx1"/>
                </a:solidFill>
              </a:rPr>
              <a:t>BUG</a:t>
            </a:r>
            <a:r>
              <a:rPr lang="zh-CN" altLang="en-US" sz="2000" dirty="0">
                <a:solidFill>
                  <a:schemeClr val="tx1"/>
                </a:solidFill>
              </a:rPr>
              <a:t>？</a:t>
            </a:r>
            <a:endParaRPr lang="zh-CN" altLang="en-US" sz="2000" dirty="0">
              <a:solidFill>
                <a:schemeClr val="tx1"/>
              </a:solidFill>
            </a:endParaRPr>
          </a:p>
          <a:p>
            <a:pPr lvl="1">
              <a:lnSpc>
                <a:spcPct val="100000"/>
              </a:lnSpc>
              <a:buFont typeface="Wingdings" panose="05000000000000000000" pitchFamily="2" charset="2"/>
              <a:buChar char="Ø"/>
            </a:pPr>
            <a:r>
              <a:rPr lang="zh-CN" altLang="en-US" sz="2000" dirty="0">
                <a:solidFill>
                  <a:schemeClr val="tx1"/>
                </a:solidFill>
              </a:rPr>
              <a:t>先前遇到过类似问题，核查后确定是配置不当引起（账号和</a:t>
            </a:r>
            <a:r>
              <a:rPr lang="en-GB" altLang="zh-CN" sz="2000" dirty="0">
                <a:solidFill>
                  <a:schemeClr val="tx1"/>
                </a:solidFill>
              </a:rPr>
              <a:t>IP</a:t>
            </a:r>
            <a:r>
              <a:rPr lang="zh-CN" altLang="en-US" sz="2000" dirty="0">
                <a:solidFill>
                  <a:schemeClr val="tx1"/>
                </a:solidFill>
              </a:rPr>
              <a:t>白名单）</a:t>
            </a:r>
            <a:endParaRPr lang="zh-CN" altLang="en-US" sz="2000" dirty="0">
              <a:solidFill>
                <a:schemeClr val="tx1"/>
              </a:solidFill>
            </a:endParaRPr>
          </a:p>
          <a:p>
            <a:pPr lvl="1">
              <a:lnSpc>
                <a:spcPct val="100000"/>
              </a:lnSpc>
              <a:buFont typeface="Wingdings" panose="05000000000000000000" pitchFamily="2" charset="2"/>
              <a:buChar char="Ø"/>
            </a:pPr>
            <a:r>
              <a:rPr lang="zh-CN" altLang="en-US" sz="2000" dirty="0">
                <a:solidFill>
                  <a:schemeClr val="tx1"/>
                </a:solidFill>
              </a:rPr>
              <a:t>首次尝试复现问题时没有考虑一线使用者的业务场景</a:t>
            </a:r>
            <a:endParaRPr lang="zh-CN" altLang="en-US" sz="2000" dirty="0">
              <a:solidFill>
                <a:schemeClr val="tx1"/>
              </a:solidFill>
            </a:endParaRPr>
          </a:p>
          <a:p>
            <a:pPr lvl="1">
              <a:lnSpc>
                <a:spcPct val="100000"/>
              </a:lnSpc>
              <a:buFont typeface="Wingdings" panose="05000000000000000000" pitchFamily="2" charset="2"/>
              <a:buChar char="Ø"/>
            </a:pPr>
            <a:r>
              <a:rPr lang="zh-CN" altLang="en-US" sz="2000" dirty="0">
                <a:solidFill>
                  <a:schemeClr val="tx1"/>
                </a:solidFill>
              </a:rPr>
              <a:t>不知道，也不会认识到繁体公告代码更新对简体公告造成的影响</a:t>
            </a:r>
            <a:endParaRPr lang="zh-CN" altLang="en-US" sz="2000" dirty="0">
              <a:solidFill>
                <a:schemeClr val="tx1"/>
              </a:solidFill>
            </a:endParaRPr>
          </a:p>
          <a:p>
            <a:pPr lvl="1">
              <a:lnSpc>
                <a:spcPct val="100000"/>
              </a:lnSpc>
              <a:buFont typeface="Wingdings" panose="05000000000000000000" pitchFamily="2" charset="2"/>
              <a:buChar char="Ø"/>
            </a:pPr>
            <a:r>
              <a:rPr lang="zh-CN" altLang="en-US" sz="2000" dirty="0">
                <a:solidFill>
                  <a:schemeClr val="tx1"/>
                </a:solidFill>
              </a:rPr>
              <a:t>线上环境的复现，需要等简体灌篮更新验证等下</a:t>
            </a:r>
            <a:endParaRPr lang="zh-CN" altLang="en-US" sz="2000" dirty="0">
              <a:solidFill>
                <a:schemeClr val="tx1"/>
              </a:solidFill>
            </a:endParaRPr>
          </a:p>
          <a:p>
            <a:pPr>
              <a:lnSpc>
                <a:spcPct val="100000"/>
              </a:lnSpc>
            </a:pPr>
            <a:endParaRPr lang="en-US" altLang="zh-CN" sz="2000" dirty="0">
              <a:solidFill>
                <a:schemeClr val="tx1"/>
              </a:solidFill>
            </a:endParaRPr>
          </a:p>
          <a:p>
            <a:pPr lvl="0">
              <a:lnSpc>
                <a:spcPct val="100000"/>
              </a:lnSpc>
              <a:buFont typeface="Wingdings" panose="05000000000000000000" pitchFamily="2" charset="2"/>
              <a:buChar char="l"/>
            </a:pPr>
            <a:r>
              <a:rPr lang="zh-CN" altLang="en-US" sz="2000" dirty="0">
                <a:solidFill>
                  <a:schemeClr val="tx1"/>
                </a:solidFill>
              </a:rPr>
              <a:t>有没有测试过和公告使用者配置相同的复杂业务场景？</a:t>
            </a:r>
            <a:endParaRPr lang="zh-CN" altLang="en-US" sz="2000" dirty="0">
              <a:solidFill>
                <a:schemeClr val="tx1"/>
              </a:solidFill>
            </a:endParaRPr>
          </a:p>
          <a:p>
            <a:pPr lvl="1">
              <a:lnSpc>
                <a:spcPct val="100000"/>
              </a:lnSpc>
              <a:buFont typeface="Wingdings" panose="05000000000000000000" pitchFamily="2" charset="2"/>
              <a:buChar char="Ø"/>
            </a:pPr>
            <a:r>
              <a:rPr lang="zh-CN" altLang="en-US" sz="2000" dirty="0">
                <a:solidFill>
                  <a:schemeClr val="tx1"/>
                </a:solidFill>
              </a:rPr>
              <a:t>没有测过</a:t>
            </a:r>
            <a:endParaRPr lang="en-US" altLang="zh-CN" sz="2000" dirty="0">
              <a:solidFill>
                <a:schemeClr val="tx1"/>
              </a:solidFill>
            </a:endParaRPr>
          </a:p>
        </p:txBody>
      </p:sp>
      <p:sp>
        <p:nvSpPr>
          <p:cNvPr id="9" name="标题 8"/>
          <p:cNvSpPr>
            <a:spLocks noGrp="1"/>
          </p:cNvSpPr>
          <p:nvPr>
            <p:ph type="title"/>
          </p:nvPr>
        </p:nvSpPr>
        <p:spPr/>
        <p:txBody>
          <a:bodyPr/>
          <a:lstStyle/>
          <a:p>
            <a:r>
              <a:rPr lang="zh-CN" altLang="en-US" dirty="0"/>
              <a:t>自查</a:t>
            </a:r>
            <a:endParaRPr lang="zh-CN" altLang="en-US" dirty="0">
              <a:solidFill>
                <a:schemeClr val="tx1"/>
              </a:solidFill>
              <a:latin typeface="+mj-ea"/>
              <a:ea typeface="+mj-ea"/>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3"/>
          </p:nvPr>
        </p:nvSpPr>
        <p:spPr>
          <a:xfrm>
            <a:off x="608400" y="492483"/>
            <a:ext cx="5026702" cy="5873034"/>
          </a:xfrm>
        </p:spPr>
        <p:txBody>
          <a:bodyPr>
            <a:normAutofit/>
          </a:bodyPr>
          <a:lstStyle/>
          <a:p>
            <a:pPr marL="0" lvl="0" indent="0">
              <a:buNone/>
            </a:pPr>
            <a:endParaRPr lang="en-US" altLang="zh-CN" dirty="0"/>
          </a:p>
          <a:p>
            <a:pPr lvl="0">
              <a:buFont typeface="Wingdings" panose="05000000000000000000" pitchFamily="2" charset="2"/>
              <a:buChar char="l"/>
            </a:pPr>
            <a:endParaRPr lang="en-US" altLang="zh-CN" sz="2600" dirty="0">
              <a:solidFill>
                <a:schemeClr val="tx1"/>
              </a:solidFill>
            </a:endParaRPr>
          </a:p>
          <a:p>
            <a:pPr lvl="0">
              <a:buFont typeface="Wingdings" panose="05000000000000000000" pitchFamily="2" charset="2"/>
              <a:buChar char="l"/>
            </a:pPr>
            <a:r>
              <a:rPr lang="zh-CN" altLang="en-US" sz="2600" dirty="0">
                <a:solidFill>
                  <a:schemeClr val="tx1"/>
                </a:solidFill>
              </a:rPr>
              <a:t> 为什么没测？为什么在复现时没有考虑实际业务场景？</a:t>
            </a:r>
            <a:endParaRPr lang="en-US" altLang="zh-CN" sz="2600" dirty="0">
              <a:solidFill>
                <a:schemeClr val="tx1"/>
              </a:solidFill>
            </a:endParaRPr>
          </a:p>
          <a:p>
            <a:pPr lvl="0"/>
            <a:endParaRPr lang="zh-CN" altLang="en-US" dirty="0">
              <a:solidFill>
                <a:schemeClr val="tx1"/>
              </a:solidFill>
            </a:endParaRPr>
          </a:p>
          <a:p>
            <a:pPr lvl="1">
              <a:buFont typeface="Wingdings" panose="05000000000000000000" pitchFamily="2" charset="2"/>
              <a:buChar char="Ø"/>
            </a:pPr>
            <a:r>
              <a:rPr lang="zh-CN" altLang="en-US" sz="2600" dirty="0">
                <a:solidFill>
                  <a:schemeClr val="tx1"/>
                </a:solidFill>
              </a:rPr>
              <a:t>对一线使用业务不了解，不知道线上环境配置的复杂程度</a:t>
            </a:r>
            <a:endParaRPr lang="zh-CN" altLang="en-US" sz="2600" dirty="0">
              <a:solidFill>
                <a:schemeClr val="tx1"/>
              </a:solidFill>
            </a:endParaRPr>
          </a:p>
          <a:p>
            <a:endParaRPr lang="en-US" altLang="zh-CN" dirty="0"/>
          </a:p>
          <a:p>
            <a:pPr lvl="1"/>
            <a:endParaRPr lang="zh-CN" altLang="en-US"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96000" y="492483"/>
            <a:ext cx="5026702" cy="587303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custDataLst>
              <p:tags r:id="rId1"/>
            </p:custDataLst>
          </p:nvPr>
        </p:nvSpPr>
        <p:spPr>
          <a:xfrm>
            <a:off x="4827862" y="1936113"/>
            <a:ext cx="958850" cy="768350"/>
          </a:xfrm>
          <a:prstGeom prst="rect">
            <a:avLst/>
          </a:prstGeom>
          <a:noFill/>
        </p:spPr>
        <p:txBody>
          <a:bodyPr wrap="square" rtlCol="0">
            <a:normAutofit/>
          </a:bodyPr>
          <a:lstStyle/>
          <a:p>
            <a:r>
              <a:rPr lang="en-US" altLang="zh-CN" sz="4400" b="1" dirty="0">
                <a:latin typeface="+mj-ea"/>
                <a:ea typeface="+mj-ea"/>
                <a:cs typeface="Arial" panose="020B0604020202020204" pitchFamily="34" charset="0"/>
                <a:sym typeface="Arial" panose="020B0604020202020204" pitchFamily="34" charset="0"/>
              </a:rPr>
              <a:t>01.</a:t>
            </a:r>
            <a:endParaRPr lang="en-US" altLang="zh-CN" sz="4400" b="1" dirty="0">
              <a:latin typeface="+mj-ea"/>
              <a:ea typeface="+mj-ea"/>
              <a:cs typeface="Arial" panose="020B0604020202020204" pitchFamily="34" charset="0"/>
              <a:sym typeface="Arial" panose="020B0604020202020204" pitchFamily="34" charset="0"/>
            </a:endParaRPr>
          </a:p>
        </p:txBody>
      </p:sp>
      <p:sp>
        <p:nvSpPr>
          <p:cNvPr id="18" name="文本框 17"/>
          <p:cNvSpPr txBox="1"/>
          <p:nvPr>
            <p:custDataLst>
              <p:tags r:id="rId2"/>
            </p:custDataLst>
          </p:nvPr>
        </p:nvSpPr>
        <p:spPr>
          <a:xfrm>
            <a:off x="5937842" y="1936113"/>
            <a:ext cx="5151162" cy="770400"/>
          </a:xfrm>
          <a:prstGeom prst="rect">
            <a:avLst/>
          </a:prstGeom>
          <a:noFill/>
        </p:spPr>
        <p:txBody>
          <a:bodyPr wrap="square" bIns="46990" rtlCol="0" anchor="ctr" anchorCtr="0">
            <a:normAutofit/>
          </a:bodyPr>
          <a:lstStyle/>
          <a:p>
            <a:pPr fontAlgn="auto">
              <a:lnSpc>
                <a:spcPct val="120000"/>
              </a:lnSpc>
            </a:pPr>
            <a:r>
              <a:rPr lang="zh-CN" altLang="en-US" sz="2000" dirty="0">
                <a:latin typeface="+mj-ea"/>
                <a:ea typeface="+mj-ea"/>
                <a:cs typeface="微软雅黑" panose="020B0503020204020204" pitchFamily="34" charset="-122"/>
                <a:sym typeface="Arial" panose="020B0604020202020204" pitchFamily="34" charset="0"/>
              </a:rPr>
              <a:t>全球版灌篮</a:t>
            </a:r>
            <a:r>
              <a:rPr lang="en-US" altLang="zh-CN" sz="2000" dirty="0">
                <a:latin typeface="+mj-ea"/>
                <a:ea typeface="+mj-ea"/>
                <a:cs typeface="微软雅黑" panose="020B0503020204020204" pitchFamily="34" charset="-122"/>
                <a:sym typeface="Arial" panose="020B0604020202020204" pitchFamily="34" charset="0"/>
              </a:rPr>
              <a:t>-</a:t>
            </a:r>
            <a:r>
              <a:rPr lang="zh-CN" altLang="en-US" sz="2000" dirty="0">
                <a:latin typeface="+mj-ea"/>
                <a:ea typeface="+mj-ea"/>
                <a:cs typeface="微软雅黑" panose="020B0503020204020204" pitchFamily="34" charset="-122"/>
                <a:sym typeface="Arial" panose="020B0604020202020204" pitchFamily="34" charset="0"/>
              </a:rPr>
              <a:t>新游戏上线检查复盘回顾和成果</a:t>
            </a:r>
            <a:endParaRPr lang="en-US" altLang="zh-CN" sz="2000" dirty="0">
              <a:latin typeface="+mj-ea"/>
              <a:ea typeface="+mj-ea"/>
              <a:cs typeface="微软雅黑" panose="020B0503020204020204" pitchFamily="34" charset="-122"/>
              <a:sym typeface="Arial" panose="020B0604020202020204" pitchFamily="34" charset="0"/>
            </a:endParaRPr>
          </a:p>
        </p:txBody>
      </p:sp>
      <p:sp>
        <p:nvSpPr>
          <p:cNvPr id="26" name="文本框 25"/>
          <p:cNvSpPr txBox="1"/>
          <p:nvPr>
            <p:custDataLst>
              <p:tags r:id="rId3"/>
            </p:custDataLst>
          </p:nvPr>
        </p:nvSpPr>
        <p:spPr>
          <a:xfrm>
            <a:off x="4827862" y="2948305"/>
            <a:ext cx="958850" cy="768350"/>
          </a:xfrm>
          <a:prstGeom prst="rect">
            <a:avLst/>
          </a:prstGeom>
          <a:noFill/>
        </p:spPr>
        <p:txBody>
          <a:bodyPr wrap="square" rtlCol="0">
            <a:normAutofit/>
          </a:bodyPr>
          <a:lstStyle/>
          <a:p>
            <a:r>
              <a:rPr lang="en-US" altLang="zh-CN" sz="4400" b="1" dirty="0">
                <a:latin typeface="+mj-ea"/>
                <a:ea typeface="+mj-ea"/>
                <a:cs typeface="Arial" panose="020B0604020202020204" pitchFamily="34" charset="0"/>
                <a:sym typeface="Arial" panose="020B0604020202020204" pitchFamily="34" charset="0"/>
              </a:rPr>
              <a:t>02.</a:t>
            </a:r>
            <a:endParaRPr lang="en-US" altLang="zh-CN" sz="4400" b="1" dirty="0">
              <a:latin typeface="+mj-ea"/>
              <a:ea typeface="+mj-ea"/>
              <a:cs typeface="Arial" panose="020B0604020202020204" pitchFamily="34" charset="0"/>
              <a:sym typeface="Arial" panose="020B0604020202020204" pitchFamily="34" charset="0"/>
            </a:endParaRPr>
          </a:p>
        </p:txBody>
      </p:sp>
      <p:sp>
        <p:nvSpPr>
          <p:cNvPr id="29" name="文本框 28"/>
          <p:cNvSpPr txBox="1"/>
          <p:nvPr>
            <p:custDataLst>
              <p:tags r:id="rId4"/>
            </p:custDataLst>
          </p:nvPr>
        </p:nvSpPr>
        <p:spPr>
          <a:xfrm>
            <a:off x="4827862" y="3960494"/>
            <a:ext cx="958850" cy="768350"/>
          </a:xfrm>
          <a:prstGeom prst="rect">
            <a:avLst/>
          </a:prstGeom>
          <a:noFill/>
        </p:spPr>
        <p:txBody>
          <a:bodyPr wrap="square" rtlCol="0">
            <a:normAutofit/>
          </a:bodyPr>
          <a:lstStyle/>
          <a:p>
            <a:r>
              <a:rPr lang="en-US" altLang="zh-CN" sz="4400" b="1" dirty="0">
                <a:latin typeface="+mj-ea"/>
                <a:ea typeface="+mj-ea"/>
                <a:cs typeface="Arial" panose="020B0604020202020204" pitchFamily="34" charset="0"/>
                <a:sym typeface="Arial" panose="020B0604020202020204" pitchFamily="34" charset="0"/>
              </a:rPr>
              <a:t>03.</a:t>
            </a:r>
            <a:endParaRPr lang="en-US" altLang="zh-CN" sz="4400" b="1" dirty="0">
              <a:latin typeface="+mj-ea"/>
              <a:ea typeface="+mj-ea"/>
              <a:cs typeface="Arial" panose="020B0604020202020204" pitchFamily="34" charset="0"/>
              <a:sym typeface="Arial" panose="020B0604020202020204" pitchFamily="34" charset="0"/>
            </a:endParaRPr>
          </a:p>
        </p:txBody>
      </p:sp>
      <p:cxnSp>
        <p:nvCxnSpPr>
          <p:cNvPr id="38" name="直接连接符 37"/>
          <p:cNvCxnSpPr/>
          <p:nvPr>
            <p:custDataLst>
              <p:tags r:id="rId5"/>
            </p:custDataLst>
          </p:nvPr>
        </p:nvCxnSpPr>
        <p:spPr>
          <a:xfrm>
            <a:off x="4827862" y="1515110"/>
            <a:ext cx="6386238"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4" name="文本框 13"/>
          <p:cNvSpPr txBox="1"/>
          <p:nvPr>
            <p:custDataLst>
              <p:tags r:id="rId6"/>
            </p:custDataLst>
          </p:nvPr>
        </p:nvSpPr>
        <p:spPr>
          <a:xfrm>
            <a:off x="887096" y="1393190"/>
            <a:ext cx="1851660" cy="768350"/>
          </a:xfrm>
          <a:prstGeom prst="rect">
            <a:avLst/>
          </a:prstGeom>
          <a:noFill/>
        </p:spPr>
        <p:txBody>
          <a:bodyPr wrap="square" rtlCol="0">
            <a:normAutofit fontScale="97500"/>
          </a:bodyPr>
          <a:lstStyle/>
          <a:p>
            <a:pPr algn="r"/>
            <a:r>
              <a:rPr lang="zh-CN" altLang="en-US" sz="4400" b="1" spc="300" dirty="0">
                <a:latin typeface="+mj-ea"/>
                <a:ea typeface="+mj-ea"/>
                <a:sym typeface="Arial" panose="020B0604020202020204" pitchFamily="34" charset="0"/>
              </a:rPr>
              <a:t>目录</a:t>
            </a:r>
            <a:endParaRPr lang="zh-CN" altLang="en-US" sz="4400" b="1" spc="300" dirty="0">
              <a:latin typeface="+mj-ea"/>
              <a:ea typeface="+mj-ea"/>
              <a:sym typeface="Arial" panose="020B0604020202020204" pitchFamily="34" charset="0"/>
            </a:endParaRPr>
          </a:p>
        </p:txBody>
      </p:sp>
      <p:sp>
        <p:nvSpPr>
          <p:cNvPr id="15" name="文本框 14"/>
          <p:cNvSpPr txBox="1"/>
          <p:nvPr>
            <p:custDataLst>
              <p:tags r:id="rId7"/>
            </p:custDataLst>
          </p:nvPr>
        </p:nvSpPr>
        <p:spPr>
          <a:xfrm>
            <a:off x="887095" y="2161540"/>
            <a:ext cx="1851660" cy="368300"/>
          </a:xfrm>
          <a:prstGeom prst="rect">
            <a:avLst/>
          </a:prstGeom>
          <a:noFill/>
        </p:spPr>
        <p:txBody>
          <a:bodyPr wrap="square" rtlCol="0">
            <a:normAutofit/>
          </a:bodyPr>
          <a:lstStyle/>
          <a:p>
            <a:pPr algn="r"/>
            <a:r>
              <a:rPr lang="en-US" altLang="zh-CN" spc="300" dirty="0">
                <a:latin typeface="+mj-ea"/>
                <a:ea typeface="+mj-ea"/>
                <a:cs typeface="Arial" panose="020B0604020202020204" pitchFamily="34" charset="0"/>
                <a:sym typeface="Arial" panose="020B0604020202020204" pitchFamily="34" charset="0"/>
              </a:rPr>
              <a:t>CONTENTS</a:t>
            </a:r>
            <a:endParaRPr lang="en-US" altLang="zh-CN" spc="300" dirty="0">
              <a:latin typeface="+mj-ea"/>
              <a:ea typeface="+mj-ea"/>
              <a:cs typeface="Arial" panose="020B0604020202020204" pitchFamily="34" charset="0"/>
              <a:sym typeface="Arial" panose="020B0604020202020204" pitchFamily="34" charset="0"/>
            </a:endParaRPr>
          </a:p>
        </p:txBody>
      </p:sp>
      <p:sp>
        <p:nvSpPr>
          <p:cNvPr id="16" name="矩形 15"/>
          <p:cNvSpPr/>
          <p:nvPr>
            <p:custDataLst>
              <p:tags r:id="rId8"/>
            </p:custDataLst>
          </p:nvPr>
        </p:nvSpPr>
        <p:spPr>
          <a:xfrm>
            <a:off x="2897505" y="1515110"/>
            <a:ext cx="76200" cy="9226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j-ea"/>
              <a:ea typeface="+mj-ea"/>
              <a:sym typeface="Arial" panose="020B0604020202020204" pitchFamily="34" charset="0"/>
            </a:endParaRPr>
          </a:p>
        </p:txBody>
      </p:sp>
      <p:sp>
        <p:nvSpPr>
          <p:cNvPr id="19" name="文本框 18"/>
          <p:cNvSpPr txBox="1"/>
          <p:nvPr>
            <p:custDataLst>
              <p:tags r:id="rId9"/>
            </p:custDataLst>
          </p:nvPr>
        </p:nvSpPr>
        <p:spPr>
          <a:xfrm>
            <a:off x="5937842" y="2948305"/>
            <a:ext cx="4582575" cy="770400"/>
          </a:xfrm>
          <a:prstGeom prst="rect">
            <a:avLst/>
          </a:prstGeom>
          <a:noFill/>
        </p:spPr>
        <p:txBody>
          <a:bodyPr wrap="square" bIns="46990" rtlCol="0" anchor="ctr" anchorCtr="0">
            <a:normAutofit/>
          </a:bodyPr>
          <a:lstStyle/>
          <a:p>
            <a:pPr fontAlgn="auto">
              <a:lnSpc>
                <a:spcPct val="120000"/>
              </a:lnSpc>
            </a:pPr>
            <a:r>
              <a:rPr lang="zh-CN" altLang="en-US" sz="2000" dirty="0">
                <a:latin typeface="+mj-ea"/>
                <a:ea typeface="+mj-ea"/>
                <a:cs typeface="微软雅黑" panose="020B0503020204020204" pitchFamily="34" charset="-122"/>
                <a:sym typeface="Arial" panose="020B0604020202020204" pitchFamily="34" charset="0"/>
              </a:rPr>
              <a:t>全球版灌篮</a:t>
            </a:r>
            <a:r>
              <a:rPr lang="en-US" altLang="zh-CN" sz="2000" dirty="0">
                <a:latin typeface="+mj-ea"/>
                <a:ea typeface="+mj-ea"/>
                <a:cs typeface="微软雅黑" panose="020B0503020204020204" pitchFamily="34" charset="-122"/>
                <a:sym typeface="Arial" panose="020B0604020202020204" pitchFamily="34" charset="0"/>
              </a:rPr>
              <a:t>-</a:t>
            </a:r>
            <a:r>
              <a:rPr lang="zh-CN" altLang="en-US" sz="2000" dirty="0">
                <a:latin typeface="+mj-ea"/>
                <a:ea typeface="+mj-ea"/>
                <a:cs typeface="微软雅黑" panose="020B0503020204020204" pitchFamily="34" charset="-122"/>
                <a:sym typeface="Arial" panose="020B0604020202020204" pitchFamily="34" charset="0"/>
              </a:rPr>
              <a:t>性能测试复盘回顾和成果</a:t>
            </a:r>
            <a:endParaRPr lang="zh-CN" altLang="en-US" sz="2000" dirty="0">
              <a:latin typeface="+mj-ea"/>
              <a:ea typeface="+mj-ea"/>
              <a:cs typeface="微软雅黑" panose="020B0503020204020204" pitchFamily="34" charset="-122"/>
              <a:sym typeface="Arial" panose="020B0604020202020204" pitchFamily="34" charset="0"/>
            </a:endParaRPr>
          </a:p>
        </p:txBody>
      </p:sp>
      <p:sp>
        <p:nvSpPr>
          <p:cNvPr id="20" name="文本框 19"/>
          <p:cNvSpPr txBox="1"/>
          <p:nvPr>
            <p:custDataLst>
              <p:tags r:id="rId10"/>
            </p:custDataLst>
          </p:nvPr>
        </p:nvSpPr>
        <p:spPr>
          <a:xfrm>
            <a:off x="5937842" y="3960494"/>
            <a:ext cx="4246245" cy="770400"/>
          </a:xfrm>
          <a:prstGeom prst="rect">
            <a:avLst/>
          </a:prstGeom>
          <a:noFill/>
        </p:spPr>
        <p:txBody>
          <a:bodyPr wrap="square" bIns="46990" rtlCol="0" anchor="ctr" anchorCtr="0">
            <a:normAutofit/>
          </a:bodyPr>
          <a:lstStyle/>
          <a:p>
            <a:pPr fontAlgn="auto">
              <a:lnSpc>
                <a:spcPct val="120000"/>
              </a:lnSpc>
            </a:pPr>
            <a:r>
              <a:rPr lang="zh-CN" altLang="en-US" sz="2000" dirty="0">
                <a:latin typeface="+mj-ea"/>
                <a:ea typeface="+mj-ea"/>
                <a:cs typeface="微软雅黑" panose="020B0503020204020204" pitchFamily="34" charset="-122"/>
                <a:sym typeface="Arial" panose="020B0604020202020204" pitchFamily="34" charset="0"/>
              </a:rPr>
              <a:t>全球版灌篮登录后公告复盘与总结</a:t>
            </a:r>
            <a:endParaRPr lang="zh-CN" altLang="en-US" sz="2000" dirty="0">
              <a:latin typeface="+mj-ea"/>
              <a:ea typeface="+mj-ea"/>
              <a:cs typeface="微软雅黑" panose="020B0503020204020204" pitchFamily="34" charset="-122"/>
              <a:sym typeface="Arial" panose="020B0604020202020204" pitchFamily="34" charset="0"/>
            </a:endParaRPr>
          </a:p>
        </p:txBody>
      </p:sp>
      <p:sp>
        <p:nvSpPr>
          <p:cNvPr id="12" name="文本框 11"/>
          <p:cNvSpPr txBox="1"/>
          <p:nvPr>
            <p:custDataLst>
              <p:tags r:id="rId11"/>
            </p:custDataLst>
          </p:nvPr>
        </p:nvSpPr>
        <p:spPr>
          <a:xfrm>
            <a:off x="4827862" y="4970633"/>
            <a:ext cx="958850" cy="768350"/>
          </a:xfrm>
          <a:prstGeom prst="rect">
            <a:avLst/>
          </a:prstGeom>
          <a:noFill/>
        </p:spPr>
        <p:txBody>
          <a:bodyPr wrap="square" rtlCol="0">
            <a:normAutofit/>
          </a:bodyPr>
          <a:lstStyle/>
          <a:p>
            <a:r>
              <a:rPr lang="en-US" altLang="zh-CN" sz="4400" b="1" dirty="0">
                <a:latin typeface="+mj-ea"/>
                <a:ea typeface="+mj-ea"/>
                <a:cs typeface="Arial" panose="020B0604020202020204" pitchFamily="34" charset="0"/>
                <a:sym typeface="Arial" panose="020B0604020202020204" pitchFamily="34" charset="0"/>
              </a:rPr>
              <a:t>04.</a:t>
            </a:r>
            <a:endParaRPr lang="en-US" altLang="zh-CN" sz="4400" b="1" dirty="0">
              <a:latin typeface="+mj-ea"/>
              <a:ea typeface="+mj-ea"/>
              <a:cs typeface="Arial" panose="020B0604020202020204" pitchFamily="34" charset="0"/>
              <a:sym typeface="Arial" panose="020B0604020202020204" pitchFamily="34" charset="0"/>
            </a:endParaRPr>
          </a:p>
        </p:txBody>
      </p:sp>
      <p:sp>
        <p:nvSpPr>
          <p:cNvPr id="13" name="文本框 12"/>
          <p:cNvSpPr txBox="1"/>
          <p:nvPr>
            <p:custDataLst>
              <p:tags r:id="rId12"/>
            </p:custDataLst>
          </p:nvPr>
        </p:nvSpPr>
        <p:spPr>
          <a:xfrm>
            <a:off x="5937842" y="4970633"/>
            <a:ext cx="4246245" cy="770400"/>
          </a:xfrm>
          <a:prstGeom prst="rect">
            <a:avLst/>
          </a:prstGeom>
          <a:noFill/>
        </p:spPr>
        <p:txBody>
          <a:bodyPr wrap="square" bIns="46990" rtlCol="0" anchor="ctr" anchorCtr="0">
            <a:normAutofit/>
          </a:bodyPr>
          <a:lstStyle/>
          <a:p>
            <a:pPr fontAlgn="auto">
              <a:lnSpc>
                <a:spcPct val="120000"/>
              </a:lnSpc>
            </a:pPr>
            <a:r>
              <a:rPr lang="zh-CN" altLang="en-US" sz="2000" dirty="0">
                <a:latin typeface="+mj-ea"/>
                <a:ea typeface="+mj-ea"/>
                <a:cs typeface="微软雅黑" panose="020B0503020204020204" pitchFamily="34" charset="-122"/>
                <a:sym typeface="Arial" panose="020B0604020202020204" pitchFamily="34" charset="0"/>
              </a:rPr>
              <a:t>简体灌篮登录后公告复盘与总结</a:t>
            </a:r>
            <a:endParaRPr lang="zh-CN" altLang="en-US" sz="2000" dirty="0">
              <a:latin typeface="+mj-ea"/>
              <a:ea typeface="+mj-ea"/>
              <a:cs typeface="微软雅黑" panose="020B0503020204020204" pitchFamily="34" charset="-122"/>
              <a:sym typeface="Arial" panose="020B0604020202020204" pitchFamily="34" charset="0"/>
            </a:endParaRPr>
          </a:p>
        </p:txBody>
      </p:sp>
    </p:spTree>
    <p:custDataLst>
      <p:tags r:id="rId1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1321700" y="1795200"/>
            <a:ext cx="9663800" cy="4605600"/>
          </a:xfrm>
        </p:spPr>
        <p:txBody>
          <a:bodyPr>
            <a:normAutofit/>
          </a:bodyPr>
          <a:lstStyle/>
          <a:p>
            <a:pPr>
              <a:buFont typeface="Wingdings" panose="05000000000000000000" pitchFamily="2" charset="2"/>
              <a:buChar char="l"/>
            </a:pPr>
            <a:r>
              <a:rPr lang="zh-CN" altLang="en-US" sz="2600" dirty="0">
                <a:solidFill>
                  <a:schemeClr val="tx1"/>
                </a:solidFill>
              </a:rPr>
              <a:t>如果早期尝试复现时，采用和线上配置相同的场景测试，能否提前发现问题？</a:t>
            </a:r>
            <a:endParaRPr lang="zh-CN" altLang="en-US" sz="2600" dirty="0">
              <a:solidFill>
                <a:schemeClr val="tx1"/>
              </a:solidFill>
            </a:endParaRPr>
          </a:p>
          <a:p>
            <a:pPr lvl="1">
              <a:buFont typeface="Wingdings" panose="05000000000000000000" pitchFamily="2" charset="2"/>
              <a:buChar char="Ø"/>
            </a:pPr>
            <a:r>
              <a:rPr lang="zh-CN" altLang="en-US" sz="2600" dirty="0">
                <a:solidFill>
                  <a:schemeClr val="tx1"/>
                </a:solidFill>
              </a:rPr>
              <a:t> 能发现，且能尽早定位问题。</a:t>
            </a:r>
            <a:endParaRPr lang="zh-CN" altLang="en-US" sz="2600" dirty="0">
              <a:solidFill>
                <a:schemeClr val="tx1"/>
              </a:solidFill>
            </a:endParaRPr>
          </a:p>
          <a:p>
            <a:pPr>
              <a:lnSpc>
                <a:spcPct val="150000"/>
              </a:lnSpc>
              <a:buFont typeface="Wingdings" panose="05000000000000000000" pitchFamily="2" charset="2"/>
              <a:buChar char="l"/>
            </a:pPr>
            <a:endParaRPr lang="zh-CN" altLang="en-US" sz="2600" dirty="0">
              <a:solidFill>
                <a:schemeClr val="tx1"/>
              </a:solidFill>
              <a:latin typeface="+mn-ea"/>
              <a:ea typeface="+mn-ea"/>
            </a:endParaRPr>
          </a:p>
          <a:p>
            <a:pPr>
              <a:buFont typeface="Wingdings" panose="05000000000000000000" pitchFamily="2" charset="2"/>
              <a:buChar char="l"/>
            </a:pPr>
            <a:r>
              <a:rPr lang="zh-CN" altLang="en-US" sz="2600" dirty="0">
                <a:solidFill>
                  <a:schemeClr val="tx1"/>
                </a:solidFill>
              </a:rPr>
              <a:t>为什么没去想繁体公告代码更新可能会对简体公告产生影响？</a:t>
            </a:r>
            <a:endParaRPr lang="zh-CN" altLang="en-US" sz="2600" dirty="0">
              <a:solidFill>
                <a:schemeClr val="tx1"/>
              </a:solidFill>
            </a:endParaRPr>
          </a:p>
          <a:p>
            <a:pPr lvl="1">
              <a:buFont typeface="Wingdings" panose="05000000000000000000" pitchFamily="2" charset="2"/>
              <a:buChar char="Ø"/>
            </a:pPr>
            <a:r>
              <a:rPr lang="zh-CN" altLang="en-US" sz="2600" dirty="0">
                <a:solidFill>
                  <a:schemeClr val="tx1"/>
                </a:solidFill>
              </a:rPr>
              <a:t>公告功能设计开发距离久远，测试人员对其所有运行逻辑掌握不全。</a:t>
            </a:r>
            <a:endParaRPr lang="zh-CN" altLang="en-US" sz="2600" dirty="0">
              <a:solidFill>
                <a:schemeClr val="tx1"/>
              </a:solidFill>
            </a:endParaRPr>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3"/>
          </p:nvPr>
        </p:nvSpPr>
        <p:spPr>
          <a:xfrm>
            <a:off x="608400" y="492483"/>
            <a:ext cx="5026702" cy="5873034"/>
          </a:xfrm>
        </p:spPr>
        <p:txBody>
          <a:bodyPr>
            <a:normAutofit/>
          </a:bodyPr>
          <a:lstStyle/>
          <a:p>
            <a:pPr marL="0" lvl="0" indent="0">
              <a:buNone/>
            </a:pPr>
            <a:endParaRPr lang="en-US" altLang="zh-CN" dirty="0">
              <a:solidFill>
                <a:schemeClr val="tx1"/>
              </a:solidFill>
            </a:endParaRPr>
          </a:p>
          <a:p>
            <a:pPr lvl="0">
              <a:buFont typeface="Wingdings" panose="05000000000000000000" pitchFamily="2" charset="2"/>
              <a:buChar char="l"/>
            </a:pPr>
            <a:endParaRPr lang="en-US" altLang="zh-CN" sz="2600" dirty="0">
              <a:solidFill>
                <a:schemeClr val="tx1"/>
              </a:solidFill>
            </a:endParaRPr>
          </a:p>
          <a:p>
            <a:r>
              <a:rPr lang="zh-CN" altLang="en-US" sz="2800" dirty="0">
                <a:solidFill>
                  <a:schemeClr val="tx1"/>
                </a:solidFill>
              </a:rPr>
              <a:t>前几次运营反应问题时，为何直接认定是使用者配置问题？</a:t>
            </a:r>
            <a:endParaRPr lang="en-US" altLang="zh-CN" sz="2800" dirty="0">
              <a:solidFill>
                <a:schemeClr val="tx1"/>
              </a:solidFill>
            </a:endParaRPr>
          </a:p>
          <a:p>
            <a:pPr marL="0" lvl="0" indent="0">
              <a:buNone/>
            </a:pPr>
            <a:endParaRPr lang="zh-CN" altLang="en-US" dirty="0">
              <a:solidFill>
                <a:schemeClr val="tx1"/>
              </a:solidFill>
            </a:endParaRPr>
          </a:p>
          <a:p>
            <a:pPr lvl="1">
              <a:buFont typeface="Wingdings" panose="05000000000000000000" pitchFamily="2" charset="2"/>
              <a:buChar char="Ø"/>
            </a:pPr>
            <a:r>
              <a:rPr lang="zh-CN" altLang="en-US" sz="2800" dirty="0">
                <a:solidFill>
                  <a:schemeClr val="tx1"/>
                </a:solidFill>
              </a:rPr>
              <a:t>思想上觉得简体公告没改动就不会出现问题，所以这次也认为是配置问题而非功能</a:t>
            </a:r>
            <a:r>
              <a:rPr lang="en-US" altLang="zh-CN" sz="2800" dirty="0">
                <a:solidFill>
                  <a:schemeClr val="tx1"/>
                </a:solidFill>
              </a:rPr>
              <a:t>BUG</a:t>
            </a:r>
            <a:endParaRPr lang="en-US" altLang="zh-CN" dirty="0">
              <a:solidFill>
                <a:schemeClr val="tx1"/>
              </a:solidFill>
            </a:endParaRPr>
          </a:p>
          <a:p>
            <a:pPr lvl="1"/>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842000" y="774000"/>
            <a:ext cx="5626100" cy="56268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1321700" y="1795200"/>
            <a:ext cx="9663800" cy="4605600"/>
          </a:xfrm>
        </p:spPr>
        <p:txBody>
          <a:bodyPr>
            <a:normAutofit/>
          </a:bodyPr>
          <a:lstStyle/>
          <a:p>
            <a:pPr>
              <a:buFont typeface="Wingdings" panose="05000000000000000000" pitchFamily="2" charset="2"/>
              <a:buChar char="l"/>
            </a:pPr>
            <a:r>
              <a:rPr lang="zh-CN" altLang="en-US" sz="2800" dirty="0">
                <a:solidFill>
                  <a:schemeClr val="tx1"/>
                </a:solidFill>
              </a:rPr>
              <a:t>为什么在这一个月期间，这个问题没有波及线上用户？</a:t>
            </a:r>
            <a:endParaRPr lang="en-US" altLang="zh-CN" sz="2800" dirty="0">
              <a:solidFill>
                <a:schemeClr val="tx1"/>
              </a:solidFill>
            </a:endParaRPr>
          </a:p>
          <a:p>
            <a:pPr lvl="1">
              <a:buFont typeface="Wingdings" panose="05000000000000000000" pitchFamily="2" charset="2"/>
              <a:buChar char="Ø"/>
            </a:pPr>
            <a:r>
              <a:rPr lang="zh-CN" altLang="en-US" sz="2800" dirty="0">
                <a:solidFill>
                  <a:schemeClr val="tx1"/>
                </a:solidFill>
              </a:rPr>
              <a:t>运营同学暂时启用了登录前公告对玩家进行拦截。</a:t>
            </a:r>
            <a:endParaRPr lang="zh-CN" altLang="en-US" sz="2800" dirty="0">
              <a:solidFill>
                <a:schemeClr val="tx1"/>
              </a:solidFill>
            </a:endParaRPr>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1321700" y="1795200"/>
            <a:ext cx="9663800" cy="4605600"/>
          </a:xfrm>
        </p:spPr>
        <p:txBody>
          <a:bodyPr>
            <a:noAutofit/>
          </a:bodyPr>
          <a:lstStyle/>
          <a:p>
            <a:pPr>
              <a:lnSpc>
                <a:spcPct val="150000"/>
              </a:lnSpc>
            </a:pPr>
            <a:r>
              <a:rPr lang="zh-CN" altLang="en-US" sz="2600" dirty="0">
                <a:solidFill>
                  <a:schemeClr val="tx1"/>
                </a:solidFill>
              </a:rPr>
              <a:t>思想上不认为是</a:t>
            </a:r>
            <a:r>
              <a:rPr lang="en-US" altLang="zh-CN" sz="2600" dirty="0">
                <a:solidFill>
                  <a:schemeClr val="tx1"/>
                </a:solidFill>
              </a:rPr>
              <a:t>LCM</a:t>
            </a:r>
            <a:r>
              <a:rPr lang="zh-CN" altLang="en-US" sz="2600" dirty="0">
                <a:solidFill>
                  <a:schemeClr val="tx1"/>
                </a:solidFill>
              </a:rPr>
              <a:t>功能本身有</a:t>
            </a:r>
            <a:r>
              <a:rPr lang="en-US" altLang="zh-CN" sz="2600" dirty="0">
                <a:solidFill>
                  <a:schemeClr val="tx1"/>
                </a:solidFill>
              </a:rPr>
              <a:t>BUG</a:t>
            </a:r>
            <a:r>
              <a:rPr lang="zh-CN" altLang="en-US" sz="2600" dirty="0">
                <a:solidFill>
                  <a:schemeClr val="tx1"/>
                </a:solidFill>
              </a:rPr>
              <a:t>，而直接判断是使用者配置问题。</a:t>
            </a:r>
            <a:endParaRPr lang="en-US" altLang="zh-CN" sz="2600" dirty="0">
              <a:solidFill>
                <a:schemeClr val="tx1"/>
              </a:solidFill>
            </a:endParaRPr>
          </a:p>
          <a:p>
            <a:pPr>
              <a:lnSpc>
                <a:spcPct val="150000"/>
              </a:lnSpc>
            </a:pPr>
            <a:r>
              <a:rPr lang="zh-CN" altLang="en-US" sz="2600" dirty="0">
                <a:solidFill>
                  <a:schemeClr val="tx1"/>
                </a:solidFill>
              </a:rPr>
              <a:t>只是简单功能冒烟，没有按照一线使用者的实际业务场景去复现问题。</a:t>
            </a:r>
            <a:endParaRPr lang="en-US" altLang="zh-CN" sz="2600" dirty="0">
              <a:solidFill>
                <a:schemeClr val="tx1"/>
              </a:solidFill>
            </a:endParaRPr>
          </a:p>
          <a:p>
            <a:pPr>
              <a:lnSpc>
                <a:spcPct val="150000"/>
              </a:lnSpc>
            </a:pPr>
            <a:r>
              <a:rPr lang="zh-CN" altLang="en-US" sz="2600" dirty="0">
                <a:solidFill>
                  <a:schemeClr val="tx1"/>
                </a:solidFill>
              </a:rPr>
              <a:t>对业务底层逻辑链路掌握不够，分析问题流于表面。</a:t>
            </a:r>
            <a:endParaRPr lang="en-US" altLang="zh-CN" sz="2600" dirty="0">
              <a:solidFill>
                <a:schemeClr val="tx1"/>
              </a:solidFill>
            </a:endParaRPr>
          </a:p>
          <a:p>
            <a:pPr>
              <a:lnSpc>
                <a:spcPct val="150000"/>
              </a:lnSpc>
            </a:pPr>
            <a:r>
              <a:rPr lang="zh-CN" altLang="en-US" sz="2600" dirty="0">
                <a:solidFill>
                  <a:schemeClr val="tx1"/>
                </a:solidFill>
              </a:rPr>
              <a:t>对异常值测试的挖掘深度不够。</a:t>
            </a:r>
            <a:endParaRPr lang="en-US" altLang="zh-CN" sz="2600" dirty="0">
              <a:solidFill>
                <a:schemeClr val="tx1"/>
              </a:solidFill>
            </a:endParaRPr>
          </a:p>
        </p:txBody>
      </p:sp>
      <p:sp>
        <p:nvSpPr>
          <p:cNvPr id="9" name="标题 8"/>
          <p:cNvSpPr>
            <a:spLocks noGrp="1"/>
          </p:cNvSpPr>
          <p:nvPr>
            <p:ph type="title"/>
          </p:nvPr>
        </p:nvSpPr>
        <p:spPr/>
        <p:txBody>
          <a:bodyPr/>
          <a:lstStyle/>
          <a:p>
            <a:r>
              <a:rPr lang="zh-CN" altLang="en-US" dirty="0"/>
              <a:t>反思与总结</a:t>
            </a:r>
            <a:endParaRPr lang="zh-CN" altLang="en-US" dirty="0">
              <a:solidFill>
                <a:schemeClr val="tx1"/>
              </a:solidFill>
              <a:latin typeface="+mj-ea"/>
              <a:ea typeface="+mj-ea"/>
            </a:endParaRPr>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1321700" y="1795200"/>
            <a:ext cx="9663800" cy="4605600"/>
          </a:xfrm>
        </p:spPr>
        <p:txBody>
          <a:bodyPr>
            <a:noAutofit/>
          </a:bodyPr>
          <a:lstStyle/>
          <a:p>
            <a:pPr>
              <a:lnSpc>
                <a:spcPct val="150000"/>
              </a:lnSpc>
            </a:pPr>
            <a:r>
              <a:rPr lang="zh-CN" altLang="en-US" sz="2600" dirty="0">
                <a:solidFill>
                  <a:schemeClr val="tx1"/>
                </a:solidFill>
              </a:rPr>
              <a:t>重视运营同学报过来的问题，无论之前如何处理，都先视作</a:t>
            </a:r>
            <a:r>
              <a:rPr lang="en-US" altLang="zh-CN" sz="2600" dirty="0">
                <a:solidFill>
                  <a:schemeClr val="tx1"/>
                </a:solidFill>
              </a:rPr>
              <a:t>BUG</a:t>
            </a:r>
            <a:r>
              <a:rPr lang="zh-CN" altLang="en-US" sz="2600" dirty="0">
                <a:solidFill>
                  <a:schemeClr val="tx1"/>
                </a:solidFill>
              </a:rPr>
              <a:t>对待。</a:t>
            </a:r>
            <a:endParaRPr lang="en-US" altLang="zh-CN" sz="2600" dirty="0">
              <a:solidFill>
                <a:schemeClr val="tx1"/>
              </a:solidFill>
            </a:endParaRPr>
          </a:p>
          <a:p>
            <a:pPr>
              <a:lnSpc>
                <a:spcPct val="150000"/>
              </a:lnSpc>
            </a:pPr>
            <a:r>
              <a:rPr lang="zh-CN" altLang="en-US" sz="2600" dirty="0">
                <a:solidFill>
                  <a:schemeClr val="tx1"/>
                </a:solidFill>
              </a:rPr>
              <a:t>在日常工作中，收集和了解一线使用者在使用</a:t>
            </a:r>
            <a:r>
              <a:rPr lang="en-US" altLang="zh-CN" sz="2600" dirty="0">
                <a:solidFill>
                  <a:schemeClr val="tx1"/>
                </a:solidFill>
              </a:rPr>
              <a:t>LCM</a:t>
            </a:r>
            <a:r>
              <a:rPr lang="zh-CN" altLang="en-US" sz="2600" dirty="0">
                <a:solidFill>
                  <a:schemeClr val="tx1"/>
                </a:solidFill>
              </a:rPr>
              <a:t>功能时的业务场景，并将其应用在测试中。</a:t>
            </a:r>
            <a:endParaRPr lang="en-US" altLang="zh-CN" sz="2600" dirty="0">
              <a:solidFill>
                <a:schemeClr val="tx1"/>
              </a:solidFill>
            </a:endParaRPr>
          </a:p>
          <a:p>
            <a:pPr>
              <a:lnSpc>
                <a:spcPct val="150000"/>
              </a:lnSpc>
            </a:pPr>
            <a:r>
              <a:rPr lang="zh-CN" altLang="en-US" sz="2600" dirty="0">
                <a:solidFill>
                  <a:schemeClr val="tx1"/>
                </a:solidFill>
              </a:rPr>
              <a:t>挖掘异常值测试深度，增加异常值测试的覆盖范围。</a:t>
            </a:r>
            <a:endParaRPr lang="en-US" altLang="zh-CN" sz="2600" dirty="0">
              <a:solidFill>
                <a:schemeClr val="tx1"/>
              </a:solidFill>
            </a:endParaRPr>
          </a:p>
        </p:txBody>
      </p:sp>
      <p:sp>
        <p:nvSpPr>
          <p:cNvPr id="9" name="标题 8"/>
          <p:cNvSpPr>
            <a:spLocks noGrp="1"/>
          </p:cNvSpPr>
          <p:nvPr>
            <p:ph type="title"/>
          </p:nvPr>
        </p:nvSpPr>
        <p:spPr/>
        <p:txBody>
          <a:bodyPr/>
          <a:lstStyle/>
          <a:p>
            <a:r>
              <a:rPr lang="zh-CN" altLang="en-US" dirty="0"/>
              <a:t>改进措施</a:t>
            </a:r>
            <a:endParaRPr lang="zh-CN" altLang="en-US" dirty="0">
              <a:solidFill>
                <a:schemeClr val="tx1"/>
              </a:solidFill>
              <a:latin typeface="+mj-ea"/>
              <a:ea typeface="+mj-ea"/>
            </a:endParaRPr>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custDataLst>
              <p:tags r:id="rId1"/>
            </p:custDataLst>
          </p:nvPr>
        </p:nvSpPr>
        <p:spPr>
          <a:xfrm>
            <a:off x="3428169" y="2574313"/>
            <a:ext cx="5335659" cy="1200329"/>
          </a:xfrm>
        </p:spPr>
        <p:txBody>
          <a:bodyPr/>
          <a:lstStyle/>
          <a:p>
            <a:r>
              <a:rPr dirty="0"/>
              <a:t>谢谢聆听</a:t>
            </a:r>
            <a:endParaRPr dirty="0"/>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1321700" y="1795200"/>
            <a:ext cx="9676500" cy="4351600"/>
          </a:xfrm>
        </p:spPr>
        <p:txBody>
          <a:bodyPr>
            <a:normAutofit fontScale="85000" lnSpcReduction="10000"/>
          </a:bodyPr>
          <a:lstStyle/>
          <a:p>
            <a:pPr>
              <a:lnSpc>
                <a:spcPct val="200000"/>
              </a:lnSpc>
              <a:buFont typeface="Wingdings" panose="05000000000000000000" pitchFamily="2" charset="2"/>
              <a:buChar char="l"/>
            </a:pPr>
            <a:r>
              <a:rPr lang="zh-CN" altLang="en-US" sz="3000" dirty="0">
                <a:solidFill>
                  <a:schemeClr val="tx1"/>
                </a:solidFill>
                <a:latin typeface="+mn-ea"/>
                <a:ea typeface="+mn-ea"/>
              </a:rPr>
              <a:t>书接上回</a:t>
            </a:r>
            <a:r>
              <a:rPr lang="en-US" altLang="zh-CN" sz="3000" dirty="0">
                <a:solidFill>
                  <a:schemeClr val="tx1"/>
                </a:solidFill>
                <a:latin typeface="+mn-ea"/>
                <a:ea typeface="+mn-ea"/>
              </a:rPr>
              <a:t>——</a:t>
            </a:r>
            <a:r>
              <a:rPr lang="zh-CN" altLang="en-US" sz="3000" dirty="0">
                <a:solidFill>
                  <a:schemeClr val="tx1"/>
                </a:solidFill>
                <a:latin typeface="+mn-ea"/>
                <a:ea typeface="+mn-ea"/>
              </a:rPr>
              <a:t>韩国灌篮补单配置问题的复盘</a:t>
            </a:r>
            <a:endParaRPr lang="en-US" altLang="zh-CN" sz="3000" dirty="0">
              <a:solidFill>
                <a:schemeClr val="tx1"/>
              </a:solidFill>
              <a:latin typeface="+mn-ea"/>
              <a:ea typeface="+mn-ea"/>
            </a:endParaRPr>
          </a:p>
          <a:p>
            <a:pPr lvl="1">
              <a:lnSpc>
                <a:spcPct val="200000"/>
              </a:lnSpc>
              <a:buFont typeface="Wingdings" panose="05000000000000000000" pitchFamily="2" charset="2"/>
              <a:buChar char="Ø"/>
            </a:pPr>
            <a:r>
              <a:rPr lang="en-US" altLang="zh-CN" sz="3000" dirty="0">
                <a:solidFill>
                  <a:schemeClr val="tx1"/>
                </a:solidFill>
                <a:latin typeface="+mn-ea"/>
                <a:ea typeface="+mn-ea"/>
              </a:rPr>
              <a:t>LCM</a:t>
            </a:r>
            <a:r>
              <a:rPr lang="zh-CN" altLang="en-US" sz="3000" dirty="0">
                <a:solidFill>
                  <a:schemeClr val="tx1"/>
                </a:solidFill>
                <a:latin typeface="+mn-ea"/>
                <a:ea typeface="+mn-ea"/>
              </a:rPr>
              <a:t>生产环境补单配置有问题</a:t>
            </a:r>
            <a:endParaRPr lang="en-US" altLang="zh-CN" sz="3000" dirty="0">
              <a:solidFill>
                <a:schemeClr val="tx1"/>
              </a:solidFill>
              <a:latin typeface="+mn-ea"/>
              <a:ea typeface="+mn-ea"/>
            </a:endParaRPr>
          </a:p>
          <a:p>
            <a:pPr lvl="1">
              <a:lnSpc>
                <a:spcPct val="200000"/>
              </a:lnSpc>
              <a:buFont typeface="Wingdings" panose="05000000000000000000" pitchFamily="2" charset="2"/>
              <a:buChar char="Ø"/>
            </a:pPr>
            <a:r>
              <a:rPr lang="zh-CN" altLang="en-US" sz="3000" dirty="0">
                <a:solidFill>
                  <a:schemeClr val="tx1"/>
                </a:solidFill>
                <a:latin typeface="+mn-ea"/>
                <a:ea typeface="+mn-ea"/>
              </a:rPr>
              <a:t>使用游戏包验证错峰推送功能，碰巧发现补单配置问题</a:t>
            </a:r>
            <a:endParaRPr lang="en-US" altLang="zh-CN" sz="3000" dirty="0">
              <a:solidFill>
                <a:schemeClr val="tx1"/>
              </a:solidFill>
              <a:latin typeface="+mn-ea"/>
              <a:ea typeface="+mn-ea"/>
            </a:endParaRPr>
          </a:p>
          <a:p>
            <a:pPr>
              <a:lnSpc>
                <a:spcPct val="200000"/>
              </a:lnSpc>
              <a:buFont typeface="Wingdings" panose="05000000000000000000" pitchFamily="2" charset="2"/>
              <a:buChar char="l"/>
            </a:pPr>
            <a:r>
              <a:rPr lang="zh-CN" altLang="en-US" sz="3000" dirty="0">
                <a:solidFill>
                  <a:schemeClr val="tx1"/>
                </a:solidFill>
                <a:latin typeface="+mn-ea"/>
                <a:ea typeface="+mn-ea"/>
              </a:rPr>
              <a:t>针对已显露问题，我们对新游戏上线的测试流程和测试范围进行了全面补充</a:t>
            </a:r>
            <a:endParaRPr lang="en-US" altLang="zh-CN" sz="3000" dirty="0">
              <a:solidFill>
                <a:schemeClr val="tx1"/>
              </a:solidFill>
              <a:latin typeface="+mn-ea"/>
              <a:ea typeface="+mn-ea"/>
            </a:endParaRPr>
          </a:p>
          <a:p>
            <a:endParaRPr lang="en-US" altLang="zh-CN" dirty="0">
              <a:latin typeface="+mn-ea"/>
              <a:ea typeface="+mn-ea"/>
            </a:endParaRPr>
          </a:p>
          <a:p>
            <a:pPr lvl="1"/>
            <a:endParaRPr lang="en-US" altLang="zh-CN" dirty="0">
              <a:latin typeface="+mn-ea"/>
              <a:ea typeface="+mn-ea"/>
            </a:endParaRPr>
          </a:p>
        </p:txBody>
      </p:sp>
      <p:sp>
        <p:nvSpPr>
          <p:cNvPr id="9" name="标题 8"/>
          <p:cNvSpPr>
            <a:spLocks noGrp="1"/>
          </p:cNvSpPr>
          <p:nvPr>
            <p:ph type="title"/>
          </p:nvPr>
        </p:nvSpPr>
        <p:spPr/>
        <p:txBody>
          <a:bodyPr/>
          <a:lstStyle/>
          <a:p>
            <a:r>
              <a:rPr kumimoji="1" lang="zh-CN" altLang="en-US" dirty="0">
                <a:solidFill>
                  <a:schemeClr val="tx1"/>
                </a:solidFill>
                <a:latin typeface="+mj-ea"/>
                <a:ea typeface="+mj-ea"/>
              </a:rPr>
              <a:t>一、</a:t>
            </a:r>
            <a:r>
              <a:rPr lang="zh-CN" altLang="en-US" dirty="0">
                <a:solidFill>
                  <a:schemeClr val="tx1"/>
                </a:solidFill>
                <a:latin typeface="+mj-ea"/>
                <a:ea typeface="+mj-ea"/>
                <a:cs typeface="微软雅黑" panose="020B0503020204020204" pitchFamily="34" charset="-122"/>
                <a:sym typeface="Arial" panose="020B0604020202020204" pitchFamily="34" charset="0"/>
              </a:rPr>
              <a:t>韩国灌篮</a:t>
            </a:r>
            <a:r>
              <a:rPr lang="en-US" altLang="zh-CN" dirty="0">
                <a:solidFill>
                  <a:schemeClr val="tx1"/>
                </a:solidFill>
                <a:latin typeface="+mj-ea"/>
                <a:ea typeface="+mj-ea"/>
                <a:cs typeface="微软雅黑" panose="020B0503020204020204" pitchFamily="34" charset="-122"/>
                <a:sym typeface="Arial" panose="020B0604020202020204" pitchFamily="34" charset="0"/>
              </a:rPr>
              <a:t>-</a:t>
            </a:r>
            <a:r>
              <a:rPr lang="zh-CN" altLang="en-US" dirty="0">
                <a:solidFill>
                  <a:schemeClr val="tx1"/>
                </a:solidFill>
                <a:latin typeface="+mj-ea"/>
                <a:ea typeface="+mj-ea"/>
                <a:cs typeface="微软雅黑" panose="020B0503020204020204" pitchFamily="34" charset="-122"/>
                <a:sym typeface="Arial" panose="020B0604020202020204" pitchFamily="34" charset="0"/>
              </a:rPr>
              <a:t>新游戏线检查复盘回顾和成果</a:t>
            </a:r>
            <a:endParaRPr lang="zh-CN" altLang="en-US" dirty="0">
              <a:latin typeface="+mj-ea"/>
              <a:ea typeface="+mj-ea"/>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solidFill>
                  <a:schemeClr val="tx1"/>
                </a:solidFill>
              </a:rPr>
              <a:t>实践成果</a:t>
            </a:r>
            <a:r>
              <a:rPr lang="en-US" altLang="zh-CN" dirty="0">
                <a:solidFill>
                  <a:schemeClr val="tx1"/>
                </a:solidFill>
              </a:rPr>
              <a:t>—</a:t>
            </a:r>
            <a:r>
              <a:rPr lang="zh-CN" altLang="en-US" dirty="0">
                <a:solidFill>
                  <a:schemeClr val="tx1"/>
                </a:solidFill>
              </a:rPr>
              <a:t>全球版灌篮</a:t>
            </a:r>
            <a:endParaRPr lang="zh-CN" altLang="en-US" dirty="0">
              <a:solidFill>
                <a:schemeClr val="tx1"/>
              </a:solidFill>
            </a:endParaRPr>
          </a:p>
        </p:txBody>
      </p:sp>
      <p:sp>
        <p:nvSpPr>
          <p:cNvPr id="6" name="内容占位符 2"/>
          <p:cNvSpPr txBox="1"/>
          <p:nvPr>
            <p:custDataLst>
              <p:tags r:id="rId1"/>
            </p:custDataLst>
          </p:nvPr>
        </p:nvSpPr>
        <p:spPr>
          <a:xfrm>
            <a:off x="608400" y="1490400"/>
            <a:ext cx="5487600" cy="4759200"/>
          </a:xfrm>
          <a:prstGeom prst="rect">
            <a:avLst/>
          </a:prstGeo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l"/>
            </a:pPr>
            <a:r>
              <a:rPr lang="zh-CN" altLang="en-US" dirty="0">
                <a:solidFill>
                  <a:schemeClr val="tx1"/>
                </a:solidFill>
              </a:rPr>
              <a:t>在全球版灌篮</a:t>
            </a:r>
            <a:r>
              <a:rPr lang="en-US" altLang="zh-CN" dirty="0">
                <a:solidFill>
                  <a:schemeClr val="tx1"/>
                </a:solidFill>
              </a:rPr>
              <a:t>OBT</a:t>
            </a:r>
            <a:r>
              <a:rPr lang="zh-CN" altLang="en-US" dirty="0">
                <a:solidFill>
                  <a:schemeClr val="tx1"/>
                </a:solidFill>
              </a:rPr>
              <a:t>上线前夕，在生产环境先后用</a:t>
            </a:r>
            <a:r>
              <a:rPr lang="en-US" altLang="zh-CN" dirty="0">
                <a:solidFill>
                  <a:schemeClr val="tx1"/>
                </a:solidFill>
              </a:rPr>
              <a:t>Pickle</a:t>
            </a:r>
            <a:r>
              <a:rPr lang="zh-CN" altLang="en-US" dirty="0">
                <a:solidFill>
                  <a:schemeClr val="tx1"/>
                </a:solidFill>
              </a:rPr>
              <a:t>包和游戏包对</a:t>
            </a:r>
            <a:r>
              <a:rPr lang="en-US" altLang="zh-CN" dirty="0">
                <a:solidFill>
                  <a:schemeClr val="tx1"/>
                </a:solidFill>
              </a:rPr>
              <a:t>LCM</a:t>
            </a:r>
            <a:r>
              <a:rPr lang="zh-CN" altLang="en-US" dirty="0">
                <a:solidFill>
                  <a:schemeClr val="tx1"/>
                </a:solidFill>
              </a:rPr>
              <a:t>系统进行功能性校验</a:t>
            </a:r>
            <a:endParaRPr lang="zh-CN" altLang="en-US" dirty="0">
              <a:solidFill>
                <a:schemeClr val="tx1"/>
              </a:solidFill>
            </a:endParaRPr>
          </a:p>
          <a:p>
            <a:pPr>
              <a:buFont typeface="Wingdings" panose="05000000000000000000" pitchFamily="2" charset="2"/>
              <a:buChar char="l"/>
            </a:pPr>
            <a:endParaRPr lang="zh-CN" altLang="en-US" dirty="0">
              <a:solidFill>
                <a:schemeClr val="tx1"/>
              </a:solidFill>
            </a:endParaRPr>
          </a:p>
          <a:p>
            <a:pPr>
              <a:buFont typeface="Wingdings" panose="05000000000000000000" pitchFamily="2" charset="2"/>
              <a:buChar char="l"/>
            </a:pPr>
            <a:r>
              <a:rPr lang="zh-CN" altLang="en-US" dirty="0">
                <a:solidFill>
                  <a:schemeClr val="tx1"/>
                </a:solidFill>
              </a:rPr>
              <a:t>发现问题</a:t>
            </a:r>
            <a:r>
              <a:rPr lang="en-US" altLang="zh-CN" dirty="0">
                <a:solidFill>
                  <a:schemeClr val="tx1"/>
                </a:solidFill>
              </a:rPr>
              <a:t>:</a:t>
            </a:r>
            <a:endParaRPr lang="en-US" altLang="zh-CN" dirty="0">
              <a:solidFill>
                <a:schemeClr val="tx1"/>
              </a:solidFill>
            </a:endParaRPr>
          </a:p>
          <a:p>
            <a:pPr lvl="1">
              <a:buFont typeface="Wingdings" panose="05000000000000000000" pitchFamily="2" charset="2"/>
              <a:buChar char="l"/>
            </a:pPr>
            <a:r>
              <a:rPr lang="en-US" altLang="zh-CN" sz="1800" dirty="0">
                <a:solidFill>
                  <a:schemeClr val="tx1"/>
                </a:solidFill>
              </a:rPr>
              <a:t>LCM</a:t>
            </a:r>
            <a:r>
              <a:rPr lang="zh-CN" altLang="en-US" sz="1800" dirty="0">
                <a:solidFill>
                  <a:schemeClr val="tx1"/>
                </a:solidFill>
              </a:rPr>
              <a:t>配置问题：</a:t>
            </a:r>
            <a:r>
              <a:rPr lang="en-US" altLang="zh-CN" sz="1800" dirty="0">
                <a:solidFill>
                  <a:schemeClr val="tx1"/>
                </a:solidFill>
              </a:rPr>
              <a:t>1</a:t>
            </a:r>
            <a:r>
              <a:rPr lang="zh-CN" altLang="en-US" sz="1800" dirty="0">
                <a:solidFill>
                  <a:schemeClr val="tx1"/>
                </a:solidFill>
              </a:rPr>
              <a:t>个</a:t>
            </a:r>
            <a:endParaRPr lang="zh-CN" altLang="en-US" sz="1800" dirty="0">
              <a:solidFill>
                <a:schemeClr val="tx1"/>
              </a:solidFill>
            </a:endParaRPr>
          </a:p>
          <a:p>
            <a:pPr lvl="1">
              <a:buFont typeface="Wingdings" panose="05000000000000000000" pitchFamily="2" charset="2"/>
              <a:buChar char="l"/>
            </a:pPr>
            <a:r>
              <a:rPr lang="zh-CN" altLang="en-US" sz="1800" dirty="0">
                <a:solidFill>
                  <a:schemeClr val="tx1"/>
                </a:solidFill>
              </a:rPr>
              <a:t>游戏问题：</a:t>
            </a:r>
            <a:r>
              <a:rPr lang="en-US" altLang="zh-CN" sz="1800" dirty="0">
                <a:solidFill>
                  <a:schemeClr val="tx1"/>
                </a:solidFill>
              </a:rPr>
              <a:t>9</a:t>
            </a:r>
            <a:r>
              <a:rPr lang="zh-CN" altLang="en-US" sz="1800" dirty="0">
                <a:solidFill>
                  <a:schemeClr val="tx1"/>
                </a:solidFill>
              </a:rPr>
              <a:t>个</a:t>
            </a:r>
            <a:endParaRPr lang="zh-CN" altLang="en-US" sz="1800" dirty="0">
              <a:solidFill>
                <a:schemeClr val="tx1"/>
              </a:solidFill>
            </a:endParaRPr>
          </a:p>
          <a:p>
            <a:endParaRPr lang="zh-CN" altLang="en-US" dirty="0">
              <a:solidFill>
                <a:schemeClr val="tx1"/>
              </a:solidFill>
            </a:endParaRPr>
          </a:p>
          <a:p>
            <a:pPr lvl="1"/>
            <a:endParaRPr lang="zh-CN" altLang="en-US" dirty="0">
              <a:solidFill>
                <a:schemeClr val="tx1"/>
              </a:solidFill>
            </a:endParaRPr>
          </a:p>
          <a:p>
            <a:pPr lvl="1"/>
            <a:endParaRPr lang="zh-CN" altLang="en-US" dirty="0">
              <a:solidFill>
                <a:schemeClr val="tx1"/>
              </a:solidFill>
            </a:endParaRPr>
          </a:p>
        </p:txBody>
      </p:sp>
      <p:sp>
        <p:nvSpPr>
          <p:cNvPr id="7" name="内容占位符 18"/>
          <p:cNvSpPr txBox="1"/>
          <p:nvPr/>
        </p:nvSpPr>
        <p:spPr>
          <a:xfrm>
            <a:off x="6400800" y="1501200"/>
            <a:ext cx="5176800" cy="4748400"/>
          </a:xfrm>
          <a:prstGeom prst="rect">
            <a:avLst/>
          </a:prstGeom>
        </p:spPr>
        <p:txBody>
          <a:bodyPr>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anose="05000000000000000000" pitchFamily="2" charset="2"/>
              <a:buChar char="l"/>
            </a:pPr>
            <a:r>
              <a:rPr lang="en-GB" altLang="zh-CN" dirty="0">
                <a:solidFill>
                  <a:schemeClr val="tx1"/>
                </a:solidFill>
              </a:rPr>
              <a:t>iOS</a:t>
            </a:r>
            <a:r>
              <a:rPr lang="zh-CN" altLang="en-US" dirty="0">
                <a:solidFill>
                  <a:schemeClr val="tx1"/>
                </a:solidFill>
              </a:rPr>
              <a:t>客户端无法展示商品列表（台湾区域外）</a:t>
            </a:r>
            <a:endParaRPr lang="en-US" altLang="zh-CN" dirty="0">
              <a:solidFill>
                <a:schemeClr val="tx1"/>
              </a:solidFill>
            </a:endParaRPr>
          </a:p>
          <a:p>
            <a:pPr>
              <a:lnSpc>
                <a:spcPct val="100000"/>
              </a:lnSpc>
              <a:buFont typeface="Wingdings" panose="05000000000000000000" pitchFamily="2" charset="2"/>
              <a:buChar char="l"/>
            </a:pPr>
            <a:r>
              <a:rPr lang="en-GB" altLang="zh-CN" dirty="0" err="1">
                <a:solidFill>
                  <a:schemeClr val="tx1"/>
                </a:solidFill>
              </a:rPr>
              <a:t>Android&amp;iOS</a:t>
            </a:r>
            <a:r>
              <a:rPr lang="zh-CN" altLang="en-US" dirty="0">
                <a:solidFill>
                  <a:schemeClr val="tx1"/>
                </a:solidFill>
              </a:rPr>
              <a:t>客户端商品列表价格显示异常（显示为</a:t>
            </a:r>
            <a:r>
              <a:rPr lang="en-US" altLang="zh-CN" dirty="0">
                <a:solidFill>
                  <a:schemeClr val="tx1"/>
                </a:solidFill>
              </a:rPr>
              <a:t>:0.00)</a:t>
            </a:r>
            <a:endParaRPr lang="en-US" altLang="zh-CN" dirty="0">
              <a:solidFill>
                <a:schemeClr val="tx1"/>
              </a:solidFill>
            </a:endParaRPr>
          </a:p>
          <a:p>
            <a:pPr>
              <a:lnSpc>
                <a:spcPct val="100000"/>
              </a:lnSpc>
              <a:buFont typeface="Wingdings" panose="05000000000000000000" pitchFamily="2" charset="2"/>
              <a:buChar char="l"/>
            </a:pPr>
            <a:r>
              <a:rPr lang="en-GB" altLang="zh-CN" dirty="0">
                <a:solidFill>
                  <a:schemeClr val="tx1"/>
                </a:solidFill>
              </a:rPr>
              <a:t>iOS</a:t>
            </a:r>
            <a:r>
              <a:rPr lang="zh-CN" altLang="en-US" dirty="0">
                <a:solidFill>
                  <a:schemeClr val="tx1"/>
                </a:solidFill>
              </a:rPr>
              <a:t>客户端支付成功后，兑换道具阶段失败（最后支付到余额）</a:t>
            </a:r>
            <a:endParaRPr lang="en-US" altLang="zh-CN" dirty="0">
              <a:solidFill>
                <a:schemeClr val="tx1"/>
              </a:solidFill>
            </a:endParaRPr>
          </a:p>
          <a:p>
            <a:pPr>
              <a:lnSpc>
                <a:spcPct val="100000"/>
              </a:lnSpc>
              <a:buFont typeface="Wingdings" panose="05000000000000000000" pitchFamily="2" charset="2"/>
              <a:buChar char="l"/>
            </a:pPr>
            <a:r>
              <a:rPr lang="zh-CN" altLang="en-US" dirty="0">
                <a:solidFill>
                  <a:schemeClr val="tx1"/>
                </a:solidFill>
              </a:rPr>
              <a:t>进入点券储值界面，右上角（竞技币、钻石、点券）都显示为满值（例</a:t>
            </a:r>
            <a:r>
              <a:rPr lang="en-US" altLang="zh-CN" dirty="0">
                <a:solidFill>
                  <a:schemeClr val="tx1"/>
                </a:solidFill>
              </a:rPr>
              <a:t>:99999</a:t>
            </a:r>
            <a:r>
              <a:rPr lang="zh-CN" altLang="en-US" dirty="0">
                <a:solidFill>
                  <a:schemeClr val="tx1"/>
                </a:solidFill>
              </a:rPr>
              <a:t>）</a:t>
            </a:r>
            <a:endParaRPr lang="en-US" altLang="zh-CN" dirty="0">
              <a:solidFill>
                <a:schemeClr val="tx1"/>
              </a:solidFill>
            </a:endParaRPr>
          </a:p>
          <a:p>
            <a:pPr>
              <a:lnSpc>
                <a:spcPct val="100000"/>
              </a:lnSpc>
              <a:buFont typeface="Wingdings" panose="05000000000000000000" pitchFamily="2" charset="2"/>
              <a:buChar char="l"/>
            </a:pPr>
            <a:r>
              <a:rPr lang="en-GB" altLang="zh-CN" dirty="0" err="1">
                <a:solidFill>
                  <a:schemeClr val="tx1"/>
                </a:solidFill>
              </a:rPr>
              <a:t>Android&amp;iOS</a:t>
            </a:r>
            <a:r>
              <a:rPr lang="zh-CN" altLang="en-US" dirty="0">
                <a:solidFill>
                  <a:schemeClr val="tx1"/>
                </a:solidFill>
              </a:rPr>
              <a:t>客户端</a:t>
            </a:r>
            <a:r>
              <a:rPr lang="en-GB" altLang="zh-CN" dirty="0" err="1">
                <a:solidFill>
                  <a:schemeClr val="tx1"/>
                </a:solidFill>
              </a:rPr>
              <a:t>facebook</a:t>
            </a:r>
            <a:r>
              <a:rPr lang="zh-CN" altLang="en-US" dirty="0">
                <a:solidFill>
                  <a:schemeClr val="tx1"/>
                </a:solidFill>
              </a:rPr>
              <a:t>好友接口没有被调用，导致</a:t>
            </a:r>
            <a:r>
              <a:rPr lang="en-GB" altLang="zh-CN" dirty="0" err="1">
                <a:solidFill>
                  <a:schemeClr val="tx1"/>
                </a:solidFill>
              </a:rPr>
              <a:t>facebook</a:t>
            </a:r>
            <a:r>
              <a:rPr lang="zh-CN" altLang="en-US" dirty="0">
                <a:solidFill>
                  <a:schemeClr val="tx1"/>
                </a:solidFill>
              </a:rPr>
              <a:t>好友功能失效</a:t>
            </a:r>
            <a:endParaRPr lang="en-US" altLang="zh-CN" dirty="0">
              <a:solidFill>
                <a:schemeClr val="tx1"/>
              </a:solidFill>
            </a:endParaRPr>
          </a:p>
          <a:p>
            <a:pPr>
              <a:lnSpc>
                <a:spcPct val="100000"/>
              </a:lnSpc>
              <a:buFont typeface="Wingdings" panose="05000000000000000000" pitchFamily="2" charset="2"/>
              <a:buChar char="l"/>
            </a:pPr>
            <a:r>
              <a:rPr lang="zh-CN" altLang="en-US" dirty="0">
                <a:solidFill>
                  <a:schemeClr val="tx1"/>
                </a:solidFill>
              </a:rPr>
              <a:t>个人中心手机绑定相关未进行屏蔽</a:t>
            </a:r>
            <a:endParaRPr lang="en-US" altLang="zh-CN" dirty="0">
              <a:solidFill>
                <a:schemeClr val="tx1"/>
              </a:solidFill>
            </a:endParaRPr>
          </a:p>
          <a:p>
            <a:pPr>
              <a:lnSpc>
                <a:spcPct val="100000"/>
              </a:lnSpc>
              <a:buFont typeface="Wingdings" panose="05000000000000000000" pitchFamily="2" charset="2"/>
              <a:buChar char="l"/>
            </a:pPr>
            <a:r>
              <a:rPr lang="zh-CN" altLang="en-US" dirty="0">
                <a:solidFill>
                  <a:schemeClr val="tx1"/>
                </a:solidFill>
              </a:rPr>
              <a:t>苹果账号冻结没有冻结弹窗</a:t>
            </a:r>
            <a:endParaRPr lang="en-US" altLang="zh-CN" dirty="0">
              <a:solidFill>
                <a:schemeClr val="tx1"/>
              </a:solidFill>
            </a:endParaRPr>
          </a:p>
          <a:p>
            <a:pPr>
              <a:lnSpc>
                <a:spcPct val="100000"/>
              </a:lnSpc>
              <a:buFont typeface="Wingdings" panose="05000000000000000000" pitchFamily="2" charset="2"/>
              <a:buChar char="l"/>
            </a:pPr>
            <a:r>
              <a:rPr lang="zh-CN" altLang="en-US" dirty="0">
                <a:solidFill>
                  <a:schemeClr val="tx1"/>
                </a:solidFill>
              </a:rPr>
              <a:t>游戏热更新频繁失败</a:t>
            </a:r>
            <a:endParaRPr lang="en-US" altLang="zh-CN" dirty="0">
              <a:solidFill>
                <a:schemeClr val="tx1"/>
              </a:solidFill>
            </a:endParaRPr>
          </a:p>
          <a:p>
            <a:pPr>
              <a:lnSpc>
                <a:spcPct val="100000"/>
              </a:lnSpc>
              <a:buFont typeface="Wingdings" panose="05000000000000000000" pitchFamily="2" charset="2"/>
              <a:buChar char="l"/>
            </a:pPr>
            <a:r>
              <a:rPr lang="en-GB" altLang="zh-CN" dirty="0">
                <a:solidFill>
                  <a:schemeClr val="tx1"/>
                </a:solidFill>
              </a:rPr>
              <a:t>iOS</a:t>
            </a:r>
            <a:r>
              <a:rPr lang="zh-CN" altLang="en-US" dirty="0">
                <a:solidFill>
                  <a:schemeClr val="tx1"/>
                </a:solidFill>
              </a:rPr>
              <a:t>客户端不能触发本地推送</a:t>
            </a:r>
            <a:endParaRPr lang="zh-CN" altLang="en-US" dirty="0">
              <a:solidFill>
                <a:schemeClr val="tx1"/>
              </a:solidFill>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1321700" y="1795200"/>
            <a:ext cx="9676500" cy="4351600"/>
          </a:xfrm>
        </p:spPr>
        <p:txBody>
          <a:bodyPr>
            <a:normAutofit/>
          </a:bodyPr>
          <a:lstStyle/>
          <a:p>
            <a:pPr>
              <a:buFont typeface="Wingdings" panose="05000000000000000000" pitchFamily="2" charset="2"/>
              <a:buChar char="l"/>
            </a:pPr>
            <a:r>
              <a:rPr lang="zh-CN" altLang="en-US" sz="2600" dirty="0">
                <a:solidFill>
                  <a:schemeClr val="tx1"/>
                </a:solidFill>
                <a:latin typeface="+mn-ea"/>
                <a:ea typeface="+mn-ea"/>
              </a:rPr>
              <a:t>测试结果证明了我们对原有流程采取改变的必要性：</a:t>
            </a:r>
            <a:endParaRPr lang="en-US" altLang="zh-CN" sz="2600" dirty="0">
              <a:solidFill>
                <a:schemeClr val="tx1"/>
              </a:solidFill>
              <a:latin typeface="+mn-ea"/>
              <a:ea typeface="+mn-ea"/>
            </a:endParaRPr>
          </a:p>
          <a:p>
            <a:pPr>
              <a:buFont typeface="Wingdings" panose="05000000000000000000" pitchFamily="2" charset="2"/>
              <a:buChar char="Ø"/>
            </a:pPr>
            <a:endParaRPr lang="en-US" altLang="zh-CN" sz="2600" dirty="0">
              <a:solidFill>
                <a:schemeClr val="tx1"/>
              </a:solidFill>
              <a:latin typeface="+mn-ea"/>
              <a:ea typeface="+mn-ea"/>
            </a:endParaRPr>
          </a:p>
          <a:p>
            <a:pPr lvl="1">
              <a:buFont typeface="Wingdings" panose="05000000000000000000" pitchFamily="2" charset="2"/>
              <a:buChar char="Ø"/>
            </a:pPr>
            <a:r>
              <a:rPr lang="zh-CN" altLang="en-US" sz="2600" dirty="0">
                <a:solidFill>
                  <a:schemeClr val="tx1"/>
                </a:solidFill>
                <a:latin typeface="+mn-ea"/>
                <a:ea typeface="+mn-ea"/>
              </a:rPr>
              <a:t>对游戏包进行检查，才能最大限度的保证游戏最终的品质</a:t>
            </a:r>
            <a:endParaRPr lang="en-US" altLang="zh-CN" sz="2600" dirty="0">
              <a:solidFill>
                <a:schemeClr val="tx1"/>
              </a:solidFill>
              <a:latin typeface="+mn-ea"/>
              <a:ea typeface="+mn-ea"/>
            </a:endParaRPr>
          </a:p>
          <a:p>
            <a:pPr lvl="1">
              <a:buFont typeface="Wingdings" panose="05000000000000000000" pitchFamily="2" charset="2"/>
              <a:buChar char="Ø"/>
            </a:pPr>
            <a:endParaRPr lang="en-US" altLang="zh-CN" sz="2600" dirty="0">
              <a:solidFill>
                <a:schemeClr val="tx1"/>
              </a:solidFill>
              <a:latin typeface="+mn-ea"/>
              <a:ea typeface="+mn-ea"/>
            </a:endParaRPr>
          </a:p>
          <a:p>
            <a:pPr lvl="1">
              <a:buFont typeface="Wingdings" panose="05000000000000000000" pitchFamily="2" charset="2"/>
              <a:buChar char="Ø"/>
            </a:pPr>
            <a:r>
              <a:rPr lang="zh-CN" altLang="en-US" sz="2600" dirty="0">
                <a:solidFill>
                  <a:schemeClr val="tx1"/>
                </a:solidFill>
                <a:latin typeface="+mn-ea"/>
                <a:ea typeface="+mn-ea"/>
              </a:rPr>
              <a:t>上线前检查的最终目的是保障游戏本身的无故障发行，而非仅仅是</a:t>
            </a:r>
            <a:r>
              <a:rPr lang="en-US" altLang="zh-CN" sz="2600" dirty="0">
                <a:solidFill>
                  <a:schemeClr val="tx1"/>
                </a:solidFill>
                <a:latin typeface="+mn-ea"/>
                <a:ea typeface="+mn-ea"/>
              </a:rPr>
              <a:t>LCM</a:t>
            </a:r>
            <a:r>
              <a:rPr lang="zh-CN" altLang="en-US" sz="2600" dirty="0">
                <a:solidFill>
                  <a:schemeClr val="tx1"/>
                </a:solidFill>
                <a:latin typeface="+mn-ea"/>
                <a:ea typeface="+mn-ea"/>
              </a:rPr>
              <a:t>系统的平稳运行</a:t>
            </a:r>
            <a:endParaRPr lang="en-US" altLang="zh-CN" sz="2600" dirty="0">
              <a:solidFill>
                <a:schemeClr val="tx1"/>
              </a:solidFill>
              <a:latin typeface="+mn-ea"/>
              <a:ea typeface="+mn-ea"/>
            </a:endParaRPr>
          </a:p>
          <a:p>
            <a:pPr marL="0" indent="0">
              <a:buNone/>
            </a:pPr>
            <a:endParaRPr lang="en-US" altLang="zh-CN" dirty="0">
              <a:solidFill>
                <a:schemeClr val="tx1"/>
              </a:solidFill>
              <a:latin typeface="+mn-ea"/>
              <a:ea typeface="+mn-ea"/>
            </a:endParaRPr>
          </a:p>
          <a:p>
            <a:pPr lvl="1"/>
            <a:endParaRPr lang="en-US" altLang="zh-CN" dirty="0">
              <a:latin typeface="+mn-ea"/>
              <a:ea typeface="+mn-ea"/>
            </a:endParaRPr>
          </a:p>
        </p:txBody>
      </p:sp>
      <p:sp>
        <p:nvSpPr>
          <p:cNvPr id="9" name="标题 8"/>
          <p:cNvSpPr>
            <a:spLocks noGrp="1"/>
          </p:cNvSpPr>
          <p:nvPr>
            <p:ph type="title"/>
          </p:nvPr>
        </p:nvSpPr>
        <p:spPr/>
        <p:txBody>
          <a:bodyPr/>
          <a:lstStyle/>
          <a:p>
            <a:r>
              <a:rPr lang="zh-CN" altLang="en-US" dirty="0"/>
              <a:t>回顾与反思</a:t>
            </a:r>
            <a:endParaRPr lang="zh-CN" altLang="en-US" dirty="0"/>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1321700" y="1795200"/>
            <a:ext cx="9663800" cy="4605600"/>
          </a:xfrm>
        </p:spPr>
        <p:txBody>
          <a:bodyPr>
            <a:normAutofit fontScale="25000" lnSpcReduction="20000"/>
          </a:bodyPr>
          <a:lstStyle/>
          <a:p>
            <a:pPr>
              <a:lnSpc>
                <a:spcPct val="170000"/>
              </a:lnSpc>
              <a:buFont typeface="Wingdings" panose="05000000000000000000" pitchFamily="2" charset="2"/>
              <a:buChar char="l"/>
            </a:pPr>
            <a:r>
              <a:rPr lang="zh-CN" altLang="en-US" sz="10400" dirty="0">
                <a:solidFill>
                  <a:schemeClr val="tx1"/>
                </a:solidFill>
                <a:latin typeface="+mn-ea"/>
                <a:ea typeface="+mn-ea"/>
              </a:rPr>
              <a:t>韩国灌篮：</a:t>
            </a:r>
            <a:r>
              <a:rPr lang="en-US" altLang="zh-CN" sz="10400" dirty="0">
                <a:solidFill>
                  <a:schemeClr val="tx1"/>
                </a:solidFill>
                <a:latin typeface="+mn-ea"/>
                <a:ea typeface="+mn-ea"/>
              </a:rPr>
              <a:t>API100%</a:t>
            </a:r>
            <a:r>
              <a:rPr lang="zh-CN" altLang="en-US" sz="10400" dirty="0">
                <a:solidFill>
                  <a:schemeClr val="tx1"/>
                </a:solidFill>
                <a:latin typeface="+mn-ea"/>
                <a:ea typeface="+mn-ea"/>
              </a:rPr>
              <a:t>全覆盖，线上未发现性能问题，取得了宝贵的成功经验</a:t>
            </a:r>
            <a:endParaRPr lang="en-US" altLang="zh-CN" sz="10400" dirty="0">
              <a:solidFill>
                <a:schemeClr val="tx1"/>
              </a:solidFill>
              <a:latin typeface="+mn-ea"/>
              <a:ea typeface="+mn-ea"/>
            </a:endParaRPr>
          </a:p>
          <a:p>
            <a:pPr>
              <a:lnSpc>
                <a:spcPct val="170000"/>
              </a:lnSpc>
              <a:buFont typeface="Wingdings" panose="05000000000000000000" pitchFamily="2" charset="2"/>
              <a:buChar char="l"/>
            </a:pPr>
            <a:r>
              <a:rPr lang="zh-CN" altLang="en-US" sz="10400" dirty="0">
                <a:solidFill>
                  <a:schemeClr val="tx1"/>
                </a:solidFill>
                <a:latin typeface="+mn-ea"/>
                <a:ea typeface="+mn-ea"/>
              </a:rPr>
              <a:t>花费近半年时间磨合、协调</a:t>
            </a:r>
            <a:r>
              <a:rPr lang="en-US" altLang="zh-CN" sz="10400" dirty="0">
                <a:solidFill>
                  <a:schemeClr val="tx1"/>
                </a:solidFill>
                <a:latin typeface="+mn-ea"/>
                <a:ea typeface="+mn-ea"/>
              </a:rPr>
              <a:t>Infra</a:t>
            </a:r>
            <a:r>
              <a:rPr lang="zh-CN" altLang="en-US" sz="10400" dirty="0">
                <a:solidFill>
                  <a:schemeClr val="tx1"/>
                </a:solidFill>
                <a:latin typeface="+mn-ea"/>
                <a:ea typeface="+mn-ea"/>
              </a:rPr>
              <a:t>和产品中心的同事一同实践、并建成了目前较为完善的压测流程，</a:t>
            </a:r>
            <a:endParaRPr lang="zh-CN" altLang="en-US" sz="10400" dirty="0">
              <a:solidFill>
                <a:schemeClr val="tx1"/>
              </a:solidFill>
              <a:latin typeface="+mn-ea"/>
              <a:ea typeface="+mn-ea"/>
            </a:endParaRPr>
          </a:p>
          <a:p>
            <a:pPr>
              <a:lnSpc>
                <a:spcPct val="170000"/>
              </a:lnSpc>
              <a:buFont typeface="Wingdings" panose="05000000000000000000" pitchFamily="2" charset="2"/>
              <a:buChar char="l"/>
            </a:pPr>
            <a:r>
              <a:rPr lang="zh-CN" altLang="en-US" sz="10400" dirty="0">
                <a:solidFill>
                  <a:schemeClr val="tx1"/>
                </a:solidFill>
                <a:latin typeface="+mn-ea"/>
                <a:ea typeface="+mn-ea"/>
              </a:rPr>
              <a:t>明确了各部门在压测工作中彼此需要支持的工作内容</a:t>
            </a:r>
            <a:endParaRPr lang="en-US" altLang="zh-CN" sz="10400" dirty="0">
              <a:solidFill>
                <a:schemeClr val="tx1"/>
              </a:solidFill>
              <a:latin typeface="+mn-ea"/>
              <a:ea typeface="+mn-ea"/>
            </a:endParaRPr>
          </a:p>
          <a:p>
            <a:pPr>
              <a:lnSpc>
                <a:spcPct val="170000"/>
              </a:lnSpc>
              <a:buFont typeface="Wingdings" panose="05000000000000000000" pitchFamily="2" charset="2"/>
              <a:buChar char="l"/>
            </a:pPr>
            <a:r>
              <a:rPr lang="zh-CN" altLang="en-US" sz="10400" dirty="0">
                <a:solidFill>
                  <a:schemeClr val="tx1"/>
                </a:solidFill>
                <a:latin typeface="+mn-ea"/>
                <a:ea typeface="+mn-ea"/>
              </a:rPr>
              <a:t>全球版灌篮上线前发现并修复</a:t>
            </a:r>
            <a:r>
              <a:rPr lang="en-US" altLang="zh-CN" sz="10400" dirty="0">
                <a:solidFill>
                  <a:schemeClr val="tx1"/>
                </a:solidFill>
                <a:latin typeface="+mn-ea"/>
                <a:ea typeface="+mn-ea"/>
              </a:rPr>
              <a:t>1</a:t>
            </a:r>
            <a:r>
              <a:rPr lang="zh-CN" altLang="en-US" sz="10400" dirty="0">
                <a:solidFill>
                  <a:schemeClr val="tx1"/>
                </a:solidFill>
                <a:latin typeface="+mn-ea"/>
                <a:ea typeface="+mn-ea"/>
              </a:rPr>
              <a:t>个雷蛇支付的慢查询问题，游戏上线后</a:t>
            </a:r>
            <a:r>
              <a:rPr lang="en-US" altLang="zh-CN" sz="10400" dirty="0">
                <a:solidFill>
                  <a:schemeClr val="tx1"/>
                </a:solidFill>
                <a:latin typeface="+mn-ea"/>
                <a:ea typeface="+mn-ea"/>
              </a:rPr>
              <a:t>LCM</a:t>
            </a:r>
            <a:r>
              <a:rPr lang="zh-CN" altLang="en-US" sz="10400" dirty="0">
                <a:solidFill>
                  <a:schemeClr val="tx1"/>
                </a:solidFill>
                <a:latin typeface="+mn-ea"/>
                <a:ea typeface="+mn-ea"/>
              </a:rPr>
              <a:t>系统平稳运行无异常情况发生</a:t>
            </a:r>
            <a:endParaRPr lang="en-US" altLang="zh-CN" sz="10400" dirty="0">
              <a:solidFill>
                <a:schemeClr val="tx1"/>
              </a:solidFill>
              <a:latin typeface="+mn-ea"/>
              <a:ea typeface="+mn-ea"/>
            </a:endParaRPr>
          </a:p>
          <a:p>
            <a:pPr lvl="1"/>
            <a:endParaRPr lang="en-US" altLang="zh-CN" dirty="0">
              <a:solidFill>
                <a:schemeClr val="tx1"/>
              </a:solidFill>
              <a:latin typeface="+mn-ea"/>
              <a:ea typeface="+mn-ea"/>
            </a:endParaRPr>
          </a:p>
        </p:txBody>
      </p:sp>
      <p:sp>
        <p:nvSpPr>
          <p:cNvPr id="9" name="标题 8"/>
          <p:cNvSpPr>
            <a:spLocks noGrp="1"/>
          </p:cNvSpPr>
          <p:nvPr>
            <p:ph type="title"/>
          </p:nvPr>
        </p:nvSpPr>
        <p:spPr/>
        <p:txBody>
          <a:bodyPr/>
          <a:lstStyle/>
          <a:p>
            <a:r>
              <a:rPr lang="zh-CN" altLang="en-US" dirty="0">
                <a:solidFill>
                  <a:schemeClr val="tx1"/>
                </a:solidFill>
              </a:rPr>
              <a:t>二、</a:t>
            </a:r>
            <a:r>
              <a:rPr lang="zh-CN" altLang="en-US" dirty="0">
                <a:solidFill>
                  <a:schemeClr val="tx1"/>
                </a:solidFill>
                <a:sym typeface="Arial" panose="020B0604020202020204" pitchFamily="34" charset="0"/>
              </a:rPr>
              <a:t>全球版灌篮</a:t>
            </a:r>
            <a:r>
              <a:rPr lang="en-US" altLang="zh-CN" dirty="0">
                <a:solidFill>
                  <a:schemeClr val="tx1"/>
                </a:solidFill>
                <a:cs typeface="微软雅黑" panose="020B0503020204020204" pitchFamily="34" charset="-122"/>
                <a:sym typeface="Arial" panose="020B0604020202020204" pitchFamily="34" charset="0"/>
              </a:rPr>
              <a:t>-</a:t>
            </a:r>
            <a:r>
              <a:rPr lang="zh-CN" altLang="en-US" dirty="0">
                <a:solidFill>
                  <a:schemeClr val="tx1"/>
                </a:solidFill>
                <a:cs typeface="微软雅黑" panose="020B0503020204020204" pitchFamily="34" charset="-122"/>
                <a:sym typeface="Arial" panose="020B0604020202020204" pitchFamily="34" charset="0"/>
              </a:rPr>
              <a:t>性能测试复盘回顾和成果</a:t>
            </a:r>
            <a:endParaRPr lang="zh-CN" altLang="en-US" dirty="0">
              <a:solidFill>
                <a:schemeClr val="tx1"/>
              </a:solidFill>
              <a:latin typeface="+mj-ea"/>
              <a:ea typeface="+mj-ea"/>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1321700" y="1795200"/>
            <a:ext cx="9676500" cy="4351600"/>
          </a:xfrm>
        </p:spPr>
        <p:txBody>
          <a:bodyPr>
            <a:normAutofit fontScale="92500" lnSpcReduction="10000"/>
          </a:bodyPr>
          <a:lstStyle/>
          <a:p>
            <a:pPr>
              <a:buFont typeface="Wingdings" panose="05000000000000000000" pitchFamily="2" charset="2"/>
              <a:buChar char="l"/>
            </a:pPr>
            <a:r>
              <a:rPr lang="zh-CN" altLang="en-US" sz="2800" dirty="0">
                <a:solidFill>
                  <a:schemeClr val="tx1"/>
                </a:solidFill>
                <a:latin typeface="+mn-ea"/>
                <a:ea typeface="+mn-ea"/>
              </a:rPr>
              <a:t>保持对性能问题的重视和敬畏</a:t>
            </a:r>
            <a:endParaRPr lang="zh-CN" altLang="en-US" sz="2800" dirty="0">
              <a:solidFill>
                <a:schemeClr val="tx1"/>
              </a:solidFill>
              <a:latin typeface="+mn-ea"/>
              <a:ea typeface="+mn-ea"/>
            </a:endParaRPr>
          </a:p>
          <a:p>
            <a:pPr>
              <a:buFont typeface="Wingdings" panose="05000000000000000000" pitchFamily="2" charset="2"/>
              <a:buChar char="l"/>
            </a:pPr>
            <a:endParaRPr lang="zh-CN" altLang="en-US" sz="2800" dirty="0">
              <a:solidFill>
                <a:schemeClr val="tx1"/>
              </a:solidFill>
              <a:latin typeface="+mn-ea"/>
              <a:ea typeface="+mn-ea"/>
            </a:endParaRPr>
          </a:p>
          <a:p>
            <a:pPr>
              <a:lnSpc>
                <a:spcPct val="150000"/>
              </a:lnSpc>
              <a:buFont typeface="Wingdings" panose="05000000000000000000" pitchFamily="2" charset="2"/>
              <a:buChar char="l"/>
            </a:pPr>
            <a:r>
              <a:rPr lang="zh-CN" altLang="en-US" sz="2800" dirty="0">
                <a:solidFill>
                  <a:schemeClr val="tx1"/>
                </a:solidFill>
                <a:latin typeface="+mn-ea"/>
                <a:ea typeface="+mn-ea"/>
              </a:rPr>
              <a:t>性能测试基准库持续积累与沉淀，以适应后续全新的业务规模和体量。</a:t>
            </a:r>
            <a:endParaRPr lang="zh-CN" altLang="en-US" sz="2800" dirty="0">
              <a:solidFill>
                <a:schemeClr val="tx1"/>
              </a:solidFill>
              <a:latin typeface="+mn-ea"/>
              <a:ea typeface="+mn-ea"/>
            </a:endParaRPr>
          </a:p>
          <a:p>
            <a:pPr>
              <a:lnSpc>
                <a:spcPct val="150000"/>
              </a:lnSpc>
              <a:buFont typeface="Wingdings" panose="05000000000000000000" pitchFamily="2" charset="2"/>
              <a:buChar char="l"/>
            </a:pPr>
            <a:endParaRPr lang="zh-CN" altLang="en-US" sz="2800" dirty="0">
              <a:solidFill>
                <a:schemeClr val="tx1"/>
              </a:solidFill>
              <a:latin typeface="+mn-ea"/>
              <a:ea typeface="+mn-ea"/>
            </a:endParaRPr>
          </a:p>
          <a:p>
            <a:pPr>
              <a:buFont typeface="Wingdings" panose="05000000000000000000" pitchFamily="2" charset="2"/>
              <a:buChar char="l"/>
            </a:pPr>
            <a:r>
              <a:rPr lang="zh-CN" altLang="en-US" sz="2800" dirty="0">
                <a:solidFill>
                  <a:schemeClr val="tx1"/>
                </a:solidFill>
                <a:latin typeface="+mn-ea"/>
                <a:ea typeface="+mn-ea"/>
              </a:rPr>
              <a:t>在一些疑难问题上不能盲目相信研发人员，持续提升测试技术，保持</a:t>
            </a:r>
            <a:r>
              <a:rPr lang="en-US" altLang="zh-CN" sz="2800" dirty="0">
                <a:solidFill>
                  <a:schemeClr val="tx1"/>
                </a:solidFill>
                <a:latin typeface="+mn-ea"/>
                <a:ea typeface="+mn-ea"/>
              </a:rPr>
              <a:t>QA</a:t>
            </a:r>
            <a:r>
              <a:rPr lang="zh-CN" altLang="en-US" sz="2800" dirty="0">
                <a:solidFill>
                  <a:schemeClr val="tx1"/>
                </a:solidFill>
                <a:latin typeface="+mn-ea"/>
                <a:ea typeface="+mn-ea"/>
              </a:rPr>
              <a:t>人员应有的职责和立场。</a:t>
            </a:r>
            <a:endParaRPr lang="zh-CN" altLang="en-US" sz="2800" dirty="0">
              <a:solidFill>
                <a:schemeClr val="tx1"/>
              </a:solidFill>
              <a:latin typeface="+mn-ea"/>
              <a:ea typeface="+mn-ea"/>
            </a:endParaRPr>
          </a:p>
          <a:p>
            <a:pPr marL="0" indent="0">
              <a:buNone/>
            </a:pPr>
            <a:endParaRPr lang="en-US" altLang="zh-CN" dirty="0">
              <a:solidFill>
                <a:schemeClr val="tx1"/>
              </a:solidFill>
              <a:latin typeface="+mn-ea"/>
              <a:ea typeface="+mn-ea"/>
            </a:endParaRPr>
          </a:p>
          <a:p>
            <a:pPr lvl="1"/>
            <a:endParaRPr lang="en-US" altLang="zh-CN" dirty="0">
              <a:latin typeface="+mn-ea"/>
              <a:ea typeface="+mn-ea"/>
            </a:endParaRPr>
          </a:p>
        </p:txBody>
      </p:sp>
      <p:sp>
        <p:nvSpPr>
          <p:cNvPr id="9" name="标题 8"/>
          <p:cNvSpPr>
            <a:spLocks noGrp="1"/>
          </p:cNvSpPr>
          <p:nvPr>
            <p:ph type="title"/>
          </p:nvPr>
        </p:nvSpPr>
        <p:spPr/>
        <p:txBody>
          <a:bodyPr/>
          <a:lstStyle/>
          <a:p>
            <a:r>
              <a:rPr lang="zh-CN" altLang="en-US" dirty="0"/>
              <a:t>回顾与反思</a:t>
            </a:r>
            <a:endParaRPr lang="zh-CN" altLang="en-US" dirty="0"/>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1321700" y="1795200"/>
            <a:ext cx="9663800" cy="4605600"/>
          </a:xfrm>
        </p:spPr>
        <p:txBody>
          <a:bodyPr>
            <a:normAutofit/>
          </a:bodyPr>
          <a:lstStyle/>
          <a:p>
            <a:pPr>
              <a:lnSpc>
                <a:spcPct val="200000"/>
              </a:lnSpc>
              <a:buFont typeface="Wingdings" panose="05000000000000000000" pitchFamily="2" charset="2"/>
              <a:buChar char="l"/>
            </a:pPr>
            <a:r>
              <a:rPr lang="zh-CN" altLang="en-US" sz="2600" dirty="0">
                <a:solidFill>
                  <a:schemeClr val="tx1"/>
                </a:solidFill>
              </a:rPr>
              <a:t>问题回顾：全球版灌篮</a:t>
            </a:r>
            <a:r>
              <a:rPr lang="en-US" altLang="zh-CN" sz="2600" dirty="0">
                <a:solidFill>
                  <a:schemeClr val="tx1"/>
                </a:solidFill>
              </a:rPr>
              <a:t>OBT</a:t>
            </a:r>
            <a:r>
              <a:rPr lang="zh-CN" altLang="en-US" sz="2600" dirty="0">
                <a:solidFill>
                  <a:schemeClr val="tx1"/>
                </a:solidFill>
              </a:rPr>
              <a:t>前夕登录后公告多语言命中功能未生效。</a:t>
            </a:r>
            <a:endParaRPr lang="en-US" altLang="zh-CN" sz="2600" dirty="0">
              <a:solidFill>
                <a:schemeClr val="tx1"/>
              </a:solidFill>
            </a:endParaRPr>
          </a:p>
          <a:p>
            <a:pPr lvl="1">
              <a:lnSpc>
                <a:spcPct val="200000"/>
              </a:lnSpc>
              <a:buFont typeface="Wingdings" panose="05000000000000000000" pitchFamily="2" charset="2"/>
              <a:buChar char="Ø"/>
            </a:pPr>
            <a:r>
              <a:rPr lang="zh-CN" altLang="en-US" sz="2600" dirty="0">
                <a:solidFill>
                  <a:schemeClr val="tx1"/>
                </a:solidFill>
              </a:rPr>
              <a:t>产生后果：使用特定语言的用户将不会被登录后公告拦截</a:t>
            </a:r>
            <a:endParaRPr lang="en-US" altLang="zh-CN" sz="2600" dirty="0">
              <a:solidFill>
                <a:schemeClr val="tx1"/>
              </a:solidFill>
            </a:endParaRPr>
          </a:p>
        </p:txBody>
      </p:sp>
      <p:sp>
        <p:nvSpPr>
          <p:cNvPr id="9" name="标题 8"/>
          <p:cNvSpPr>
            <a:spLocks noGrp="1"/>
          </p:cNvSpPr>
          <p:nvPr>
            <p:ph type="title"/>
          </p:nvPr>
        </p:nvSpPr>
        <p:spPr/>
        <p:txBody>
          <a:bodyPr/>
          <a:lstStyle/>
          <a:p>
            <a:r>
              <a:rPr lang="zh-CN" altLang="en-US" dirty="0"/>
              <a:t>三、全球版灌篮登录后公告问题复盘与总结</a:t>
            </a:r>
            <a:endParaRPr lang="zh-CN" altLang="en-US" dirty="0">
              <a:solidFill>
                <a:schemeClr val="tx1"/>
              </a:solidFill>
              <a:latin typeface="+mj-ea"/>
              <a:ea typeface="+mj-ea"/>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1321700" y="1795200"/>
            <a:ext cx="9663800" cy="4605600"/>
          </a:xfrm>
        </p:spPr>
        <p:txBody>
          <a:bodyPr>
            <a:noAutofit/>
          </a:bodyPr>
          <a:lstStyle/>
          <a:p>
            <a:pPr>
              <a:lnSpc>
                <a:spcPct val="100000"/>
              </a:lnSpc>
              <a:buFont typeface="Wingdings" panose="05000000000000000000" pitchFamily="2" charset="2"/>
              <a:buChar char="l"/>
            </a:pPr>
            <a:r>
              <a:rPr lang="zh-CN" altLang="en-US" sz="2400" dirty="0">
                <a:solidFill>
                  <a:schemeClr val="tx1"/>
                </a:solidFill>
              </a:rPr>
              <a:t>登录后公告是否是此次更新必测项目？测试案例是否包含登录后公告案例？</a:t>
            </a:r>
            <a:endParaRPr lang="zh-CN" altLang="en-US" sz="2400" dirty="0">
              <a:solidFill>
                <a:schemeClr val="tx1"/>
              </a:solidFill>
            </a:endParaRPr>
          </a:p>
          <a:p>
            <a:pPr lvl="1">
              <a:lnSpc>
                <a:spcPct val="100000"/>
              </a:lnSpc>
              <a:buFont typeface="Wingdings" panose="05000000000000000000" pitchFamily="2" charset="2"/>
              <a:buChar char="Ø"/>
            </a:pPr>
            <a:r>
              <a:rPr lang="zh-CN" altLang="en-US" sz="2400" dirty="0">
                <a:solidFill>
                  <a:schemeClr val="tx1"/>
                </a:solidFill>
              </a:rPr>
              <a:t>是，属于本次更新范围之内的功能，并且存在对应测试案例。</a:t>
            </a:r>
            <a:endParaRPr lang="zh-CN" altLang="en-US" sz="2400" dirty="0">
              <a:solidFill>
                <a:schemeClr val="tx1"/>
              </a:solidFill>
            </a:endParaRPr>
          </a:p>
          <a:p>
            <a:pPr lvl="1">
              <a:lnSpc>
                <a:spcPct val="100000"/>
              </a:lnSpc>
              <a:buFont typeface="Wingdings" panose="05000000000000000000" pitchFamily="2" charset="2"/>
              <a:buChar char="l"/>
            </a:pPr>
            <a:endParaRPr lang="zh-CN" altLang="en-US" sz="2400" dirty="0">
              <a:solidFill>
                <a:schemeClr val="tx1"/>
              </a:solidFill>
            </a:endParaRPr>
          </a:p>
          <a:p>
            <a:pPr>
              <a:lnSpc>
                <a:spcPct val="100000"/>
              </a:lnSpc>
              <a:buFont typeface="Wingdings" panose="05000000000000000000" pitchFamily="2" charset="2"/>
              <a:buChar char="l"/>
            </a:pPr>
            <a:r>
              <a:rPr lang="zh-CN" altLang="en-US" sz="2400" dirty="0">
                <a:solidFill>
                  <a:schemeClr val="tx1"/>
                </a:solidFill>
              </a:rPr>
              <a:t>为什么属于必查的项目却在实际测试过程中被忽视？</a:t>
            </a:r>
            <a:endParaRPr lang="zh-CN" altLang="en-US" sz="2400" dirty="0">
              <a:solidFill>
                <a:schemeClr val="tx1"/>
              </a:solidFill>
            </a:endParaRPr>
          </a:p>
          <a:p>
            <a:pPr lvl="1">
              <a:lnSpc>
                <a:spcPct val="100000"/>
              </a:lnSpc>
              <a:buFont typeface="Wingdings" panose="05000000000000000000" pitchFamily="2" charset="2"/>
              <a:buChar char="Ø"/>
            </a:pPr>
            <a:r>
              <a:rPr lang="zh-CN" altLang="en-US" sz="2400" dirty="0">
                <a:solidFill>
                  <a:schemeClr val="tx1"/>
                </a:solidFill>
              </a:rPr>
              <a:t>急于解决线上客服系统出现的突发问题，注意力被分散。</a:t>
            </a:r>
            <a:endParaRPr lang="zh-CN" altLang="en-US" sz="2400" dirty="0">
              <a:solidFill>
                <a:schemeClr val="tx1"/>
              </a:solidFill>
            </a:endParaRPr>
          </a:p>
          <a:p>
            <a:pPr>
              <a:lnSpc>
                <a:spcPct val="100000"/>
              </a:lnSpc>
              <a:buFont typeface="Wingdings" panose="05000000000000000000" pitchFamily="2" charset="2"/>
              <a:buChar char="l"/>
            </a:pPr>
            <a:endParaRPr lang="zh-CN" altLang="en-US" sz="2400" dirty="0">
              <a:solidFill>
                <a:schemeClr val="tx1"/>
              </a:solidFill>
            </a:endParaRPr>
          </a:p>
          <a:p>
            <a:pPr>
              <a:lnSpc>
                <a:spcPct val="100000"/>
              </a:lnSpc>
              <a:buFont typeface="Wingdings" panose="05000000000000000000" pitchFamily="2" charset="2"/>
              <a:buChar char="l"/>
            </a:pPr>
            <a:r>
              <a:rPr lang="zh-CN" altLang="en-US" sz="2400" dirty="0">
                <a:solidFill>
                  <a:schemeClr val="tx1"/>
                </a:solidFill>
              </a:rPr>
              <a:t>为什么客服系统线上会出现问题？</a:t>
            </a:r>
            <a:endParaRPr lang="zh-CN" altLang="en-US" sz="2400" dirty="0">
              <a:solidFill>
                <a:schemeClr val="tx1"/>
              </a:solidFill>
            </a:endParaRPr>
          </a:p>
          <a:p>
            <a:pPr lvl="1">
              <a:lnSpc>
                <a:spcPct val="100000"/>
              </a:lnSpc>
              <a:buFont typeface="Wingdings" panose="05000000000000000000" pitchFamily="2" charset="2"/>
              <a:buChar char="Ø"/>
            </a:pPr>
            <a:r>
              <a:rPr lang="zh-CN" altLang="en-US" sz="2400" dirty="0">
                <a:solidFill>
                  <a:schemeClr val="tx1"/>
                </a:solidFill>
              </a:rPr>
              <a:t>特定机型和特定输入法并存的情况下出现了兼容性问题，测试时较难测出。</a:t>
            </a:r>
            <a:endParaRPr lang="zh-CN" altLang="en-US" sz="2400" dirty="0">
              <a:solidFill>
                <a:schemeClr val="tx1"/>
              </a:solidFill>
            </a:endParaRPr>
          </a:p>
        </p:txBody>
      </p:sp>
      <p:sp>
        <p:nvSpPr>
          <p:cNvPr id="9" name="标题 8"/>
          <p:cNvSpPr>
            <a:spLocks noGrp="1"/>
          </p:cNvSpPr>
          <p:nvPr>
            <p:ph type="title"/>
          </p:nvPr>
        </p:nvSpPr>
        <p:spPr/>
        <p:txBody>
          <a:bodyPr/>
          <a:lstStyle/>
          <a:p>
            <a:r>
              <a:rPr kumimoji="1" lang="zh-CN" altLang="en-US" dirty="0"/>
              <a:t>自我检查</a:t>
            </a:r>
            <a:endParaRPr lang="zh-CN" altLang="en-US" dirty="0">
              <a:solidFill>
                <a:schemeClr val="tx1"/>
              </a:solidFill>
              <a:latin typeface="+mj-ea"/>
              <a:ea typeface="+mj-ea"/>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6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7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Lst>
</file>

<file path=ppt/tags/tag17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Lst>
</file>

<file path=ppt/tags/tag17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2*i*5"/>
  <p:tag name="KSO_WM_UNIT_LAYERLEVEL" val="1"/>
  <p:tag name="KSO_WM_TAG_VERSION" val="1.0"/>
  <p:tag name="KSO_WM_BEAUTIFY_FLAG" val="#wm#"/>
</p:tagLst>
</file>

<file path=ppt/tags/tag17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7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7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3*i*3"/>
  <p:tag name="KSO_WM_UNIT_LAYERLEVEL" val="1"/>
  <p:tag name="KSO_WM_TAG_VERSION" val="1.0"/>
  <p:tag name="KSO_WM_BEAUTIFY_FLAG" val="#wm#"/>
</p:tagLst>
</file>

<file path=ppt/tags/tag18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3*i*5"/>
  <p:tag name="KSO_WM_UNIT_LAYERLEVEL" val="1"/>
  <p:tag name="KSO_WM_TAG_VERSION" val="1.0"/>
  <p:tag name="KSO_WM_BEAUTIFY_FLAG" val="#wm#"/>
</p:tagLst>
</file>

<file path=ppt/tags/tag18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8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4*i*1"/>
  <p:tag name="KSO_WM_UNIT_LAYERLEVEL" val="1"/>
  <p:tag name="KSO_WM_TAG_VERSION" val="1.0"/>
  <p:tag name="KSO_WM_BEAUTIFY_FLAG" val="#wm#"/>
</p:tagLst>
</file>

<file path=ppt/tags/tag18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4*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4*i*3"/>
  <p:tag name="KSO_WM_UNIT_LAYERLEVEL" val="1"/>
  <p:tag name="KSO_WM_TAG_VERSION" val="1.0"/>
  <p:tag name="KSO_WM_BEAUTIFY_FLAG" val="#wm#"/>
</p:tagLst>
</file>

<file path=ppt/tags/tag19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9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5*i*1"/>
  <p:tag name="KSO_WM_UNIT_LAYERLEVEL" val="1"/>
  <p:tag name="KSO_WM_TAG_VERSION" val="1.0"/>
  <p:tag name="KSO_WM_BEAUTIFY_FLAG" val="#wm#"/>
</p:tagLst>
</file>

<file path=ppt/tags/tag19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5*i*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5*i*3"/>
  <p:tag name="KSO_WM_UNIT_LAYERLEVEL" val="1"/>
  <p:tag name="KSO_WM_TAG_VERSION" val="1.0"/>
  <p:tag name="KSO_WM_BEAUTIFY_FLAG" val="#wm#"/>
</p:tagLst>
</file>

<file path=ppt/tags/tag20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6*i*1"/>
  <p:tag name="KSO_WM_UNIT_LAYERLEVEL" val="1"/>
  <p:tag name="KSO_WM_TAG_VERSION" val="1.0"/>
  <p:tag name="KSO_WM_BEAUTIFY_FLAG" val="#wm#"/>
</p:tagLst>
</file>

<file path=ppt/tags/tag20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6*i*2"/>
  <p:tag name="KSO_WM_UNIT_LAYERLEVEL" val="1"/>
  <p:tag name="KSO_WM_TAG_VERSION" val="1.0"/>
  <p:tag name="KSO_WM_BEAUTIFY_FLAG" val="#wm#"/>
</p:tagLst>
</file>

<file path=ppt/tags/tag20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6*i*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1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21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7*i*1"/>
  <p:tag name="KSO_WM_UNIT_LAYERLEVEL" val="1"/>
  <p:tag name="KSO_WM_TAG_VERSION" val="1.0"/>
  <p:tag name="KSO_WM_BEAUTIFY_FLAG" val="#wm#"/>
</p:tagLst>
</file>

<file path=ppt/tags/tag21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Lst>
</file>

<file path=ppt/tags/tag21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7*i*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2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22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3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8*i*2"/>
  <p:tag name="KSO_WM_UNIT_LAYERLEVEL" val="1"/>
  <p:tag name="KSO_WM_TAG_VERSION" val="1.0"/>
  <p:tag name="KSO_WM_BEAUTIFY_FLAG" val="#wm#"/>
</p:tagLst>
</file>

<file path=ppt/tags/tag23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8*i*3"/>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2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8*i*5"/>
  <p:tag name="KSO_WM_UNIT_LAYERLEVEL" val="1"/>
  <p:tag name="KSO_WM_TAG_VERSION" val="1.0"/>
  <p:tag name="KSO_WM_BEAUTIFY_FLAG" val="#wm#"/>
</p:tagLst>
</file>

<file path=ppt/tags/tag2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3"/>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3"/>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6.xml><?xml version="1.0" encoding="utf-8"?>
<p:tagLst xmlns:p="http://schemas.openxmlformats.org/presentationml/2006/main">
  <p:tag name="KSO_WM_UNIT_SHOW_EDIT_AREA_INDICATION" val="0"/>
  <p:tag name="KSO_WM_TEMPLATE_THUMBS_INDEX" val="1、4、7、8、10、11、12、13、15"/>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2543"/>
</p:tagLst>
</file>

<file path=ppt/tags/tag247.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248.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24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5176_4*l_h_i*1_1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251.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5176_4*l_h_f*1_1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5176_4*l_h_i*1_2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5176_4*l_h_i*1_3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05176_4*i*2"/>
  <p:tag name="KSO_WM_TEMPLATE_CATEGORY" val="custom"/>
  <p:tag name="KSO_WM_TEMPLATE_INDEX" val="20205176"/>
  <p:tag name="KSO_WM_UNIT_LAYERLEVEL" val="1"/>
  <p:tag name="KSO_WM_TAG_VERSION" val="1.0"/>
  <p:tag name="KSO_WM_BEAUTIFY_FLAG" val="#wm#"/>
  <p:tag name="KSO_WM_UNIT_LINE_FORE_SCHEMECOLOR_INDEX" val="14"/>
  <p:tag name="KSO_WM_UNIT_LINE_FILL_TYPE" val="2"/>
  <p:tag name="KSO_WM_UNIT_USESOURCEFORMAT_APPLY" val="0"/>
</p:tagLst>
</file>

<file path=ppt/tags/tag255.xml><?xml version="1.0" encoding="utf-8"?>
<p:tagLst xmlns:p="http://schemas.openxmlformats.org/presentationml/2006/main">
  <p:tag name="KSO_WM_UNIT_ISCONTENTSTITLE" val="1"/>
  <p:tag name="KSO_WM_UNIT_PRESET_TEXT" val="目录"/>
  <p:tag name="KSO_WM_UNIT_NOCLEAR" val="1"/>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5176_4*a*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0"/>
</p:tagLst>
</file>

<file path=ppt/tags/tag256.xml><?xml version="1.0" encoding="utf-8"?>
<p:tagLst xmlns:p="http://schemas.openxmlformats.org/presentationml/2006/main">
  <p:tag name="KSO_WM_UNIT_ISCONTENTSTITLE" val="0"/>
  <p:tag name="KSO_WM_UNIT_PRESET_TEXT" val="CONTENTS"/>
  <p:tag name="KSO_WM_UNIT_NOCLEAR" val="1"/>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5176_4*b*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0"/>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5176_4*i*1"/>
  <p:tag name="KSO_WM_TEMPLATE_CATEGORY" val="custom"/>
  <p:tag name="KSO_WM_TEMPLATE_INDEX" val="20205176"/>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0"/>
</p:tagLst>
</file>

<file path=ppt/tags/tag258.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5176_4*l_h_f*1_2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259.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5176_4*l_h_f*1_3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5176_4*l_h_i*1_3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261.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5176_4*l_h_f*1_3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262.xml><?xml version="1.0" encoding="utf-8"?>
<p:tagLst xmlns:p="http://schemas.openxmlformats.org/presentationml/2006/main">
  <p:tag name="KSO_WM_SLIDE_ID" val="custom20205176_4"/>
  <p:tag name="KSO_WM_TEMPLATE_SUBCATEGORY" val="19"/>
  <p:tag name="KSO_WM_TEMPLATE_MASTER_TYPE" val="0"/>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5176"/>
  <p:tag name="KSO_WM_SLIDE_LAYOUT" val="a_b_l"/>
  <p:tag name="KSO_WM_SLIDE_LAYOUT_CNT" val="1_1_1"/>
  <p:tag name="KSO_WM_UNIT_SHOW_EDIT_AREA_INDICATION" val="1"/>
</p:tagLst>
</file>

<file path=ppt/tags/tag263.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64.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65.xml><?xml version="1.0" encoding="utf-8"?>
<p:tagLst xmlns:p="http://schemas.openxmlformats.org/presentationml/2006/main">
  <p:tag name="KSO_WM_UNIT_PRESET_TEXT" val="单击此处添加正文"/>
  <p:tag name="KSO_WM_UNIT_NOCLEAR" val="0"/>
  <p:tag name="KSO_WM_UNIT_SHOW_EDIT_AREA_INDICATION" val="1"/>
  <p:tag name="KSO_WM_UNIT_VALUE" val="336"/>
  <p:tag name="KSO_WM_UNIT_HIGHLIGHT" val="0"/>
  <p:tag name="KSO_WM_UNIT_COMPATIBLE" val="0"/>
  <p:tag name="KSO_WM_UNIT_DIAGRAM_ISNUMVISUAL" val="0"/>
  <p:tag name="KSO_WM_UNIT_DIAGRAM_ISREFERUNIT" val="0"/>
  <p:tag name="KSO_WM_UNIT_TYPE" val="f"/>
  <p:tag name="KSO_WM_UNIT_INDEX" val="1"/>
  <p:tag name="KSO_WM_UNIT_ID" val="custom20205176_15*f*1"/>
  <p:tag name="KSO_WM_TEMPLATE_CATEGORY" val="custom"/>
  <p:tag name="KSO_WM_TEMPLATE_INDEX" val="20205176"/>
  <p:tag name="KSO_WM_UNIT_LAYERLEVEL" val="1"/>
  <p:tag name="KSO_WM_TAG_VERSION" val="1.0"/>
  <p:tag name="KSO_WM_BEAUTIFY_FLAG" val="#wm#"/>
</p:tagLst>
</file>

<file path=ppt/tags/tag266.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67.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68.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69.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0.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71.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72.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73.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74.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75.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76.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77.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78.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79.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0.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81.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82.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83.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84.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85.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86.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87.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88.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89.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0.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91.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92.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93.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94.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95.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96.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97.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98.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99.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00.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301.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302.xml><?xml version="1.0" encoding="utf-8"?>
<p:tagLst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2543_15*a*1"/>
  <p:tag name="KSO_WM_TEMPLATE_CATEGORY" val="custom"/>
  <p:tag name="KSO_WM_TEMPLATE_INDEX" val="20202543"/>
  <p:tag name="KSO_WM_UNIT_LAYERLEVEL" val="1"/>
  <p:tag name="KSO_WM_TAG_VERSION" val="1.0"/>
  <p:tag name="KSO_WM_BEAUTIFY_FLAG" val="#wm#"/>
  <p:tag name="KSO_WM_UNIT_PRESET_TEXT" val="THAKNS"/>
</p:tagLst>
</file>

<file path=ppt/tags/tag303.xml><?xml version="1.0" encoding="utf-8"?>
<p:tagLst xmlns:p="http://schemas.openxmlformats.org/presentationml/2006/main">
  <p:tag name="KSO_WM_SLIDE_ID" val="custom20202543_15"/>
  <p:tag name="KSO_WM_TEMPLATE_SUBCATEGORY" val="0"/>
  <p:tag name="KSO_WM_TEMPLATE_MASTER_TYPE" val="1"/>
  <p:tag name="KSO_WM_TEMPLATE_COLOR_TYPE" val="1"/>
  <p:tag name="KSO_WM_SLIDE_TYPE" val="endPage"/>
  <p:tag name="KSO_WM_SLIDE_SUBTYPE" val="pureTxt"/>
  <p:tag name="KSO_WM_SLIDE_ITEM_CNT" val="0"/>
  <p:tag name="KSO_WM_SLIDE_INDEX" val="15"/>
  <p:tag name="KSO_WM_TAG_VERSION" val="1.0"/>
  <p:tag name="KSO_WM_BEAUTIFY_FLAG" val="#wm#"/>
  <p:tag name="KSO_WM_TEMPLATE_CATEGORY" val="custom"/>
  <p:tag name="KSO_WM_TEMPLATE_INDEX" val="20202543"/>
  <p:tag name="KSO_WM_SLIDE_LAYOUT" val="a_b"/>
  <p:tag name="KSO_WM_SLIDE_LAYOUT_CNT" val="1_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 name="KSO_WM_SLIDE_BACKGROUND_MASK_FLAG" val="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自定义 2">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自定义 15">
      <a:dk1>
        <a:srgbClr val="000000"/>
      </a:dk1>
      <a:lt1>
        <a:srgbClr val="FFFFFF"/>
      </a:lt1>
      <a:dk2>
        <a:srgbClr val="F2F2F2"/>
      </a:dk2>
      <a:lt2>
        <a:srgbClr val="FFFFFF"/>
      </a:lt2>
      <a:accent1>
        <a:srgbClr val="FFD865"/>
      </a:accent1>
      <a:accent2>
        <a:srgbClr val="DBE782"/>
      </a:accent2>
      <a:accent3>
        <a:srgbClr val="C2E3A3"/>
      </a:accent3>
      <a:accent4>
        <a:srgbClr val="A3E8C2"/>
      </a:accent4>
      <a:accent5>
        <a:srgbClr val="84ECE0"/>
      </a:accent5>
      <a:accent6>
        <a:srgbClr val="65F2FF"/>
      </a:accent6>
      <a:hlink>
        <a:srgbClr val="658BD5"/>
      </a:hlink>
      <a:folHlink>
        <a:srgbClr val="9F69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5">
    <a:dk1>
      <a:srgbClr val="000000"/>
    </a:dk1>
    <a:lt1>
      <a:srgbClr val="FFFFFF"/>
    </a:lt1>
    <a:dk2>
      <a:srgbClr val="F2F2F2"/>
    </a:dk2>
    <a:lt2>
      <a:srgbClr val="FFFFFF"/>
    </a:lt2>
    <a:accent1>
      <a:srgbClr val="FFD865"/>
    </a:accent1>
    <a:accent2>
      <a:srgbClr val="DBE782"/>
    </a:accent2>
    <a:accent3>
      <a:srgbClr val="C2E3A3"/>
    </a:accent3>
    <a:accent4>
      <a:srgbClr val="A3E8C2"/>
    </a:accent4>
    <a:accent5>
      <a:srgbClr val="84ECE0"/>
    </a:accent5>
    <a:accent6>
      <a:srgbClr val="65F2FF"/>
    </a:accent6>
    <a:hlink>
      <a:srgbClr val="658BD5"/>
    </a:hlink>
    <a:folHlink>
      <a:srgbClr val="9F69A3"/>
    </a:folHlink>
  </a:clrScheme>
</a:themeOverride>
</file>

<file path=docProps/app.xml><?xml version="1.0" encoding="utf-8"?>
<Properties xmlns="http://schemas.openxmlformats.org/officeDocument/2006/extended-properties" xmlns:vt="http://schemas.openxmlformats.org/officeDocument/2006/docPropsVTypes">
  <TotalTime>0</TotalTime>
  <Words>2621</Words>
  <Application>WPS 演示</Application>
  <PresentationFormat>宽屏</PresentationFormat>
  <Paragraphs>192</Paragraphs>
  <Slides>25</Slides>
  <Notes>25</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25</vt:i4>
      </vt:variant>
    </vt:vector>
  </HeadingPairs>
  <TitlesOfParts>
    <vt:vector size="40" baseType="lpstr">
      <vt:lpstr>Arial</vt:lpstr>
      <vt:lpstr>宋体</vt:lpstr>
      <vt:lpstr>Wingdings</vt:lpstr>
      <vt:lpstr>微软雅黑</vt:lpstr>
      <vt:lpstr>Wingdings</vt:lpstr>
      <vt:lpstr>汉仪旗黑-85S</vt:lpstr>
      <vt:lpstr>黑体</vt:lpstr>
      <vt:lpstr>Viner Hand ITC</vt:lpstr>
      <vt:lpstr>Arial Unicode MS</vt:lpstr>
      <vt:lpstr>Calibri</vt:lpstr>
      <vt:lpstr>等线 Light</vt:lpstr>
      <vt:lpstr>等线</vt:lpstr>
      <vt:lpstr>Office 主题​​</vt:lpstr>
      <vt:lpstr>自定义设计方案</vt:lpstr>
      <vt:lpstr>1_Office 主题​​</vt:lpstr>
      <vt:lpstr>全球版灌篮上线前夕 回顾与复盘总结</vt:lpstr>
      <vt:lpstr>PowerPoint 演示文稿</vt:lpstr>
      <vt:lpstr>一、韩国灌篮-新游戏线检查复盘回顾和成果</vt:lpstr>
      <vt:lpstr>实践成果—全球版灌篮</vt:lpstr>
      <vt:lpstr>回顾与反思</vt:lpstr>
      <vt:lpstr>二、全球版灌篮-性能测试复盘回顾和成果</vt:lpstr>
      <vt:lpstr>回顾与反思</vt:lpstr>
      <vt:lpstr>三、全球版灌篮登录后公告问题复盘与总结</vt:lpstr>
      <vt:lpstr>自我检查</vt:lpstr>
      <vt:lpstr>自我检查</vt:lpstr>
      <vt:lpstr>改进措施</vt:lpstr>
      <vt:lpstr>与产品中心约定，明确了代码发布流程</vt:lpstr>
      <vt:lpstr>经验总结</vt:lpstr>
      <vt:lpstr>四、简体灌篮登录后公告复盘与总结</vt:lpstr>
      <vt:lpstr>PowerPoint 演示文稿</vt:lpstr>
      <vt:lpstr>问题复现过程复盘</vt:lpstr>
      <vt:lpstr>PowerPoint 演示文稿</vt:lpstr>
      <vt:lpstr>自查</vt:lpstr>
      <vt:lpstr>PowerPoint 演示文稿</vt:lpstr>
      <vt:lpstr>PowerPoint 演示文稿</vt:lpstr>
      <vt:lpstr>PowerPoint 演示文稿</vt:lpstr>
      <vt:lpstr>PowerPoint 演示文稿</vt:lpstr>
      <vt:lpstr>反思与总结</vt:lpstr>
      <vt:lpstr>改进措施</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全球版灌篮复盘总结</dc:title>
  <dc:creator/>
  <cp:lastModifiedBy>这次我换了一个脱俗而稳健的名字</cp:lastModifiedBy>
  <cp:revision>718</cp:revision>
  <dcterms:created xsi:type="dcterms:W3CDTF">2019-06-19T02:08:00Z</dcterms:created>
  <dcterms:modified xsi:type="dcterms:W3CDTF">2021-01-03T12:16:15Z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