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handoutMasterIdLst>
    <p:handoutMasterId r:id="rId17"/>
  </p:handoutMasterIdLst>
  <p:sldIdLst>
    <p:sldId id="409" r:id="rId3"/>
    <p:sldId id="410" r:id="rId4"/>
    <p:sldId id="421" r:id="rId5"/>
    <p:sldId id="411" r:id="rId6"/>
    <p:sldId id="422" r:id="rId7"/>
    <p:sldId id="413" r:id="rId8"/>
    <p:sldId id="423" r:id="rId9"/>
    <p:sldId id="416" r:id="rId10"/>
    <p:sldId id="424" r:id="rId11"/>
    <p:sldId id="417" r:id="rId12"/>
    <p:sldId id="418" r:id="rId13"/>
    <p:sldId id="419" r:id="rId14"/>
    <p:sldId id="42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83" autoAdjust="0"/>
    <p:restoredTop sz="95764"/>
  </p:normalViewPr>
  <p:slideViewPr>
    <p:cSldViewPr snapToGrid="0">
      <p:cViewPr>
        <p:scale>
          <a:sx n="80" d="100"/>
          <a:sy n="80" d="100"/>
        </p:scale>
        <p:origin x="136" y="816"/>
      </p:cViewPr>
      <p:guideLst>
        <p:guide orient="horz" pos="2160"/>
        <p:guide pos="3840"/>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958231C-FEAF-924D-BB4F-4733441F4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B8CBC61C-7B99-0B45-A653-051CF8B51D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t>2020/12/26</a:t>
            </a:fld>
            <a:endParaRPr kumimoji="1" lang="zh-CN" altLang="en-US"/>
          </a:p>
        </p:txBody>
      </p:sp>
      <p:sp>
        <p:nvSpPr>
          <p:cNvPr id="4" name="页脚占位符 3">
            <a:extLst>
              <a:ext uri="{FF2B5EF4-FFF2-40B4-BE49-F238E27FC236}">
                <a16:creationId xmlns:a16="http://schemas.microsoft.com/office/drawing/2014/main" id="{EBC1B5E0-A794-814D-8A01-94D1934EB0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0E77E2F4-0772-8F48-A700-91B332A03E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t>‹#›</a:t>
            </a:fld>
            <a:endParaRPr kumimoji="1" lang="zh-CN" altLang="en-US"/>
          </a:p>
        </p:txBody>
      </p:sp>
    </p:spTree>
    <p:extLst>
      <p:ext uri="{BB962C8B-B14F-4D97-AF65-F5344CB8AC3E}">
        <p14:creationId xmlns:p14="http://schemas.microsoft.com/office/powerpoint/2010/main" val="618167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546297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Master" Target="../slideMasters/slideMaster1.xml"/><Relationship Id="rId5" Type="http://schemas.openxmlformats.org/officeDocument/2006/relationships/tags" Target="../tags/tag40.xml"/><Relationship Id="rId4"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2020/12/26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5A264-B914-174C-8304-852028C99AA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744136B-E0CB-C144-B32A-1691C44E42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7324DD9-A9A4-3143-BAF2-1286AA7574B7}"/>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5" name="页脚占位符 4">
            <a:extLst>
              <a:ext uri="{FF2B5EF4-FFF2-40B4-BE49-F238E27FC236}">
                <a16:creationId xmlns:a16="http://schemas.microsoft.com/office/drawing/2014/main" id="{D26B6F9E-12A9-B441-A5A9-61943DD67E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D672E38-BBDA-914A-8886-05204384673A}"/>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409606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8AA5A-CF2D-C546-877A-D2F8792CA45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51A116B-A3B9-1848-BC48-B130DFC86D2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DF40F3-BFD0-3141-9D8F-4CB4BA22237C}"/>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5" name="页脚占位符 4">
            <a:extLst>
              <a:ext uri="{FF2B5EF4-FFF2-40B4-BE49-F238E27FC236}">
                <a16:creationId xmlns:a16="http://schemas.microsoft.com/office/drawing/2014/main" id="{373E2E63-0827-3A41-BE57-E3887DA48C2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137F88-7ECA-B347-B145-A39EA4CD9AC7}"/>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4039038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87D01-1DE6-2F46-AA76-AAE1A9B0683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139AC07-A5E9-B445-B011-64EF44FB51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EF832E2-A5FA-6547-AB80-4A5CE8D74E3F}"/>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5" name="页脚占位符 4">
            <a:extLst>
              <a:ext uri="{FF2B5EF4-FFF2-40B4-BE49-F238E27FC236}">
                <a16:creationId xmlns:a16="http://schemas.microsoft.com/office/drawing/2014/main" id="{33FCE9EF-5D38-C440-878B-3B48440D5FD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8D4798F-EFD3-814F-BE71-EE96DAD42747}"/>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14353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30163-D0AD-954F-9EBE-3EAE251C312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5FAFFCE-9907-334E-ACE7-B454BC3B123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FCC1213-2451-FD4E-92FB-FB02F1B1E99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7573740-2B73-4F4F-952C-DB8DB6282788}"/>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6" name="页脚占位符 5">
            <a:extLst>
              <a:ext uri="{FF2B5EF4-FFF2-40B4-BE49-F238E27FC236}">
                <a16:creationId xmlns:a16="http://schemas.microsoft.com/office/drawing/2014/main" id="{1ABC2A19-3693-AE44-A1CF-CB8CFDFB04B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863587-860B-5F48-91FC-DFAB5CF7A9D3}"/>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96162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D99F4-A85D-FB43-9D7A-F1FB38B6669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78126F3-3EE1-6740-8A23-FF4D9B2ED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24730EE-DD0F-F445-B428-BEF1DF34B19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4EB622A-B4AA-1B4E-B0E0-51281C4C8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FAA3AF6-4E0C-F045-B9F4-0997A8ECBAB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B838115-60D0-C842-8D5C-BBC866360D8C}"/>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8" name="页脚占位符 7">
            <a:extLst>
              <a:ext uri="{FF2B5EF4-FFF2-40B4-BE49-F238E27FC236}">
                <a16:creationId xmlns:a16="http://schemas.microsoft.com/office/drawing/2014/main" id="{A61D82D1-37A4-5249-A7DA-48B3D7268DB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068288A-32F2-2A40-B823-19A4C3C2AEFA}"/>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118048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37F4D-CD8A-8048-8DF1-727FD3DDB88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76DB90D-C6F3-F941-A543-5D73CC5DC3EF}"/>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4" name="页脚占位符 3">
            <a:extLst>
              <a:ext uri="{FF2B5EF4-FFF2-40B4-BE49-F238E27FC236}">
                <a16:creationId xmlns:a16="http://schemas.microsoft.com/office/drawing/2014/main" id="{EAC21955-2E2F-3E47-9EF0-8A60DF0D507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C6F2866-01EF-1346-8176-66966A4003E0}"/>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027805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160E41-D8C2-BD40-B125-ACC0D1DF93B6}"/>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3" name="页脚占位符 2">
            <a:extLst>
              <a:ext uri="{FF2B5EF4-FFF2-40B4-BE49-F238E27FC236}">
                <a16:creationId xmlns:a16="http://schemas.microsoft.com/office/drawing/2014/main" id="{BE1E154E-B7B7-1344-8DE2-82C5583D963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E2E12EE-9A0A-2541-9363-70C082B1C3DC}"/>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015586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81D3-D18D-EA4D-A48D-5A53E387386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C0D4586-911F-A34C-89BC-1CE7E5FD4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9FE3579-0D9D-B24F-9F2A-5DD50D5FA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B0906F0-17D0-E943-86F2-CF416F7AB5B7}"/>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6" name="页脚占位符 5">
            <a:extLst>
              <a:ext uri="{FF2B5EF4-FFF2-40B4-BE49-F238E27FC236}">
                <a16:creationId xmlns:a16="http://schemas.microsoft.com/office/drawing/2014/main" id="{07C5D92D-361E-5246-A24E-85AABDD34C4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4497C1C-5A6A-EF48-8C44-AF6AE8B17B62}"/>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532330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7FA62-5C25-6E40-BE23-9ADEFAE0920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474A126-182D-FC49-B549-2270C7FA3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C9FEA9B-0FE6-994E-9C09-FA7AF8E21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8C05EF5-1EA9-6F48-A153-CB7E2DB219C6}"/>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6" name="页脚占位符 5">
            <a:extLst>
              <a:ext uri="{FF2B5EF4-FFF2-40B4-BE49-F238E27FC236}">
                <a16:creationId xmlns:a16="http://schemas.microsoft.com/office/drawing/2014/main" id="{C454FB6C-CF77-3E4C-BB9A-0557D0A324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3E330EE-F10D-3D43-BE09-DA6C4E3499E8}"/>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319208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6B736-285E-1749-8134-26F09F541A3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A05572A-8D46-4F44-B835-7DD65D97CB4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91BF4E5-05BE-204E-A98C-A139A801BDB3}"/>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5" name="页脚占位符 4">
            <a:extLst>
              <a:ext uri="{FF2B5EF4-FFF2-40B4-BE49-F238E27FC236}">
                <a16:creationId xmlns:a16="http://schemas.microsoft.com/office/drawing/2014/main" id="{7272FFC0-98FF-A64E-A949-2E75BBD2DD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045EE76-F8DF-C247-8E51-BF2424A33CA2}"/>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2399088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5EAA8F-172D-EC49-992C-4348A7D1332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CE285AA-15D0-8941-ABAB-A6C2C3EE30A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E8374B-E01A-F642-B138-8D66A27D62C3}"/>
              </a:ext>
            </a:extLst>
          </p:cNvPr>
          <p:cNvSpPr>
            <a:spLocks noGrp="1"/>
          </p:cNvSpPr>
          <p:nvPr>
            <p:ph type="dt" sz="half" idx="10"/>
          </p:nvPr>
        </p:nvSpPr>
        <p:spPr/>
        <p:txBody>
          <a:bodyPr/>
          <a:lstStyle/>
          <a:p>
            <a:fld id="{BF6F23A3-5631-364C-B4C2-3F31B1F8C96B}" type="datetimeFigureOut">
              <a:rPr kumimoji="1" lang="zh-CN" altLang="en-US" smtClean="0"/>
              <a:t>2020/12/26</a:t>
            </a:fld>
            <a:endParaRPr kumimoji="1" lang="zh-CN" altLang="en-US"/>
          </a:p>
        </p:txBody>
      </p:sp>
      <p:sp>
        <p:nvSpPr>
          <p:cNvPr id="5" name="页脚占位符 4">
            <a:extLst>
              <a:ext uri="{FF2B5EF4-FFF2-40B4-BE49-F238E27FC236}">
                <a16:creationId xmlns:a16="http://schemas.microsoft.com/office/drawing/2014/main" id="{8E6FA10E-DA2C-7F4F-BB49-9BDCA577E09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A648CC2-4801-F647-8F93-475C458E375E}"/>
              </a:ext>
            </a:extLst>
          </p:cNvPr>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187188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2"/>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3"/>
            </p:custDataLst>
          </p:nvPr>
        </p:nvSpPr>
        <p:spPr/>
        <p:txBody>
          <a:bodyPr/>
          <a:lstStyle/>
          <a:p>
            <a:fld id="{760FBDFE-C587-4B4C-A407-44438C67B59E}" type="datetimeFigureOut">
              <a:rPr lang="zh-CN" altLang="en-US" smtClean="0"/>
              <a:t>2020/12/26</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8" name="标题 7">
            <a:extLst>
              <a:ext uri="{FF2B5EF4-FFF2-40B4-BE49-F238E27FC236}">
                <a16:creationId xmlns:a16="http://schemas.microsoft.com/office/drawing/2014/main" id="{61E881B4-7EBD-5A45-BEB9-2257FEAE38FD}"/>
              </a:ext>
            </a:extLst>
          </p:cNvPr>
          <p:cNvSpPr>
            <a:spLocks noGrp="1"/>
          </p:cNvSpPr>
          <p:nvPr>
            <p:ph type="title"/>
          </p:nvPr>
        </p:nvSpPr>
        <p:spPr/>
        <p:txBody>
          <a:bodyPr/>
          <a:lstStyle/>
          <a:p>
            <a:r>
              <a:rPr kumimoji="1"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73FC0-DEC8-7D44-9D67-E445D08D0E3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9C0EE11-05C1-B549-9EAF-6A82BC28A03A}"/>
              </a:ext>
            </a:extLst>
          </p:cNvPr>
          <p:cNvSpPr>
            <a:spLocks noGrp="1"/>
          </p:cNvSpPr>
          <p:nvPr>
            <p:ph type="dt" sz="half" idx="10"/>
          </p:nvPr>
        </p:nvSpPr>
        <p:spPr/>
        <p:txBody>
          <a:bodyPr/>
          <a:lstStyle/>
          <a:p>
            <a:fld id="{760FBDFE-C587-4B4C-A407-44438C67B59E}" type="datetimeFigureOut">
              <a:rPr lang="zh-CN" altLang="en-US" smtClean="0"/>
              <a:t>2020/12/26</a:t>
            </a:fld>
            <a:endParaRPr lang="zh-CN" altLang="en-US"/>
          </a:p>
        </p:txBody>
      </p:sp>
      <p:sp>
        <p:nvSpPr>
          <p:cNvPr id="4" name="页脚占位符 3">
            <a:extLst>
              <a:ext uri="{FF2B5EF4-FFF2-40B4-BE49-F238E27FC236}">
                <a16:creationId xmlns:a16="http://schemas.microsoft.com/office/drawing/2014/main" id="{76C0B8F2-B867-1C47-8217-CA8B6F3BC304}"/>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3124C1AF-8561-D142-BA93-4E4A6EA2D4FD}"/>
              </a:ext>
            </a:extLst>
          </p:cNvPr>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428792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2020/12/26</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5" r:id="rId6"/>
    <p:sldLayoutId id="2147483656" r:id="rId7"/>
    <p:sldLayoutId id="2147483657" r:id="rId8"/>
    <p:sldLayoutId id="2147483658" r:id="rId9"/>
    <p:sldLayoutId id="2147483659"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EB6527-1E27-C74C-9752-371BDBBA4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153CFF1-779A-8F40-8C49-F0BA7D40F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B7E33E-6DB7-E643-ADE9-3A2FA3A6E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t>2020/12/26</a:t>
            </a:fld>
            <a:endParaRPr kumimoji="1" lang="zh-CN" altLang="en-US"/>
          </a:p>
        </p:txBody>
      </p:sp>
      <p:sp>
        <p:nvSpPr>
          <p:cNvPr id="5" name="页脚占位符 4">
            <a:extLst>
              <a:ext uri="{FF2B5EF4-FFF2-40B4-BE49-F238E27FC236}">
                <a16:creationId xmlns:a16="http://schemas.microsoft.com/office/drawing/2014/main" id="{2A6485AE-1884-D44A-BBD9-1FE4E7AE93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CF70071-C1AA-1E48-B702-52FDF280D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t>‹#›</a:t>
            </a:fld>
            <a:endParaRPr kumimoji="1" lang="zh-CN" altLang="en-US"/>
          </a:p>
        </p:txBody>
      </p:sp>
    </p:spTree>
    <p:extLst>
      <p:ext uri="{BB962C8B-B14F-4D97-AF65-F5344CB8AC3E}">
        <p14:creationId xmlns:p14="http://schemas.microsoft.com/office/powerpoint/2010/main" val="2634613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4.xml"/><Relationship Id="rId5" Type="http://schemas.openxmlformats.org/officeDocument/2006/relationships/tags" Target="../tags/tag83.xml"/><Relationship Id="rId4" Type="http://schemas.openxmlformats.org/officeDocument/2006/relationships/tags" Target="../tags/tag8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notesSlide" Target="../notesSlides/notesSlide1.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3"/>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t>备注页</a:t>
            </a:r>
            <a:r>
              <a:rPr lang="en-US" altLang="zh-CN" dirty="0"/>
              <a:t>01</a:t>
            </a:r>
          </a:p>
        </p:txBody>
      </p:sp>
      <p:sp>
        <p:nvSpPr>
          <p:cNvPr id="2" name="内容占位符 1"/>
          <p:cNvSpPr>
            <a:spLocks noGrp="1"/>
          </p:cNvSpPr>
          <p:nvPr>
            <p:ph idx="1"/>
            <p:custDataLst>
              <p:tags r:id="rId3"/>
            </p:custDataLst>
          </p:nvPr>
        </p:nvSpPr>
        <p:spPr>
          <a:xfrm>
            <a:off x="608400" y="1490400"/>
            <a:ext cx="10969200" cy="4759200"/>
          </a:xfrm>
        </p:spPr>
        <p:txBody>
          <a:bodyPr/>
          <a:lstStyle/>
          <a:p>
            <a:r>
              <a:rPr lang="zh-CN" altLang="en-US" dirty="0"/>
              <a:t>流程的制定，在于制造满意的结果，但流程本身实际上需要不断完善、细化、结合业务实际；</a:t>
            </a:r>
          </a:p>
          <a:p>
            <a:r>
              <a:rPr dirty="0"/>
              <a:t>游戏的问题、</a:t>
            </a:r>
            <a:r>
              <a:rPr lang="en-US" altLang="zh-CN" dirty="0"/>
              <a:t>LCM</a:t>
            </a:r>
            <a:r>
              <a:rPr dirty="0"/>
              <a:t>的问题，归根结底都是产品的问题；</a:t>
            </a:r>
            <a:endParaRPr lang="en-US" dirty="0"/>
          </a:p>
          <a:p>
            <a:r>
              <a:rPr lang="zh-CN" altLang="en-US" dirty="0"/>
              <a:t>个人感受：入职时间不长，但刚开始部门的重心全部压在平台上，而之后逐渐向游戏倾斜；</a:t>
            </a:r>
            <a:endParaRPr dirty="0"/>
          </a:p>
          <a:p>
            <a:r>
              <a:rPr dirty="0"/>
              <a:t>原先关注重点仅限于</a:t>
            </a:r>
            <a:r>
              <a:rPr lang="en-US" altLang="zh-CN" dirty="0"/>
              <a:t>LCM</a:t>
            </a:r>
            <a:r>
              <a:rPr dirty="0"/>
              <a:t>的思维模式需要转变，</a:t>
            </a:r>
            <a:r>
              <a:rPr lang="en-US" altLang="zh-CN" dirty="0"/>
              <a:t>QA</a:t>
            </a:r>
            <a:r>
              <a:rPr dirty="0"/>
              <a:t>部门共同的目标是保证游戏的正常运行；</a:t>
            </a:r>
          </a:p>
          <a:p>
            <a:r>
              <a:rPr dirty="0">
                <a:solidFill>
                  <a:srgbClr val="FF0000"/>
                </a:solidFill>
              </a:rPr>
              <a:t>游戏公司的根本目标是保证游戏的顺利上线以及大热大卖，是所有工作的基石和根本。</a:t>
            </a:r>
          </a:p>
          <a:p>
            <a:r>
              <a:rPr dirty="0"/>
              <a:t>公司游戏未来的发行将面向全球更多的国家和地区，</a:t>
            </a:r>
            <a:r>
              <a:rPr lang="en-US" altLang="zh-CN" dirty="0"/>
              <a:t>SDK</a:t>
            </a:r>
            <a:r>
              <a:rPr dirty="0"/>
              <a:t>测试流程覆盖</a:t>
            </a:r>
            <a:r>
              <a:rPr lang="en-US" altLang="zh-CN" dirty="0"/>
              <a:t>demo</a:t>
            </a:r>
            <a:r>
              <a:rPr dirty="0"/>
              <a:t>和游戏势在必行。</a:t>
            </a:r>
          </a:p>
          <a:p>
            <a:endParaRPr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a:t>二、性能测试优化总结与复盘</a:t>
            </a:r>
          </a:p>
        </p:txBody>
      </p:sp>
      <p:sp>
        <p:nvSpPr>
          <p:cNvPr id="2" name="内容占位符 1"/>
          <p:cNvSpPr>
            <a:spLocks noGrp="1"/>
          </p:cNvSpPr>
          <p:nvPr>
            <p:ph idx="1"/>
            <p:custDataLst>
              <p:tags r:id="rId3"/>
            </p:custDataLst>
          </p:nvPr>
        </p:nvSpPr>
        <p:spPr/>
        <p:txBody>
          <a:bodyPr/>
          <a:lstStyle/>
          <a:p>
            <a:r>
              <a:rPr dirty="0"/>
              <a:t>早期性能测试的覆盖范围仅包含：，在结果上差强人意，但不够严谨合理；</a:t>
            </a:r>
          </a:p>
          <a:p>
            <a:r>
              <a:rPr dirty="0"/>
              <a:t>在原本性能测试框架下的结果：</a:t>
            </a:r>
          </a:p>
          <a:p>
            <a:endParaRPr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a:lstStyle/>
          <a:p>
            <a:r>
              <a:rPr lang="zh-CN" altLang="en-US" dirty="0"/>
              <a:t>实现</a:t>
            </a:r>
            <a:r>
              <a:rPr lang="en-US" altLang="zh-CN" dirty="0"/>
              <a:t>LCM</a:t>
            </a:r>
            <a:r>
              <a:rPr dirty="0"/>
              <a:t>接口全覆盖</a:t>
            </a:r>
          </a:p>
          <a:p>
            <a:endParaRPr dirty="0"/>
          </a:p>
          <a:p>
            <a:r>
              <a:rPr lang="en-US" altLang="zh-CN" dirty="0"/>
              <a:t>OBT</a:t>
            </a:r>
            <a:r>
              <a:rPr dirty="0"/>
              <a:t>上线测试前的性能测试</a:t>
            </a:r>
          </a:p>
          <a:p>
            <a:endParaRPr dirty="0"/>
          </a:p>
          <a:p>
            <a:endParaRPr dirty="0"/>
          </a:p>
          <a:p>
            <a:endParaRPr dirty="0"/>
          </a:p>
        </p:txBody>
      </p:sp>
      <p:sp>
        <p:nvSpPr>
          <p:cNvPr id="4" name="内容占位符 3"/>
          <p:cNvSpPr>
            <a:spLocks noGrp="1"/>
          </p:cNvSpPr>
          <p:nvPr>
            <p:ph sz="half" idx="2"/>
            <p:custDataLst>
              <p:tags r:id="rId3"/>
            </p:custDataLst>
          </p:nvPr>
        </p:nvSpPr>
        <p:spPr/>
        <p:txBody>
          <a:bodyPr/>
          <a:lstStyle/>
          <a:p>
            <a:r>
              <a:rPr lang="zh-CN" altLang="en-US" dirty="0"/>
              <a:t>覆盖范围：</a:t>
            </a:r>
          </a:p>
        </p:txBody>
      </p:sp>
      <p:sp>
        <p:nvSpPr>
          <p:cNvPr id="5" name="标题 4"/>
          <p:cNvSpPr>
            <a:spLocks noGrp="1"/>
          </p:cNvSpPr>
          <p:nvPr>
            <p:ph type="title"/>
            <p:custDataLst>
              <p:tags r:id="rId4"/>
            </p:custDataLst>
          </p:nvPr>
        </p:nvSpPr>
        <p:spPr>
          <a:xfrm>
            <a:off x="608400" y="608400"/>
            <a:ext cx="10969200" cy="705600"/>
          </a:xfrm>
        </p:spPr>
        <p:txBody>
          <a:bodyPr/>
          <a:lstStyle/>
          <a:p>
            <a:r>
              <a:rPr lang="zh-CN" altLang="en-US"/>
              <a:t>性能测试流程优化及产出</a:t>
            </a:r>
            <a:r>
              <a:rPr lang="en-US" altLang="zh-CN"/>
              <a:t>	</a:t>
            </a:r>
          </a:p>
        </p:txBody>
      </p:sp>
      <p:cxnSp>
        <p:nvCxnSpPr>
          <p:cNvPr id="7" name="直接连接符 6"/>
          <p:cNvCxnSpPr/>
          <p:nvPr>
            <p:custDataLst>
              <p:tags r:id="rId5"/>
            </p:custDataLst>
          </p:nvPr>
        </p:nvCxnSpPr>
        <p:spPr>
          <a:xfrm>
            <a:off x="6098400" y="1501200"/>
            <a:ext cx="0" cy="47484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2442CC0-828C-0D42-99AD-BBFEA0B7EE2F}"/>
              </a:ext>
            </a:extLst>
          </p:cNvPr>
          <p:cNvSpPr>
            <a:spLocks noGrp="1"/>
          </p:cNvSpPr>
          <p:nvPr>
            <p:ph type="title"/>
          </p:nvPr>
        </p:nvSpPr>
        <p:spPr/>
        <p:txBody>
          <a:bodyPr/>
          <a:lstStyle/>
          <a:p>
            <a:r>
              <a:rPr lang="zh-CN" altLang="en-US" dirty="0"/>
              <a:t>代码上线问题复盘与总结</a:t>
            </a:r>
            <a:r>
              <a:rPr lang="en-US" altLang="zh-CN" dirty="0"/>
              <a:t>	</a:t>
            </a:r>
            <a:endParaRPr lang="zh-CN" altLang="en-US" dirty="0"/>
          </a:p>
        </p:txBody>
      </p:sp>
      <p:sp>
        <p:nvSpPr>
          <p:cNvPr id="6" name="内容占位符 5">
            <a:extLst>
              <a:ext uri="{FF2B5EF4-FFF2-40B4-BE49-F238E27FC236}">
                <a16:creationId xmlns:a16="http://schemas.microsoft.com/office/drawing/2014/main" id="{F0751F66-17DD-1D4A-80FE-2E6E76A7D5F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6707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p>
        </p:txBody>
      </p:sp>
      <p:sp>
        <p:nvSpPr>
          <p:cNvPr id="18" name="文本框 17"/>
          <p:cNvSpPr txBox="1"/>
          <p:nvPr>
            <p:custDataLst>
              <p:tags r:id="rId3"/>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SDK</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测试复盘回顾及成果总结</a:t>
            </a:r>
          </a:p>
        </p:txBody>
      </p:sp>
      <p:sp>
        <p:nvSpPr>
          <p:cNvPr id="26" name="文本框 25"/>
          <p:cNvSpPr txBox="1"/>
          <p:nvPr>
            <p:custDataLst>
              <p:tags r:id="rId4"/>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p>
        </p:txBody>
      </p:sp>
      <p:sp>
        <p:nvSpPr>
          <p:cNvPr id="29" name="文本框 28"/>
          <p:cNvSpPr txBox="1"/>
          <p:nvPr>
            <p:custDataLst>
              <p:tags r:id="rId5"/>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0"/>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性能测试复盘回顾及成果总结</a:t>
            </a: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代码上线流程复盘与总结</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4FEA3-1AA8-434F-ADC8-120B7ADC1E82}"/>
              </a:ext>
            </a:extLst>
          </p:cNvPr>
          <p:cNvSpPr>
            <a:spLocks noGrp="1"/>
          </p:cNvSpPr>
          <p:nvPr>
            <p:ph type="title"/>
          </p:nvPr>
        </p:nvSpPr>
        <p:spPr/>
        <p:txBody>
          <a:bodyPr>
            <a:normAutofit/>
          </a:bodyPr>
          <a:lstStyle/>
          <a:p>
            <a:r>
              <a:rPr kumimoji="1" lang="zh-CN" altLang="en-US" dirty="0"/>
              <a:t>一、</a:t>
            </a:r>
            <a:r>
              <a:rPr kumimoji="1" lang="en-US" altLang="zh-CN" dirty="0"/>
              <a:t>LCM</a:t>
            </a:r>
            <a:r>
              <a:rPr kumimoji="1" lang="zh-CN" altLang="en-US" dirty="0"/>
              <a:t>新游戏上线测试流程复盘</a:t>
            </a:r>
          </a:p>
        </p:txBody>
      </p:sp>
      <p:sp>
        <p:nvSpPr>
          <p:cNvPr id="3" name="内容占位符 2">
            <a:extLst>
              <a:ext uri="{FF2B5EF4-FFF2-40B4-BE49-F238E27FC236}">
                <a16:creationId xmlns:a16="http://schemas.microsoft.com/office/drawing/2014/main" id="{64FF2F2F-224C-B84F-8271-46112258895B}"/>
              </a:ext>
            </a:extLst>
          </p:cNvPr>
          <p:cNvSpPr>
            <a:spLocks noGrp="1"/>
          </p:cNvSpPr>
          <p:nvPr>
            <p:ph idx="1"/>
          </p:nvPr>
        </p:nvSpPr>
        <p:spPr/>
        <p:txBody>
          <a:bodyPr/>
          <a:lstStyle/>
          <a:p>
            <a:r>
              <a:rPr kumimoji="1" lang="en-US" altLang="zh-CN" dirty="0"/>
              <a:t>SDK</a:t>
            </a:r>
            <a:r>
              <a:rPr kumimoji="1" lang="zh-CN" altLang="en-US" dirty="0"/>
              <a:t>的惯性思维：</a:t>
            </a:r>
            <a:endParaRPr kumimoji="1" lang="en-US" altLang="zh-CN" dirty="0"/>
          </a:p>
          <a:p>
            <a:endParaRPr kumimoji="1" lang="en-US" altLang="zh-CN" dirty="0"/>
          </a:p>
          <a:p>
            <a:pPr lvl="1"/>
            <a:r>
              <a:rPr kumimoji="1" lang="zh-CN" altLang="en-US" dirty="0"/>
              <a:t>上线前，仅拿</a:t>
            </a:r>
            <a:r>
              <a:rPr kumimoji="1" lang="en-US" altLang="zh-CN" dirty="0"/>
              <a:t>pickle</a:t>
            </a:r>
            <a:r>
              <a:rPr kumimoji="1" lang="zh-CN" altLang="en-US" dirty="0"/>
              <a:t>包保证</a:t>
            </a:r>
            <a:r>
              <a:rPr kumimoji="1" lang="en-US" altLang="zh-CN" dirty="0"/>
              <a:t>LCM</a:t>
            </a:r>
            <a:r>
              <a:rPr kumimoji="1" lang="zh-CN" altLang="en-US" dirty="0"/>
              <a:t>功能全</a:t>
            </a:r>
            <a:r>
              <a:rPr kumimoji="1" lang="en-US" altLang="zh-CN" dirty="0"/>
              <a:t>OK</a:t>
            </a:r>
            <a:r>
              <a:rPr kumimoji="1" lang="zh-CN" altLang="en-US" dirty="0"/>
              <a:t>，而游戏包由游戏</a:t>
            </a:r>
            <a:r>
              <a:rPr kumimoji="1" lang="en-US" altLang="zh-CN" dirty="0"/>
              <a:t>QA</a:t>
            </a:r>
            <a:r>
              <a:rPr kumimoji="1" lang="zh-CN" altLang="en-US" dirty="0"/>
              <a:t>负责检查。</a:t>
            </a:r>
            <a:endParaRPr kumimoji="1" lang="en-US" altLang="zh-CN" dirty="0"/>
          </a:p>
          <a:p>
            <a:pPr lvl="1"/>
            <a:endParaRPr kumimoji="1" lang="en-US" altLang="zh-CN" dirty="0"/>
          </a:p>
          <a:p>
            <a:pPr lvl="1"/>
            <a:r>
              <a:rPr kumimoji="1" lang="zh-CN" altLang="en-US" dirty="0"/>
              <a:t>我们认为，只要保证了</a:t>
            </a:r>
            <a:r>
              <a:rPr kumimoji="1" lang="en-US" altLang="zh-CN" dirty="0"/>
              <a:t>LCM</a:t>
            </a:r>
            <a:r>
              <a:rPr kumimoji="1" lang="zh-CN" altLang="en-US" dirty="0"/>
              <a:t>的功能没有问题</a:t>
            </a:r>
            <a:r>
              <a:rPr kumimoji="1" lang="en-US" altLang="zh-CN" dirty="0"/>
              <a:t>,</a:t>
            </a:r>
            <a:r>
              <a:rPr kumimoji="1" lang="zh-CN" altLang="en-US" dirty="0"/>
              <a:t>工作任务即可宣告完成。</a:t>
            </a:r>
            <a:endParaRPr kumimoji="1" lang="en-US" altLang="zh-CN" dirty="0"/>
          </a:p>
          <a:p>
            <a:pPr lvl="1"/>
            <a:endParaRPr kumimoji="1" lang="en-US" altLang="zh-CN" dirty="0"/>
          </a:p>
          <a:p>
            <a:pPr lvl="1"/>
            <a:r>
              <a:rPr kumimoji="1" lang="zh-CN" altLang="en-US" dirty="0"/>
              <a:t>目光仅聚焦于本部门的目标层面。</a:t>
            </a:r>
            <a:endParaRPr kumimoji="1" lang="en-US" altLang="zh-CN" dirty="0"/>
          </a:p>
          <a:p>
            <a:pPr lvl="1"/>
            <a:endParaRPr kumimoji="1" lang="en-US" altLang="zh-CN" dirty="0"/>
          </a:p>
          <a:p>
            <a:r>
              <a:rPr kumimoji="1" lang="zh-CN" altLang="en-US" dirty="0"/>
              <a:t>带来的问题：</a:t>
            </a:r>
            <a:r>
              <a:rPr kumimoji="1" lang="zh-CN" altLang="en-US" dirty="0">
                <a:solidFill>
                  <a:srgbClr val="FF0000"/>
                </a:solidFill>
              </a:rPr>
              <a:t>无法真正达到在本部门能力范围内最大化保证游戏质量的目的</a:t>
            </a:r>
            <a:endParaRPr kumimoji="1" lang="en-US" altLang="zh-CN" dirty="0">
              <a:solidFill>
                <a:srgbClr val="FF0000"/>
              </a:solidFill>
            </a:endParaRPr>
          </a:p>
          <a:p>
            <a:pPr lvl="1"/>
            <a:endParaRPr kumimoji="1" lang="en-US" altLang="zh-CN" dirty="0"/>
          </a:p>
          <a:p>
            <a:endParaRPr kumimoji="1" lang="en-US" altLang="zh-CN" dirty="0"/>
          </a:p>
        </p:txBody>
      </p:sp>
    </p:spTree>
    <p:extLst>
      <p:ext uri="{BB962C8B-B14F-4D97-AF65-F5344CB8AC3E}">
        <p14:creationId xmlns:p14="http://schemas.microsoft.com/office/powerpoint/2010/main" val="216139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lang="zh-CN" altLang="en-US" dirty="0"/>
              <a:t>隐患印证（暂）</a:t>
            </a:r>
          </a:p>
        </p:txBody>
      </p:sp>
      <p:sp>
        <p:nvSpPr>
          <p:cNvPr id="2" name="内容占位符 1"/>
          <p:cNvSpPr>
            <a:spLocks noGrp="1"/>
          </p:cNvSpPr>
          <p:nvPr>
            <p:ph idx="1"/>
            <p:custDataLst>
              <p:tags r:id="rId3"/>
            </p:custDataLst>
          </p:nvPr>
        </p:nvSpPr>
        <p:spPr/>
        <p:txBody>
          <a:bodyPr>
            <a:normAutofit/>
          </a:bodyPr>
          <a:lstStyle/>
          <a:p>
            <a:r>
              <a:rPr lang="en-US" altLang="zh-CN" sz="2800" dirty="0"/>
              <a:t>书</a:t>
            </a:r>
            <a:r>
              <a:rPr sz="2800" dirty="0"/>
              <a:t>接上回</a:t>
            </a:r>
            <a:r>
              <a:rPr lang="en-US" altLang="zh-CN" sz="2800" dirty="0"/>
              <a:t>——KR</a:t>
            </a:r>
            <a:r>
              <a:rPr sz="2800" dirty="0"/>
              <a:t>灌篮补单配置问题的复盘</a:t>
            </a:r>
          </a:p>
          <a:p>
            <a:endParaRPr sz="2400" dirty="0"/>
          </a:p>
          <a:p>
            <a:pPr lvl="1">
              <a:buFont typeface="Wingdings" panose="05000000000000000000" charset="0"/>
              <a:buChar char="p"/>
            </a:pPr>
            <a:r>
              <a:rPr sz="2400" dirty="0"/>
              <a:t>问题：临上线游戏包检查出补单配置错误；</a:t>
            </a:r>
          </a:p>
          <a:p>
            <a:pPr lvl="1">
              <a:buFont typeface="Wingdings" panose="05000000000000000000" charset="0"/>
              <a:buChar char="p"/>
            </a:pPr>
            <a:endParaRPr sz="2400" dirty="0"/>
          </a:p>
          <a:p>
            <a:pPr lvl="1">
              <a:buFont typeface="Wingdings" panose="05000000000000000000" charset="0"/>
              <a:buChar char="p"/>
            </a:pPr>
            <a:r>
              <a:rPr sz="2400" dirty="0"/>
              <a:t>后果：玩家充值掉单后补单无法到账；</a:t>
            </a:r>
          </a:p>
          <a:p>
            <a:pPr lvl="1">
              <a:buFont typeface="Wingdings" panose="05000000000000000000" charset="0"/>
              <a:buChar char="p"/>
            </a:pPr>
            <a:endParaRPr sz="2400" dirty="0"/>
          </a:p>
          <a:p>
            <a:pPr lvl="1">
              <a:buFont typeface="Wingdings" panose="05000000000000000000" charset="0"/>
              <a:buChar char="p"/>
            </a:pPr>
            <a:r>
              <a:rPr sz="2400" dirty="0"/>
              <a:t>警钟长鸣：原有上线测试流程有隐患、原有固化思维有隐患、原有眼光范围有隐患。</a:t>
            </a:r>
          </a:p>
          <a:p>
            <a:pPr lvl="1">
              <a:buFont typeface="Wingdings" panose="05000000000000000000" charset="0"/>
              <a:buNone/>
            </a:pPr>
            <a:endParaRPr sz="24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F723F-F243-234B-9B77-788C431FA35E}"/>
              </a:ext>
            </a:extLst>
          </p:cNvPr>
          <p:cNvSpPr>
            <a:spLocks noGrp="1"/>
          </p:cNvSpPr>
          <p:nvPr>
            <p:ph type="title"/>
          </p:nvPr>
        </p:nvSpPr>
        <p:spPr/>
        <p:txBody>
          <a:bodyPr/>
          <a:lstStyle/>
          <a:p>
            <a:r>
              <a:rPr kumimoji="1" lang="zh-CN" altLang="en-US" dirty="0"/>
              <a:t>思考（暂）</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B3162388-3041-E34F-9DEC-E619763D8E47}"/>
              </a:ext>
            </a:extLst>
          </p:cNvPr>
          <p:cNvSpPr>
            <a:spLocks noGrp="1"/>
          </p:cNvSpPr>
          <p:nvPr>
            <p:ph idx="1"/>
          </p:nvPr>
        </p:nvSpPr>
        <p:spPr/>
        <p:txBody>
          <a:bodyPr/>
          <a:lstStyle/>
          <a:p>
            <a:r>
              <a:rPr kumimoji="1" lang="zh-CN" altLang="en-US" dirty="0"/>
              <a:t>产生问题的近因：</a:t>
            </a:r>
            <a:endParaRPr kumimoji="1" lang="en-US" altLang="zh-CN" dirty="0"/>
          </a:p>
          <a:p>
            <a:pPr lvl="1"/>
            <a:r>
              <a:rPr kumimoji="1" lang="zh-CN" altLang="en-US" dirty="0"/>
              <a:t>测试过程中没有在游戏包验证实际表现是否与单元机测试结果一致；</a:t>
            </a:r>
            <a:endParaRPr kumimoji="1" lang="en-US" altLang="zh-CN" dirty="0"/>
          </a:p>
          <a:p>
            <a:r>
              <a:rPr kumimoji="1" lang="zh-CN" altLang="en-US" dirty="0"/>
              <a:t>问题发现的方式：</a:t>
            </a:r>
            <a:endParaRPr kumimoji="1" lang="en-US" altLang="zh-CN" dirty="0"/>
          </a:p>
          <a:p>
            <a:pPr lvl="1"/>
            <a:r>
              <a:rPr kumimoji="1" lang="zh-CN" altLang="en-US" dirty="0"/>
              <a:t>上线前服务端开启补单功能后，在游戏包中发现；</a:t>
            </a:r>
            <a:endParaRPr kumimoji="1" lang="en-US" altLang="zh-CN" dirty="0"/>
          </a:p>
          <a:p>
            <a:r>
              <a:rPr kumimoji="1" lang="zh-CN" altLang="en-US" dirty="0"/>
              <a:t>可能带来的后果：</a:t>
            </a:r>
            <a:endParaRPr kumimoji="1" lang="en-US" altLang="zh-CN" dirty="0"/>
          </a:p>
          <a:p>
            <a:pPr lvl="1"/>
            <a:r>
              <a:rPr kumimoji="1" lang="zh-CN" altLang="en-US" dirty="0"/>
              <a:t>游戏充值功能的失效；</a:t>
            </a:r>
            <a:endParaRPr kumimoji="1" lang="en-US" altLang="zh-CN" dirty="0"/>
          </a:p>
          <a:p>
            <a:pPr lvl="1"/>
            <a:r>
              <a:rPr kumimoji="1" lang="zh-CN" altLang="en-US" dirty="0"/>
              <a:t>玩家体验变差；</a:t>
            </a:r>
            <a:endParaRPr kumimoji="1" lang="en-US" altLang="zh-CN" dirty="0"/>
          </a:p>
          <a:p>
            <a:pPr lvl="1"/>
            <a:r>
              <a:rPr kumimoji="1" lang="zh-CN" altLang="en-US" dirty="0"/>
              <a:t>市场对游戏质量的担忧；</a:t>
            </a:r>
            <a:endParaRPr kumimoji="1" lang="en-US" altLang="zh-CN" dirty="0"/>
          </a:p>
          <a:p>
            <a:r>
              <a:rPr kumimoji="1" lang="zh-CN" altLang="en-US" dirty="0"/>
              <a:t>总结：测试流程本就不包含游戏包检查，由此流程得到的测试结果中出现问题，且带入生产环境只是时间问题。</a:t>
            </a:r>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52120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a:t>承上启下</a:t>
            </a:r>
          </a:p>
        </p:txBody>
      </p:sp>
      <p:sp>
        <p:nvSpPr>
          <p:cNvPr id="2" name="内容占位符 1"/>
          <p:cNvSpPr>
            <a:spLocks noGrp="1"/>
          </p:cNvSpPr>
          <p:nvPr>
            <p:ph idx="1"/>
            <p:custDataLst>
              <p:tags r:id="rId3"/>
            </p:custDataLst>
          </p:nvPr>
        </p:nvSpPr>
        <p:spPr/>
        <p:txBody>
          <a:bodyPr/>
          <a:lstStyle/>
          <a:p>
            <a:pPr lvl="0">
              <a:buFont typeface="Wingdings" panose="05000000000000000000" charset="0"/>
              <a:buChar char="l"/>
            </a:pPr>
            <a:r>
              <a:rPr lang="zh-CN" altLang="en-US" sz="2025" dirty="0"/>
              <a:t>针对已显露问题，优化测试流程：</a:t>
            </a:r>
            <a:endParaRPr lang="en-US" altLang="zh-CN" sz="1825" dirty="0"/>
          </a:p>
          <a:p>
            <a:pPr lvl="1">
              <a:buFont typeface="Wingdings" panose="05000000000000000000" charset="0"/>
              <a:buChar char="l"/>
            </a:pPr>
            <a:r>
              <a:rPr lang="zh-CN" altLang="en-US" sz="1825" dirty="0"/>
              <a:t>将游戏包验证纳入新游戏上线前的测试范围；</a:t>
            </a:r>
            <a:endParaRPr lang="en-US" altLang="zh-CN" sz="1825" dirty="0"/>
          </a:p>
          <a:p>
            <a:pPr lvl="1">
              <a:buFont typeface="Wingdings" panose="05000000000000000000" charset="0"/>
              <a:buChar char="l"/>
            </a:pPr>
            <a:r>
              <a:rPr lang="zh-CN" altLang="en-US" sz="1825" dirty="0"/>
              <a:t>优化新游戏、新功能上线的人员职能；</a:t>
            </a:r>
            <a:endParaRPr lang="en-US" altLang="zh-CN" sz="1825" dirty="0"/>
          </a:p>
          <a:p>
            <a:pPr lvl="1">
              <a:buFont typeface="Wingdings" panose="05000000000000000000" charset="0"/>
              <a:buChar char="l"/>
            </a:pPr>
            <a:r>
              <a:rPr lang="zh-CN" altLang="en-US" sz="1825" dirty="0"/>
              <a:t>以优先级为口径，模块化上线测试内容；</a:t>
            </a:r>
            <a:endParaRPr sz="1825" dirty="0"/>
          </a:p>
          <a:p>
            <a:pPr lvl="0">
              <a:buFont typeface="Wingdings" panose="05000000000000000000" charset="0"/>
              <a:buChar char="l"/>
            </a:pPr>
            <a:r>
              <a:rPr lang="zh-CN" altLang="en-US" sz="2025" dirty="0"/>
              <a:t>再次明确“典型</a:t>
            </a:r>
            <a:r>
              <a:rPr lang="en-US" altLang="zh-CN" sz="2025" dirty="0"/>
              <a:t>BUG</a:t>
            </a:r>
            <a:r>
              <a:rPr lang="zh-CN" altLang="en-US" sz="2025" dirty="0"/>
              <a:t>库”建立的初衷和目的：</a:t>
            </a:r>
            <a:endParaRPr lang="en-US" altLang="zh-CN" sz="2025" dirty="0"/>
          </a:p>
          <a:p>
            <a:pPr lvl="1">
              <a:buFont typeface="Wingdings" panose="05000000000000000000" charset="0"/>
              <a:buChar char="l"/>
            </a:pPr>
            <a:r>
              <a:rPr lang="zh-CN" altLang="en-US" sz="1825" dirty="0"/>
              <a:t>使我们不在同一个坑摔两次；</a:t>
            </a:r>
            <a:endParaRPr lang="en-US" altLang="zh-CN" sz="1825" dirty="0"/>
          </a:p>
          <a:p>
            <a:pPr lvl="1">
              <a:buFont typeface="Wingdings" panose="05000000000000000000" charset="0"/>
              <a:buChar char="l"/>
            </a:pPr>
            <a:r>
              <a:rPr lang="zh-CN" altLang="en-US" sz="1825" dirty="0">
                <a:sym typeface="+mn-ea"/>
              </a:rPr>
              <a:t>最关键的环节：</a:t>
            </a:r>
            <a:r>
              <a:rPr sz="1825" b="1" dirty="0">
                <a:solidFill>
                  <a:srgbClr val="FF0000"/>
                </a:solidFill>
                <a:sym typeface="+mn-ea"/>
              </a:rPr>
              <a:t>运用</a:t>
            </a:r>
            <a:r>
              <a:rPr lang="zh-CN" altLang="en-US" sz="1825" b="1" dirty="0">
                <a:solidFill>
                  <a:srgbClr val="FF0000"/>
                </a:solidFill>
              </a:rPr>
              <a:t>；</a:t>
            </a:r>
            <a:endParaRPr sz="1825" dirty="0"/>
          </a:p>
          <a:p>
            <a:pPr lvl="0">
              <a:buFont typeface="Wingdings" panose="05000000000000000000" charset="0"/>
              <a:buChar char="l"/>
            </a:pPr>
            <a:r>
              <a:rPr sz="2025" dirty="0">
                <a:sym typeface="+mn-ea"/>
              </a:rPr>
              <a:t>提高视野：</a:t>
            </a:r>
            <a:r>
              <a:rPr lang="zh-CN" altLang="en-US" sz="2025" dirty="0">
                <a:sym typeface="+mn-ea"/>
              </a:rPr>
              <a:t>将对结果的预期导向至游戏最终的表现</a:t>
            </a:r>
            <a:r>
              <a:rPr sz="2025" dirty="0">
                <a:sym typeface="+mn-ea"/>
              </a:rPr>
              <a:t>；</a:t>
            </a:r>
            <a:endParaRPr lang="en-US" sz="2025" dirty="0">
              <a:sym typeface="+mn-ea"/>
            </a:endParaRPr>
          </a:p>
          <a:p>
            <a:pPr lvl="1">
              <a:buFont typeface="Wingdings" panose="05000000000000000000" charset="0"/>
              <a:buChar char="l"/>
            </a:pPr>
            <a:r>
              <a:rPr lang="zh-CN" altLang="en-US" sz="1825" dirty="0"/>
              <a:t>不能、也不应该仅仅将保证</a:t>
            </a:r>
            <a:r>
              <a:rPr lang="en-US" altLang="zh-CN" sz="1825" dirty="0"/>
              <a:t>LCM</a:t>
            </a:r>
            <a:r>
              <a:rPr lang="zh-CN" altLang="en-US" sz="1825" dirty="0"/>
              <a:t>质量作为部门唯一工作核心；</a:t>
            </a:r>
            <a:endParaRPr lang="en-US" sz="1825" dirty="0">
              <a:sym typeface="+mn-ea"/>
            </a:endParaRPr>
          </a:p>
          <a:p>
            <a:pPr lvl="1">
              <a:buFont typeface="Wingdings" panose="05000000000000000000" charset="0"/>
              <a:buChar char="l"/>
            </a:pP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0846B-4B1A-5E48-81A7-42808CDCB9AE}"/>
              </a:ext>
            </a:extLst>
          </p:cNvPr>
          <p:cNvSpPr>
            <a:spLocks noGrp="1"/>
          </p:cNvSpPr>
          <p:nvPr>
            <p:ph type="title"/>
          </p:nvPr>
        </p:nvSpPr>
        <p:spPr/>
        <p:txBody>
          <a:bodyPr/>
          <a:lstStyle/>
          <a:p>
            <a:r>
              <a:rPr kumimoji="1" lang="zh-CN" altLang="en-US" dirty="0"/>
              <a:t>测试流程优化概览</a:t>
            </a:r>
          </a:p>
        </p:txBody>
      </p:sp>
      <p:pic>
        <p:nvPicPr>
          <p:cNvPr id="7" name="图片 6">
            <a:extLst>
              <a:ext uri="{FF2B5EF4-FFF2-40B4-BE49-F238E27FC236}">
                <a16:creationId xmlns:a16="http://schemas.microsoft.com/office/drawing/2014/main" id="{79814390-A6A1-8E44-9BC2-D63902642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00" y="1607434"/>
            <a:ext cx="5097092" cy="4138568"/>
          </a:xfrm>
          <a:prstGeom prst="rect">
            <a:avLst/>
          </a:prstGeom>
        </p:spPr>
      </p:pic>
      <p:pic>
        <p:nvPicPr>
          <p:cNvPr id="11" name="图片 10">
            <a:extLst>
              <a:ext uri="{FF2B5EF4-FFF2-40B4-BE49-F238E27FC236}">
                <a16:creationId xmlns:a16="http://schemas.microsoft.com/office/drawing/2014/main" id="{53770302-1B50-D649-B96F-35B22CA31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510" y="1607434"/>
            <a:ext cx="4249820" cy="4138568"/>
          </a:xfrm>
          <a:prstGeom prst="rect">
            <a:avLst/>
          </a:prstGeom>
        </p:spPr>
      </p:pic>
    </p:spTree>
    <p:extLst>
      <p:ext uri="{BB962C8B-B14F-4D97-AF65-F5344CB8AC3E}">
        <p14:creationId xmlns:p14="http://schemas.microsoft.com/office/powerpoint/2010/main" val="257368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olidFill>
                  <a:schemeClr val="tx1"/>
                </a:solidFill>
              </a:rPr>
              <a:t>实践结果</a:t>
            </a:r>
            <a:endParaRPr lang="en-US" altLang="zh-CN" dirty="0">
              <a:solidFill>
                <a:schemeClr val="tx1"/>
              </a:solidFill>
            </a:endParaRPr>
          </a:p>
        </p:txBody>
      </p:sp>
      <p:sp>
        <p:nvSpPr>
          <p:cNvPr id="3" name="内容占位符 2"/>
          <p:cNvSpPr>
            <a:spLocks noGrp="1"/>
          </p:cNvSpPr>
          <p:nvPr>
            <p:ph idx="1"/>
            <p:custDataLst>
              <p:tags r:id="rId3"/>
            </p:custDataLst>
          </p:nvPr>
        </p:nvSpPr>
        <p:spPr/>
        <p:txBody>
          <a:bodyPr/>
          <a:lstStyle/>
          <a:p>
            <a:r>
              <a:rPr lang="zh-CN" altLang="en-US" dirty="0"/>
              <a:t>在</a:t>
            </a:r>
            <a:r>
              <a:rPr lang="en-US" altLang="zh-CN" dirty="0"/>
              <a:t>OBT</a:t>
            </a:r>
            <a:r>
              <a:rPr lang="zh-CN" altLang="en-US" dirty="0"/>
              <a:t>灌篮上线前夕，对</a:t>
            </a:r>
            <a:r>
              <a:rPr lang="en-US" altLang="zh-CN" dirty="0"/>
              <a:t>LCMSDK</a:t>
            </a:r>
            <a:r>
              <a:rPr lang="zh-CN" altLang="en-US" dirty="0"/>
              <a:t>和游戏包同步进行了的回归测试；</a:t>
            </a:r>
            <a:endParaRPr lang="en-US" altLang="zh-CN" dirty="0"/>
          </a:p>
          <a:p>
            <a:endParaRPr lang="en-US" altLang="zh-CN" dirty="0"/>
          </a:p>
          <a:p>
            <a:r>
              <a:rPr lang="zh-CN" altLang="en-US" dirty="0"/>
              <a:t>发现</a:t>
            </a:r>
            <a:r>
              <a:rPr lang="en-US" altLang="zh-CN" dirty="0"/>
              <a:t>LCM</a:t>
            </a:r>
            <a:r>
              <a:rPr lang="zh-CN" altLang="en-US" dirty="0"/>
              <a:t>和游戏包不同程度的各类问题</a:t>
            </a:r>
            <a:r>
              <a:rPr lang="en-US" altLang="zh-CN" dirty="0"/>
              <a:t>:</a:t>
            </a:r>
          </a:p>
          <a:p>
            <a:pPr lvl="1"/>
            <a:r>
              <a:rPr lang="en-US" altLang="zh-CN" dirty="0"/>
              <a:t>LCM</a:t>
            </a:r>
            <a:r>
              <a:rPr lang="zh-CN" altLang="en-US" dirty="0"/>
              <a:t>配置问题：</a:t>
            </a:r>
            <a:r>
              <a:rPr lang="en-US" altLang="zh-CN" dirty="0"/>
              <a:t>1</a:t>
            </a:r>
            <a:r>
              <a:rPr lang="zh-CN" altLang="en-US" dirty="0"/>
              <a:t>项</a:t>
            </a:r>
            <a:endParaRPr lang="en-US" altLang="zh-CN" dirty="0"/>
          </a:p>
          <a:p>
            <a:pPr lvl="1"/>
            <a:r>
              <a:rPr lang="zh-CN" altLang="en-US" dirty="0"/>
              <a:t>游戏内问题：</a:t>
            </a:r>
            <a:r>
              <a:rPr lang="en-US" altLang="zh-CN" dirty="0"/>
              <a:t>9</a:t>
            </a:r>
            <a:r>
              <a:rPr lang="zh-CN" altLang="en-US" dirty="0"/>
              <a:t>项</a:t>
            </a:r>
            <a:endParaRPr lang="en-US" altLang="zh-CN" dirty="0"/>
          </a:p>
          <a:p>
            <a:pPr lvl="1"/>
            <a:endParaRPr lang="en-US" altLang="zh-CN" dirty="0"/>
          </a:p>
          <a:p>
            <a:r>
              <a:rPr lang="zh-CN" altLang="en-US" dirty="0"/>
              <a:t>发现问题后，我们第一时间将具体清单同步给了繁体游戏</a:t>
            </a:r>
            <a:r>
              <a:rPr lang="en-US" altLang="zh-CN" dirty="0"/>
              <a:t>QA</a:t>
            </a:r>
            <a:r>
              <a:rPr lang="zh-CN" altLang="en-US" dirty="0"/>
              <a:t>，并在问题修复过后，进行了游戏包回归测试。</a:t>
            </a:r>
            <a:endParaRPr lang="en-US" altLang="zh-CN" dirty="0"/>
          </a:p>
          <a:p>
            <a:pPr marL="0" indent="0">
              <a:buNone/>
            </a:pPr>
            <a:endParaRPr lang="en-US" altLang="zh-CN" dirty="0"/>
          </a:p>
          <a:p>
            <a:pPr lvl="1"/>
            <a:endParaRPr lang="en-US" altLang="zh-CN" dirty="0"/>
          </a:p>
          <a:p>
            <a:pPr lvl="1"/>
            <a:endParaRPr lang="en-US" altLang="zh-CN"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2F7F1E66-9651-894F-AF6F-BE93EC6FEC7B}"/>
              </a:ext>
            </a:extLst>
          </p:cNvPr>
          <p:cNvSpPr>
            <a:spLocks noGrp="1"/>
          </p:cNvSpPr>
          <p:nvPr>
            <p:ph sz="half" idx="1"/>
          </p:nvPr>
        </p:nvSpPr>
        <p:spPr/>
        <p:txBody>
          <a:bodyPr/>
          <a:lstStyle/>
          <a:p>
            <a:r>
              <a:rPr lang="zh-CN" altLang="en-US" dirty="0"/>
              <a:t>测试结果论证了我们对原有流程隐患的猜想：</a:t>
            </a:r>
            <a:endParaRPr lang="en-US" altLang="zh-CN" dirty="0"/>
          </a:p>
          <a:p>
            <a:pPr lvl="1"/>
            <a:r>
              <a:rPr lang="zh-CN" altLang="en-US" dirty="0"/>
              <a:t>必须在上线测试流程中增加游戏包检查环节</a:t>
            </a:r>
            <a:endParaRPr lang="en-US" altLang="zh-CN" dirty="0"/>
          </a:p>
          <a:p>
            <a:pPr lvl="1"/>
            <a:r>
              <a:rPr lang="zh-CN" altLang="en-US" dirty="0"/>
              <a:t>对游戏包进行检查，能最大限度验证</a:t>
            </a:r>
            <a:r>
              <a:rPr lang="en-US" altLang="zh-CN" dirty="0"/>
              <a:t>LCM</a:t>
            </a:r>
            <a:r>
              <a:rPr lang="zh-CN" altLang="en-US" dirty="0"/>
              <a:t>功能在游戏中的实际表现；</a:t>
            </a:r>
            <a:endParaRPr lang="en-US" altLang="zh-CN" dirty="0"/>
          </a:p>
          <a:p>
            <a:pPr lvl="1"/>
            <a:r>
              <a:rPr lang="zh-CN" altLang="en-US" dirty="0"/>
              <a:t>同时能协助兄弟部门共同为游戏质量把关添一份力；</a:t>
            </a:r>
            <a:endParaRPr lang="en-US" altLang="zh-CN" dirty="0"/>
          </a:p>
          <a:p>
            <a:r>
              <a:rPr lang="zh-CN" altLang="en-US" dirty="0"/>
              <a:t>我们需要保证的，是游戏的质量，而非单单平台的质量，工作内容的核心目的都指向游戏。</a:t>
            </a:r>
            <a:endParaRPr lang="en-US" altLang="zh-CN" dirty="0"/>
          </a:p>
          <a:p>
            <a:r>
              <a:rPr lang="zh-CN" altLang="en-US" dirty="0"/>
              <a:t>新流程基本具有可操作性和有实践产出的潜力，未来仍需结合业务实际进行不断丰富。</a:t>
            </a:r>
            <a:endParaRPr lang="en-US" altLang="zh-CN" dirty="0"/>
          </a:p>
          <a:p>
            <a:r>
              <a:rPr lang="zh-CN" altLang="en-US" dirty="0"/>
              <a:t>公司逐步加快的全球化发行脚步使得我们打破固话思维提升宏观视野势在必行。</a:t>
            </a:r>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pPr lvl="1"/>
            <a:endParaRPr lang="en-US" altLang="zh-CN" dirty="0"/>
          </a:p>
          <a:p>
            <a:endParaRPr lang="en-US" altLang="zh-CN" dirty="0"/>
          </a:p>
          <a:p>
            <a:endParaRPr lang="en-US" altLang="zh-CN" dirty="0"/>
          </a:p>
        </p:txBody>
      </p:sp>
      <p:sp>
        <p:nvSpPr>
          <p:cNvPr id="19" name="内容占位符 18">
            <a:extLst>
              <a:ext uri="{FF2B5EF4-FFF2-40B4-BE49-F238E27FC236}">
                <a16:creationId xmlns:a16="http://schemas.microsoft.com/office/drawing/2014/main" id="{AC01662B-28B1-894B-A7D9-E60249EDFEB8}"/>
              </a:ext>
            </a:extLst>
          </p:cNvPr>
          <p:cNvSpPr>
            <a:spLocks noGrp="1"/>
          </p:cNvSpPr>
          <p:nvPr>
            <p:ph sz="half" idx="2"/>
          </p:nvPr>
        </p:nvSpPr>
        <p:spPr/>
        <p:txBody>
          <a:bodyPr>
            <a:normAutofit fontScale="92500" lnSpcReduction="10000"/>
          </a:bodyPr>
          <a:lstStyle/>
          <a:p>
            <a:r>
              <a:rPr lang="en" altLang="zh-CN" dirty="0"/>
              <a:t>iOS</a:t>
            </a:r>
            <a:r>
              <a:rPr lang="zh-CN" altLang="en-US" dirty="0"/>
              <a:t>客户端无法展示商品列表（台湾区域外）</a:t>
            </a:r>
            <a:endParaRPr lang="en-US" altLang="zh-CN" dirty="0"/>
          </a:p>
          <a:p>
            <a:r>
              <a:rPr lang="en" altLang="zh-CN" dirty="0" err="1"/>
              <a:t>Android&amp;iOS</a:t>
            </a:r>
            <a:r>
              <a:rPr lang="zh-CN" altLang="en-US" dirty="0"/>
              <a:t>客户端商品列表价格显示异常（显示为</a:t>
            </a:r>
            <a:r>
              <a:rPr lang="en-US" altLang="zh-CN" dirty="0"/>
              <a:t>:0.00)</a:t>
            </a:r>
          </a:p>
          <a:p>
            <a:r>
              <a:rPr lang="en" altLang="zh-CN" dirty="0"/>
              <a:t>iOS</a:t>
            </a:r>
            <a:r>
              <a:rPr lang="zh-CN" altLang="en-US" dirty="0"/>
              <a:t>客户端支付成功后，兑换道具阶段失败（最后支付到余额）</a:t>
            </a:r>
            <a:endParaRPr lang="en-US" altLang="zh-CN" dirty="0"/>
          </a:p>
          <a:p>
            <a:r>
              <a:rPr lang="zh-CN" altLang="en-US" dirty="0"/>
              <a:t>进入点券储值界面，右上角（竞技币、钻石、点券）都显示为满值（例</a:t>
            </a:r>
            <a:r>
              <a:rPr lang="en-US" altLang="zh-CN" dirty="0"/>
              <a:t>:99999</a:t>
            </a:r>
            <a:r>
              <a:rPr lang="zh-CN" altLang="en-US" dirty="0"/>
              <a:t>）</a:t>
            </a:r>
            <a:endParaRPr lang="en-US" altLang="zh-CN" dirty="0"/>
          </a:p>
          <a:p>
            <a:r>
              <a:rPr lang="en" altLang="zh-CN" dirty="0" err="1"/>
              <a:t>Android&amp;iOS</a:t>
            </a:r>
            <a:r>
              <a:rPr lang="zh-CN" altLang="en-US" dirty="0"/>
              <a:t>客户端</a:t>
            </a:r>
            <a:r>
              <a:rPr lang="en" altLang="zh-CN" dirty="0" err="1"/>
              <a:t>facebook</a:t>
            </a:r>
            <a:r>
              <a:rPr lang="zh-CN" altLang="en-US" dirty="0"/>
              <a:t>好友接口没有被调用，导致</a:t>
            </a:r>
            <a:r>
              <a:rPr lang="en" altLang="zh-CN" dirty="0" err="1"/>
              <a:t>facebook</a:t>
            </a:r>
            <a:r>
              <a:rPr lang="zh-CN" altLang="en-US" dirty="0"/>
              <a:t>好友功能失效</a:t>
            </a:r>
            <a:endParaRPr lang="en-US" altLang="zh-CN" dirty="0"/>
          </a:p>
          <a:p>
            <a:r>
              <a:rPr lang="zh-CN" altLang="en-US" dirty="0"/>
              <a:t>个人中心手机绑定相关未进行屏蔽</a:t>
            </a:r>
            <a:endParaRPr lang="en-US" altLang="zh-CN" dirty="0"/>
          </a:p>
          <a:p>
            <a:r>
              <a:rPr lang="zh-CN" altLang="en-US" dirty="0"/>
              <a:t>苹果账号冻结没有冻结弹窗</a:t>
            </a:r>
            <a:endParaRPr lang="en-US" altLang="zh-CN" dirty="0"/>
          </a:p>
          <a:p>
            <a:r>
              <a:rPr lang="zh-CN" altLang="en-US" dirty="0"/>
              <a:t>游戏热更新频繁失败</a:t>
            </a:r>
            <a:endParaRPr lang="en-US" altLang="zh-CN" dirty="0"/>
          </a:p>
          <a:p>
            <a:r>
              <a:rPr lang="en" altLang="zh-CN" dirty="0"/>
              <a:t>iOS</a:t>
            </a:r>
            <a:r>
              <a:rPr lang="zh-CN" altLang="en-US" dirty="0"/>
              <a:t>客户端不能触发本地推送</a:t>
            </a:r>
            <a:endParaRPr lang="en-US" altLang="zh-CN" dirty="0"/>
          </a:p>
          <a:p>
            <a:r>
              <a:rPr lang="zh-CN" altLang="en" dirty="0"/>
              <a:t>平台</a:t>
            </a:r>
            <a:r>
              <a:rPr lang="zh-CN" altLang="en-US" dirty="0"/>
              <a:t>配置错误，</a:t>
            </a:r>
            <a:r>
              <a:rPr lang="en" altLang="zh-CN" dirty="0" err="1"/>
              <a:t>Apple&amp;Google</a:t>
            </a:r>
            <a:r>
              <a:rPr lang="zh-CN" altLang="en-US" dirty="0"/>
              <a:t>远程推送失败</a:t>
            </a:r>
          </a:p>
        </p:txBody>
      </p:sp>
      <p:sp>
        <p:nvSpPr>
          <p:cNvPr id="17" name="标题 16">
            <a:extLst>
              <a:ext uri="{FF2B5EF4-FFF2-40B4-BE49-F238E27FC236}">
                <a16:creationId xmlns:a16="http://schemas.microsoft.com/office/drawing/2014/main" id="{0F45A05A-574F-1242-A970-75363999A323}"/>
              </a:ext>
            </a:extLst>
          </p:cNvPr>
          <p:cNvSpPr>
            <a:spLocks noGrp="1"/>
          </p:cNvSpPr>
          <p:nvPr>
            <p:ph type="title"/>
          </p:nvPr>
        </p:nvSpPr>
        <p:spPr/>
        <p:txBody>
          <a:bodyPr/>
          <a:lstStyle/>
          <a:p>
            <a:r>
              <a:rPr lang="zh-CN" altLang="en-US" dirty="0"/>
              <a:t>论证</a:t>
            </a:r>
            <a:r>
              <a:rPr lang="en-US" altLang="zh-CN" dirty="0"/>
              <a:t>&amp;</a:t>
            </a:r>
            <a:r>
              <a:rPr lang="zh-CN" altLang="en-US" dirty="0"/>
              <a:t>沉淀</a:t>
            </a:r>
          </a:p>
        </p:txBody>
      </p:sp>
    </p:spTree>
    <p:extLst>
      <p:ext uri="{BB962C8B-B14F-4D97-AF65-F5344CB8AC3E}">
        <p14:creationId xmlns:p14="http://schemas.microsoft.com/office/powerpoint/2010/main" val="1917095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6.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9.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72.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5.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8.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2"/>
  <p:tag name="KSO_WM_UNIT_ID" val="custom20205176_15*f*2"/>
  <p:tag name="KSO_WM_TEMPLATE_CATEGORY" val="custom"/>
  <p:tag name="KSO_WM_TEMPLATE_INDEX" val="2020517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15*i*1"/>
  <p:tag name="KSO_WM_UNIT_LAYERLEVEL" val="1"/>
  <p:tag name="KSO_WM_TAG_VERSION" val="1.0"/>
  <p:tag name="KSO_WM_BEAUTIFY_FLAG" val="#wm#"/>
  <p:tag name="KSO_WM_UNIT_TYPE" val="i"/>
  <p:tag name="KSO_WM_UNIT_INDEX" val="1"/>
  <p:tag name="KSO_WM_TEMPLATE_CATEGORY" val="custom"/>
  <p:tag name="KSO_WM_TEMPLATE_INDEX" val="20205176"/>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806</Words>
  <Application>Microsoft Macintosh PowerPoint</Application>
  <PresentationFormat>宽屏</PresentationFormat>
  <Paragraphs>100</Paragraphs>
  <Slides>13</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vt:i4>
      </vt:variant>
    </vt:vector>
  </HeadingPairs>
  <TitlesOfParts>
    <vt:vector size="20" baseType="lpstr">
      <vt:lpstr>等线</vt:lpstr>
      <vt:lpstr>等线 Light</vt:lpstr>
      <vt:lpstr>Arial</vt:lpstr>
      <vt:lpstr>Calibri</vt:lpstr>
      <vt:lpstr>Wingdings</vt:lpstr>
      <vt:lpstr>Office 主题​​</vt:lpstr>
      <vt:lpstr>自定义设计方案</vt:lpstr>
      <vt:lpstr>全球版灌篮上线前夕 回顾与复盘总结</vt:lpstr>
      <vt:lpstr>PowerPoint 演示文稿</vt:lpstr>
      <vt:lpstr>一、LCM新游戏上线测试流程复盘</vt:lpstr>
      <vt:lpstr>隐患印证（暂）</vt:lpstr>
      <vt:lpstr>思考（暂） </vt:lpstr>
      <vt:lpstr>承上启下</vt:lpstr>
      <vt:lpstr>测试流程优化概览</vt:lpstr>
      <vt:lpstr>实践结果</vt:lpstr>
      <vt:lpstr>论证&amp;沉淀</vt:lpstr>
      <vt:lpstr>备注页01</vt:lpstr>
      <vt:lpstr>二、性能测试优化总结与复盘</vt:lpstr>
      <vt:lpstr>性能测试流程优化及产出 </vt:lpstr>
      <vt:lpstr>代码上线问题复盘与总结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Microsoft Office User</cp:lastModifiedBy>
  <cp:revision>214</cp:revision>
  <dcterms:created xsi:type="dcterms:W3CDTF">2019-06-19T02:08:00Z</dcterms:created>
  <dcterms:modified xsi:type="dcterms:W3CDTF">2020-12-26T11:03:37Z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