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7" r:id="rId5"/>
    <p:sldId id="384" r:id="rId6"/>
    <p:sldId id="317" r:id="rId7"/>
    <p:sldId id="279" r:id="rId8"/>
    <p:sldId id="268" r:id="rId9"/>
    <p:sldId id="392" r:id="rId10"/>
    <p:sldId id="393" r:id="rId11"/>
    <p:sldId id="394" r:id="rId12"/>
    <p:sldId id="406" r:id="rId13"/>
    <p:sldId id="395" r:id="rId14"/>
    <p:sldId id="389" r:id="rId15"/>
    <p:sldId id="396" r:id="rId16"/>
    <p:sldId id="397" r:id="rId17"/>
    <p:sldId id="398" r:id="rId18"/>
    <p:sldId id="399" r:id="rId19"/>
    <p:sldId id="270" r:id="rId20"/>
    <p:sldId id="400" r:id="rId21"/>
    <p:sldId id="401" r:id="rId22"/>
    <p:sldId id="402" r:id="rId23"/>
    <p:sldId id="403" r:id="rId24"/>
    <p:sldId id="404" r:id="rId25"/>
    <p:sldId id="405" r:id="rId26"/>
    <p:sldId id="321" r:id="rId27"/>
    <p:sldId id="391" r:id="rId28"/>
    <p:sldId id="407" r:id="rId29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43" y="16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CA2E8D-45A3-4C48-9625-891692387AEA}" type="datetime1">
              <a:rPr lang="es-MX" smtClean="0"/>
              <a:t>10/11/2023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3C4DD5-6CE3-47E7-95E8-166693B65D37}" type="datetime1">
              <a:rPr lang="es-MX" smtClean="0"/>
              <a:t>10/11/2023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707CC-89EA-43A2-BEC7-ACC1C58A426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72653C4-4721-4992-BEFD-5B63D45D1ED1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18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756AF-9889-4922-83D9-FDD460AD86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1898D5-C4A1-4E03-8125-40FE5A414BEE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20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756AF-9889-4922-83D9-FDD460AD86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1898D5-C4A1-4E03-8125-40FE5A414BEE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305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21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756AF-9889-4922-83D9-FDD460AD86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1898D5-C4A1-4E03-8125-40FE5A414BEE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21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22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756AF-9889-4922-83D9-FDD460AD86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1898D5-C4A1-4E03-8125-40FE5A414BEE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12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23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36ED5-5FB8-4604-810C-4003294F53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7D4F21E-2E00-46B6-BC42-1F3F31D89FA8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832E2-5B1D-4962-A274-3310C4DDF3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564FDC4-CA6D-4AC4-B464-B971E2D4C2AE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3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5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F2A44-97CF-4763-AF62-5CA8B014D2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B749EDC-1753-44F0-AE60-6EBD9CC8562F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6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F2A44-97CF-4763-AF62-5CA8B014D2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B749EDC-1753-44F0-AE60-6EBD9CC8562F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52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8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14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93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16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756AF-9889-4922-83D9-FDD460AD86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1898D5-C4A1-4E03-8125-40FE5A414BEE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17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756AF-9889-4922-83D9-FDD460AD86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1898D5-C4A1-4E03-8125-40FE5A414BEE}" type="datetime1">
              <a:rPr lang="es-MX" smtClean="0"/>
              <a:t>10/11/2023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19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MX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MX"/>
              <a:t>Haz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MX" sz="1600"/>
              <a:t>Haz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ínea del tiempo de la tabla y 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MX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umna de contenido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Muestra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MX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MX"/>
              <a:t>Martes, 2 de febrero de 20XX</a:t>
            </a: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MX"/>
              <a:t>Ejemplo de Texto al pie de página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MX" smtClean="0"/>
              <a:pPr rtl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MX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MX" dirty="0"/>
              <a:t>Reporte de investigación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64922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MX" sz="4100" dirty="0"/>
              <a:t>Principios de IoT</a:t>
            </a:r>
          </a:p>
          <a:p>
            <a:pPr rtl="0"/>
            <a:r>
              <a:rPr lang="es-MX" dirty="0"/>
              <a:t>Docente: Evelyn Hinojos</a:t>
            </a:r>
          </a:p>
          <a:p>
            <a:pPr rtl="0"/>
            <a:endParaRPr lang="es-MX" dirty="0"/>
          </a:p>
          <a:p>
            <a:pPr rtl="0"/>
            <a:r>
              <a:rPr lang="es-MX" dirty="0"/>
              <a:t>Oscar Ariel Quintana Merino</a:t>
            </a:r>
          </a:p>
          <a:p>
            <a:pPr rtl="0"/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20A5F7-5B6E-0B89-CDD3-5EEE3629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71"/>
            <a:ext cx="4152900" cy="21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776F75E-06FA-477B-1302-429D8BDA72C9}"/>
              </a:ext>
            </a:extLst>
          </p:cNvPr>
          <p:cNvSpPr txBox="1"/>
          <p:nvPr/>
        </p:nvSpPr>
        <p:spPr>
          <a:xfrm>
            <a:off x="8646160" y="6488668"/>
            <a:ext cx="34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Viernes 10 de Noviembre del 2023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17241"/>
            <a:ext cx="4021136" cy="100401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Topología y arquitectura de IoT 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0902" y="1714106"/>
            <a:ext cx="4618298" cy="4285477"/>
          </a:xfrm>
        </p:spPr>
        <p:txBody>
          <a:bodyPr rtlCol="0"/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sistema de Internet de las cosas (IoT) consta de varios componentes que trabajan juntos para recopilar, transmitir, procesar y utilizar datos, dichos componentes pueden variar según la aplicación y los requisitos específicos.</a:t>
            </a:r>
          </a:p>
          <a:p>
            <a:endParaRPr lang="es-MX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continuación, se presentarán los elementos comunes en la topología y arquitectura de estos sistemas.</a:t>
            </a:r>
            <a:endParaRPr lang="es-MX" dirty="0"/>
          </a:p>
        </p:txBody>
      </p:sp>
      <p:sp>
        <p:nvSpPr>
          <p:cNvPr id="21" name="Marcador de posición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10</a:t>
            </a:fld>
            <a:endParaRPr lang="es-MX"/>
          </a:p>
        </p:txBody>
      </p:sp>
      <p:pic>
        <p:nvPicPr>
          <p:cNvPr id="4100" name="Picture 4" descr="Simple topology for interoperable IoT platform. | Download Scientific  Diagram">
            <a:extLst>
              <a:ext uri="{FF2B5EF4-FFF2-40B4-BE49-F238E27FC236}">
                <a16:creationId xmlns:a16="http://schemas.microsoft.com/office/drawing/2014/main" id="{1E3C628F-1CE6-A6AE-1793-384A9585F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68" y="1321253"/>
            <a:ext cx="6078912" cy="36251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2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31" y="0"/>
            <a:ext cx="5327423" cy="1997855"/>
          </a:xfrm>
        </p:spPr>
        <p:txBody>
          <a:bodyPr rtlCol="0"/>
          <a:lstStyle/>
          <a:p>
            <a:pPr rtl="0"/>
            <a:r>
              <a:rPr lang="es-MX" dirty="0"/>
              <a:t>Topología y arquitectura de IoT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60751"/>
            <a:ext cx="4396976" cy="3415519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Dispositivos o nodos IoT</a:t>
            </a:r>
          </a:p>
          <a:p>
            <a:pPr marL="742950" lvl="1" indent="-285750"/>
            <a:r>
              <a:rPr lang="es-MX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son los componentes físicos que recopilan datos del entorno.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dirty="0"/>
              <a:t>Conectividad</a:t>
            </a:r>
          </a:p>
          <a:p>
            <a:pPr marL="742950" lvl="1" indent="-285750"/>
            <a:r>
              <a:rPr lang="es-MX" dirty="0"/>
              <a:t>La información recopilada por los dispositivos IoT se transmite a través de diversos medios de comunicación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dirty="0"/>
              <a:t>Plataforma IoT</a:t>
            </a:r>
          </a:p>
          <a:p>
            <a:pPr marL="800100" lvl="1" indent="-342900"/>
            <a:r>
              <a:rPr lang="es-MX" dirty="0"/>
              <a:t>IoT es el núcleo del sistema y permite la gestión de dispositivos, el almacenamiento de datos, el procesamiento y el análisis. </a:t>
            </a:r>
          </a:p>
        </p:txBody>
      </p:sp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11</a:t>
            </a:fld>
            <a:endParaRPr lang="es-MX"/>
          </a:p>
        </p:txBody>
      </p:sp>
      <p:pic>
        <p:nvPicPr>
          <p:cNvPr id="16" name="Imagen 15" descr="IoT Connectivity Made Easy: Tosibox - Automated Control Solutions">
            <a:extLst>
              <a:ext uri="{FF2B5EF4-FFF2-40B4-BE49-F238E27FC236}">
                <a16:creationId xmlns:a16="http://schemas.microsoft.com/office/drawing/2014/main" id="{1BBB05E6-25BA-7A6F-1FCE-6A7E0C86AB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01" y="1753680"/>
            <a:ext cx="4439189" cy="30938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31" y="0"/>
            <a:ext cx="5327423" cy="1997855"/>
          </a:xfrm>
        </p:spPr>
        <p:txBody>
          <a:bodyPr rtlCol="0"/>
          <a:lstStyle/>
          <a:p>
            <a:pPr rtl="0"/>
            <a:r>
              <a:rPr lang="es-MX" dirty="0"/>
              <a:t>Topología y arquitectura de IoT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25" y="2198903"/>
            <a:ext cx="4658065" cy="3415519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</a:t>
            </a:r>
          </a:p>
          <a:p>
            <a:pPr marL="742950" lvl="1" indent="-285750"/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nube es donde se almacenan y procesan grandes volúmenes de datos generados por los dispositivos IoT.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dirty="0"/>
              <a:t>Aplicaciones IoT</a:t>
            </a:r>
          </a:p>
          <a:p>
            <a:pPr marL="742950" lvl="1" indent="-285750"/>
            <a:r>
              <a:rPr lang="es-MX" dirty="0"/>
              <a:t>Estas son las interfaces que permiten a los usuarios interactuar con el sistema IoT y acceder a la información recopilada.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dirty="0"/>
              <a:t>Seguridad:</a:t>
            </a:r>
          </a:p>
          <a:p>
            <a:pPr marL="742950" lvl="1" indent="-285750"/>
            <a:r>
              <a:rPr lang="es-MX" dirty="0"/>
              <a:t>La seguridad es un componente crítico en los sistemas IoT, ya que los datos recopilados pueden ser sensibles</a:t>
            </a:r>
          </a:p>
        </p:txBody>
      </p:sp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12</a:t>
            </a:fld>
            <a:endParaRPr lang="es-MX"/>
          </a:p>
        </p:txBody>
      </p:sp>
      <p:pic>
        <p:nvPicPr>
          <p:cNvPr id="11" name="Imagen 10" descr="IoT platforms: Enabling the Internet of Things">
            <a:extLst>
              <a:ext uri="{FF2B5EF4-FFF2-40B4-BE49-F238E27FC236}">
                <a16:creationId xmlns:a16="http://schemas.microsoft.com/office/drawing/2014/main" id="{0561068A-D66A-8D90-CCF2-1310B2ABB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90" y="1844619"/>
            <a:ext cx="5430185" cy="2714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1146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31" y="0"/>
            <a:ext cx="5327423" cy="1997855"/>
          </a:xfrm>
        </p:spPr>
        <p:txBody>
          <a:bodyPr rtlCol="0"/>
          <a:lstStyle/>
          <a:p>
            <a:pPr rtl="0"/>
            <a:r>
              <a:rPr lang="es-MX" dirty="0"/>
              <a:t>Topología y arquitectura de IoT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25" y="2198903"/>
            <a:ext cx="4658065" cy="3415519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Protocolos y estándares</a:t>
            </a:r>
          </a:p>
          <a:p>
            <a:pPr marL="742950" lvl="1" indent="-285750"/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protocolos y estándares de comunicación permiten que los dispositivos IoT se comuniquen entre sí y con las plataformas de IoT de manera eficiente y segura.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dirty="0"/>
              <a:t>Alimentación y energía</a:t>
            </a:r>
          </a:p>
          <a:p>
            <a:pPr marL="742950" lvl="1" indent="-285750"/>
            <a:r>
              <a:rPr lang="es-MX" dirty="0"/>
              <a:t>La mayoría de los dispositivos IoT funcionan con baterías o fuentes de energía limitadas. </a:t>
            </a:r>
          </a:p>
        </p:txBody>
      </p:sp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13</a:t>
            </a:fld>
            <a:endParaRPr lang="es-MX"/>
          </a:p>
        </p:txBody>
      </p:sp>
      <p:pic>
        <p:nvPicPr>
          <p:cNvPr id="16" name="Imagen 15" descr="4 Major IoT Protocols — MQTT, CoAP, AMQP, DDS | by Rinu Gour | Medium">
            <a:extLst>
              <a:ext uri="{FF2B5EF4-FFF2-40B4-BE49-F238E27FC236}">
                <a16:creationId xmlns:a16="http://schemas.microsoft.com/office/drawing/2014/main" id="{63F01DA2-316F-79FC-E5AD-A36990C949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97" y="1728280"/>
            <a:ext cx="4064635" cy="36165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836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96900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37" y="2080475"/>
            <a:ext cx="7062917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sensores y actuadores utilizados en sistemas embebidos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09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04471"/>
            <a:ext cx="6845617" cy="100401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/>
              <a:t>Topología y arquitectura de IoT </a:t>
            </a:r>
            <a:br>
              <a:rPr lang="es-MX"/>
            </a:br>
            <a:br>
              <a:rPr lang="es-MX"/>
            </a:br>
            <a:r>
              <a:rPr lang="es-MX" b="1"/>
              <a:t>Sensores</a:t>
            </a:r>
            <a:endParaRPr lang="es-MX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0902" y="1714106"/>
            <a:ext cx="4618298" cy="4285477"/>
          </a:xfrm>
        </p:spPr>
        <p:txBody>
          <a:bodyPr rtlCol="0"/>
          <a:lstStyle/>
          <a:p>
            <a:r>
              <a:rPr lang="es-MX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sensores en el Internet de las Cosas (IoT) son dispositivos clave que recopilan datos del entorno físico. </a:t>
            </a:r>
          </a:p>
          <a:p>
            <a:r>
              <a:rPr lang="es-MX" sz="18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componentes capturan información sobre variables específicas, como temperatura, humedad, luz, movimiento, presión, sonido, presencia, entre otros, convirtiendo estas mediciones en señales eléctricas o digitales interpretables por sistemas informáticos.</a:t>
            </a:r>
          </a:p>
          <a:p>
            <a:r>
              <a:rPr lang="es-MX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continuación, se presentarán los sensores más comunes los sistemas embebidos.</a:t>
            </a:r>
            <a:endParaRPr lang="es-MX" dirty="0"/>
          </a:p>
        </p:txBody>
      </p:sp>
      <p:sp>
        <p:nvSpPr>
          <p:cNvPr id="21" name="Marcador de posición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15</a:t>
            </a:fld>
            <a:endParaRPr lang="es-MX"/>
          </a:p>
        </p:txBody>
      </p:sp>
      <p:pic>
        <p:nvPicPr>
          <p:cNvPr id="7172" name="Picture 4" descr="16 Types of sensors used in IoT – Freeeway">
            <a:extLst>
              <a:ext uri="{FF2B5EF4-FFF2-40B4-BE49-F238E27FC236}">
                <a16:creationId xmlns:a16="http://schemas.microsoft.com/office/drawing/2014/main" id="{20568F22-A0CA-E456-A300-5C199217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12" y="1206477"/>
            <a:ext cx="5719768" cy="3524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81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Sensores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MX" dirty="0"/>
              <a:t>Sensores de temperatura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MX" dirty="0"/>
              <a:t>Detectan cambios en la temperatura ambiente y son utilizados en aplicaciones como el control climático, la monitorización de la temperatura de alimentos o medicamentos y la gestión de la energía.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MX" dirty="0"/>
              <a:t>Sensores de humedad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MX" dirty="0"/>
              <a:t>Miden la cantidad de humedad en el aire o en una sustancia. Se utilizan en aplicaciones de agricultura, climatización y control de la calidad del aire.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16</a:t>
            </a:fld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pic>
        <p:nvPicPr>
          <p:cNvPr id="2" name="Imagen 1" descr="Sensor de Temperatura TMP36 - UNIT Electronics">
            <a:extLst>
              <a:ext uri="{FF2B5EF4-FFF2-40B4-BE49-F238E27FC236}">
                <a16:creationId xmlns:a16="http://schemas.microsoft.com/office/drawing/2014/main" id="{E941F805-68FA-E790-E01A-4BE969CA1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80" y="4646975"/>
            <a:ext cx="1661750" cy="1661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 descr="Detección de Humedad Del Módulo de Humedad Del de 3x1.6 Cm para El Conjunto  de Sensores Cola Módulo de sensor de humedad | Walmart en línea">
            <a:extLst>
              <a:ext uri="{FF2B5EF4-FFF2-40B4-BE49-F238E27FC236}">
                <a16:creationId xmlns:a16="http://schemas.microsoft.com/office/drawing/2014/main" id="{B1F63885-8FEB-C191-0D37-753E1AF3AD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04" y="4378113"/>
            <a:ext cx="2029856" cy="20298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Sensores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MX" dirty="0"/>
              <a:t>Sensores de luz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MX" dirty="0"/>
              <a:t>Detectan niveles de luz ambiental. Son utilizados en sistemas de iluminación automática, cámaras digitales y dispositivos que ajustan el brillo de las pantallas en función de la luz ambiente.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MX" dirty="0"/>
              <a:t>Sensores de Movimiento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MX" dirty="0"/>
              <a:t>Detectan cambios en la radiación infrarroja emitida por objetos en movimiento. Se utilizan en sistemas de seguridad y automatización del hogar.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17</a:t>
            </a:fld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ED9A75-4D3F-C08C-D860-27F741B7D0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0" r="6819" b="15531"/>
          <a:stretch/>
        </p:blipFill>
        <p:spPr bwMode="auto">
          <a:xfrm>
            <a:off x="6841739" y="4127187"/>
            <a:ext cx="3322718" cy="2350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n 2" descr="RETO 9: EL SENSOR DE LUZ LDR, OTRO INPUT ANALÓGICO | EDUCAR para el CAMBIO">
            <a:extLst>
              <a:ext uri="{FF2B5EF4-FFF2-40B4-BE49-F238E27FC236}">
                <a16:creationId xmlns:a16="http://schemas.microsoft.com/office/drawing/2014/main" id="{DEB63681-D165-8A5A-7579-2669BC66AF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4627045"/>
            <a:ext cx="2430671" cy="1598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889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Sensores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MX" dirty="0"/>
              <a:t>Sensores de velocidad y aceleración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MX" dirty="0"/>
              <a:t>Registran cambios en la velocidad o la aceleración. Se emplean en dispositivos de detección de movimiento, seguimiento de actividad física y control de juegos.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MX" dirty="0"/>
              <a:t>Sensores de Proximidad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MX" dirty="0"/>
              <a:t>Detectan objetos cercanos sin necesidad de contacto físico. Se usan en pantallas táctiles, interruptores automáticos y sistemas de seguridad.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18</a:t>
            </a:fld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pic>
        <p:nvPicPr>
          <p:cNvPr id="2" name="Imagen 1" descr="Sensor de aceleración piezoeléctrico - AYDV00-500-0-300 - FATRI France -  eléctrico / industrial / sensibilidad">
            <a:extLst>
              <a:ext uri="{FF2B5EF4-FFF2-40B4-BE49-F238E27FC236}">
                <a16:creationId xmlns:a16="http://schemas.microsoft.com/office/drawing/2014/main" id="{29908C7A-B1D3-C424-4B5E-81464A3808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20" y="4190325"/>
            <a:ext cx="2118400" cy="2118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n 7" descr="Modulo Sensor de Proximidad | Compra Online | Puebla | México | Tienda de  Electrónica MX">
            <a:extLst>
              <a:ext uri="{FF2B5EF4-FFF2-40B4-BE49-F238E27FC236}">
                <a16:creationId xmlns:a16="http://schemas.microsoft.com/office/drawing/2014/main" id="{E1E323AE-EC41-C5AF-2D75-08014FC01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775" y="4185147"/>
            <a:ext cx="2293585" cy="24773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2184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23191"/>
            <a:ext cx="6845617" cy="100401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Topología y arquitectura de IoT </a:t>
            </a:r>
            <a:br>
              <a:rPr lang="es-MX" dirty="0"/>
            </a:br>
            <a:br>
              <a:rPr lang="es-MX" dirty="0"/>
            </a:br>
            <a:r>
              <a:rPr lang="es-MX" b="1" dirty="0"/>
              <a:t>Actuadores</a:t>
            </a:r>
            <a:endParaRPr lang="es-MX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0902" y="1714106"/>
            <a:ext cx="5095818" cy="4285477"/>
          </a:xfrm>
        </p:spPr>
        <p:txBody>
          <a:bodyPr rtlCol="0"/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actuadores son dispositivos o componentes que permiten que los sistemas digitales interactúen con el mundo físico al tomar acciones o realizar cambios en función de las instrucciones o comandos enviados por sistemas informáticos, aplicaciones o dispositivos conectados.</a:t>
            </a:r>
          </a:p>
          <a:p>
            <a:r>
              <a:rPr lang="es-MX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Mientras que los sensores recopilan información del entorno físico, los actuadores toman esa información y ejecutan acciones o cambios en respuesta a los datos recibidos. Estos dispositivos convierten señales digitales o instrucciones en cambios físicos en el entorno.</a:t>
            </a:r>
          </a:p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continuación, se presentarán los actuadores más comunes los sistemas embebidos.</a:t>
            </a:r>
            <a:endParaRPr lang="es-MX" dirty="0"/>
          </a:p>
        </p:txBody>
      </p:sp>
      <p:sp>
        <p:nvSpPr>
          <p:cNvPr id="21" name="Marcador de posición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19</a:t>
            </a:fld>
            <a:endParaRPr lang="es-MX"/>
          </a:p>
        </p:txBody>
      </p:sp>
      <p:pic>
        <p:nvPicPr>
          <p:cNvPr id="6146" name="Picture 2" descr="Type of Sensors and Actuators in IoT - DZone">
            <a:extLst>
              <a:ext uri="{FF2B5EF4-FFF2-40B4-BE49-F238E27FC236}">
                <a16:creationId xmlns:a16="http://schemas.microsoft.com/office/drawing/2014/main" id="{8ADD94D6-7BD3-9613-6AA7-05758CA8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91" y="1714106"/>
            <a:ext cx="6325348" cy="22824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5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MX"/>
              <a:t>Introducción</a:t>
            </a:r>
            <a:endParaRPr lang="es-MX" dirty="0"/>
          </a:p>
        </p:txBody>
      </p:sp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</a:t>
            </a:fld>
            <a:endParaRPr lang="es-MX"/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43843" y="4335780"/>
            <a:ext cx="6378574" cy="2075180"/>
          </a:xfrm>
          <a:noFill/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MX" dirty="0"/>
              <a:t>En esta presentación, exploramos los fundamentos del IoT y sistemas embebidos, abordando la interconexión de objetos, los pilares del IoT y la arquitectura de sistemas embebidos. Esta breve introducción destaca los aspectos clave de nuestra indagación en estas tecnologías esenciales con el objetivo de proporcionar una comprensión clara y concisa de los elementos clave en el ámbito del IoT y sistemas embebidos.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6E7BAB-2357-2937-D501-E8D8A28AE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0"/>
            <a:ext cx="3054097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Actuadores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MX" dirty="0"/>
              <a:t>Motores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MX" dirty="0"/>
              <a:t>Pueden controlar el movimiento mecánico de dispositivos, como abrir o cerrar válvulas, mover una cámara en una dirección específica, o activar mecanismos de bloqueo y liberación.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3" y="1735726"/>
            <a:ext cx="5436392" cy="535354"/>
          </a:xfrm>
        </p:spPr>
        <p:txBody>
          <a:bodyPr rtlCol="0"/>
          <a:lstStyle/>
          <a:p>
            <a:pPr rtl="0"/>
            <a:r>
              <a:rPr lang="es-MX" dirty="0"/>
              <a:t>Válvulas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MX" dirty="0"/>
              <a:t>Regulan el flujo de líquidos o gases en sistemas como la gestión de agua, el riego automatizado o la regulación de la temperatura en sistemas HVAC (calefacción, ventilación y aire acondicionado).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20</a:t>
            </a:fld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pic>
        <p:nvPicPr>
          <p:cNvPr id="2" name="Imagen 1" descr="Electroválvula Válvula Agua ½ Solenoide 12v, Arduino, Pic | Meses sin  intereses">
            <a:extLst>
              <a:ext uri="{FF2B5EF4-FFF2-40B4-BE49-F238E27FC236}">
                <a16:creationId xmlns:a16="http://schemas.microsoft.com/office/drawing/2014/main" id="{5BB0681C-2123-15FB-1CEB-E2AE6F0E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4484328"/>
            <a:ext cx="1815901" cy="1949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F34BD0F-558C-7F5F-93C4-07DFB9173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53" y="4534916"/>
            <a:ext cx="3208020" cy="1764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087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Actuadores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MX" dirty="0"/>
              <a:t>Relés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MX" dirty="0"/>
              <a:t>Permiten el control de dispositivos eléctricos o electrónicos conectados, como encender o apagar luces, electrodomésticos o equipos industriales.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MX" dirty="0"/>
              <a:t>Actuadores lineales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MX" dirty="0"/>
              <a:t>Proporcionan movimiento lineal para abrir o cerrar puertas, mover cortinas o ajustar la posición de un objeto.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21</a:t>
            </a:fld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973A7FC-FB26-F597-7743-DB7EF115F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262" y="3749115"/>
            <a:ext cx="3722709" cy="24759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 descr="Placa de interfaz de módulo de relé de 1 canal para Arduino 5 V, disparador  de bajo nivel, un PIC AVR DSP ARM MCU DC 220 V : Amazon.com.mx: Industria,  Empresas y Ciencia">
            <a:extLst>
              <a:ext uri="{FF2B5EF4-FFF2-40B4-BE49-F238E27FC236}">
                <a16:creationId xmlns:a16="http://schemas.microsoft.com/office/drawing/2014/main" id="{BD6CE852-349C-3514-D923-A1950E627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36" y="4020276"/>
            <a:ext cx="2468744" cy="24687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0866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Actuadores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MX" dirty="0"/>
              <a:t>Luces y led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MX" dirty="0"/>
              <a:t>Se utilizan para indicar estados o realizar acciones visuales, como señales de advertencia o confirmación.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MX" dirty="0"/>
              <a:t>Altavoces y zumbadores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MX" dirty="0"/>
              <a:t>Emiten sonidos o tonos para notificar eventos o alertas auditivas en aplicaciones de seguridad o notificación.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22</a:t>
            </a:fld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pic>
        <p:nvPicPr>
          <p:cNvPr id="2" name="Imagen 1" descr="Buzzer o Parlante: Reproducir sonidos con arduino - Murky Robot">
            <a:extLst>
              <a:ext uri="{FF2B5EF4-FFF2-40B4-BE49-F238E27FC236}">
                <a16:creationId xmlns:a16="http://schemas.microsoft.com/office/drawing/2014/main" id="{6A6217D5-9277-6903-498F-2D9DEC79C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19" y="3897068"/>
            <a:ext cx="3450581" cy="18230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 descr="Encender un LED con Arduino">
            <a:extLst>
              <a:ext uri="{FF2B5EF4-FFF2-40B4-BE49-F238E27FC236}">
                <a16:creationId xmlns:a16="http://schemas.microsoft.com/office/drawing/2014/main" id="{3E45DCD1-E70D-E0EA-D986-0658FEB0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40" y="3796290"/>
            <a:ext cx="3040365" cy="2024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29470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s-MX" dirty="0"/>
              <a:t>Conclusión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78054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MX" dirty="0"/>
              <a:t>En conclusión, se exploraron conceptos fundamentales como la interconexión de objetos físicos, los cuatro pilares del IoT, los sistemas embebidos y el hardware abierto. Además, se analizó la topología y arquitectura del IoT, y se detallaron los tipos de sensores y actuadores más utilizados en sistemas embebidos. Este trabajo proporciona una visión clara y nos ayuda a comprender mejor los elementos clave en el ámbito del IoT y sistemas embebidos.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96900"/>
            <a:ext cx="5437187" cy="1076325"/>
          </a:xfrm>
        </p:spPr>
        <p:txBody>
          <a:bodyPr rtlCol="0"/>
          <a:lstStyle/>
          <a:p>
            <a:pPr rtl="0"/>
            <a:r>
              <a:rPr lang="es-MX" dirty="0"/>
              <a:t>Fuentes de Consulta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71356"/>
            <a:ext cx="6556248" cy="2265216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sz="2200" dirty="0"/>
              <a:t>•	Especificar </a:t>
            </a:r>
            <a:r>
              <a:rPr lang="es-MX" sz="2200" dirty="0" err="1"/>
              <a:t>Mag</a:t>
            </a:r>
            <a:r>
              <a:rPr lang="es-MX" sz="2200" dirty="0"/>
              <a:t>. (2021). Todo sobre los actuadores. Recuperado de https://especificarmag.com.mx/todo-sobre-los-actuadores-html/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sz="2200" dirty="0"/>
              <a:t>•	Garza, I. (2023). Tipos de sensores. Recuperado de https://elecproy.com/es/blog/tipos-de-sensores/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sz="2200" dirty="0"/>
              <a:t>•	ENGINEERING TUTORIAL. (2021, fecha de publicación). IoT Technologies | </a:t>
            </a:r>
            <a:r>
              <a:rPr lang="es-MX" sz="2200" dirty="0" err="1"/>
              <a:t>Components</a:t>
            </a:r>
            <a:r>
              <a:rPr lang="es-MX" sz="2200" dirty="0"/>
              <a:t> Of </a:t>
            </a:r>
            <a:r>
              <a:rPr lang="es-MX" sz="2200" dirty="0" err="1"/>
              <a:t>An</a:t>
            </a:r>
            <a:r>
              <a:rPr lang="es-MX" sz="2200" dirty="0"/>
              <a:t> IoT </a:t>
            </a:r>
            <a:r>
              <a:rPr lang="es-MX" sz="2200" dirty="0" err="1"/>
              <a:t>System</a:t>
            </a:r>
            <a:r>
              <a:rPr lang="es-MX" sz="2200" dirty="0"/>
              <a:t> | Basic </a:t>
            </a:r>
            <a:r>
              <a:rPr lang="es-MX" sz="2200" dirty="0" err="1"/>
              <a:t>Concepts</a:t>
            </a:r>
            <a:r>
              <a:rPr lang="es-MX" sz="2200" dirty="0"/>
              <a:t> | Internet Of Things [Video]. YouTube. https://www.youtube.com/watch?v=Zn4ozz3CkhY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96900"/>
            <a:ext cx="5437187" cy="1076325"/>
          </a:xfrm>
        </p:spPr>
        <p:txBody>
          <a:bodyPr rtlCol="0"/>
          <a:lstStyle/>
          <a:p>
            <a:pPr rtl="0"/>
            <a:r>
              <a:rPr lang="es-MX" dirty="0"/>
              <a:t>Fuentes de Consulta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71356"/>
            <a:ext cx="6556248" cy="2265216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sz="2200" dirty="0"/>
              <a:t>•	</a:t>
            </a:r>
            <a:r>
              <a:rPr lang="es-MX" sz="2200" dirty="0" err="1"/>
              <a:t>EduCaixaTV</a:t>
            </a:r>
            <a:r>
              <a:rPr lang="es-MX" sz="2200" dirty="0"/>
              <a:t>. (2020, 29 de junio). El internet de las cosas [Video]. YouTube. https://www.youtube.com/watch?v=-6cQW9UZlhw&amp;ab_channel=EduCaixaTV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MX" sz="22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sz="2200" dirty="0"/>
              <a:t> 	</a:t>
            </a:r>
            <a:r>
              <a:rPr lang="es-MX" sz="2200" dirty="0" err="1"/>
              <a:t>InnovaSecure</a:t>
            </a:r>
            <a:r>
              <a:rPr lang="es-MX" sz="2200" dirty="0"/>
              <a:t>. (2016, 18 de enero). Internet de las cosas (IoT) | ¿En qué consiste y cómo funciona? [Video]. YouTube. https://www.youtube.com/watch?v=gV7l2YOSOQ4&amp;ab_channel=InnovaSecure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073" y="3703796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073" y="694008"/>
            <a:ext cx="5084064" cy="2880360"/>
          </a:xfrm>
        </p:spPr>
      </p:pic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 dirty="0"/>
              <a:t>Viernes, 10 de Noviembre de 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MX" dirty="0"/>
              <a:t>Oscar Ariel Quintana Merino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93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99" y="1250051"/>
            <a:ext cx="706291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Conceptos relacionados al IoT 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17241"/>
            <a:ext cx="4021136" cy="1004012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¿Qué es el IoT?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0902" y="1714106"/>
            <a:ext cx="4618298" cy="4285477"/>
          </a:xfrm>
        </p:spPr>
        <p:txBody>
          <a:bodyPr rtlCol="0"/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Internet de las cosas (IoT, por sus siglas en inglés, Internet of Things) es un concepto que se refiere a la interconexión de objetos físicos o dispositivos a través de la internet.</a:t>
            </a:r>
          </a:p>
          <a:p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Estos objetos pueden ser cualquier cosa, desde electrodomésticos y sensores hasta vehículos y dispositivos médicos, que están equipados con tecnología de comunicación (como sensores, software y hardware) que les permite recopilar y compartir datos con otros dispositivos y sistemas a través de la red.</a:t>
            </a:r>
          </a:p>
          <a:p>
            <a:pPr rtl="0"/>
            <a:endParaRPr lang="es-MX" dirty="0"/>
          </a:p>
          <a:p>
            <a:pPr rtl="0"/>
            <a:endParaRPr lang="es-MX" dirty="0"/>
          </a:p>
        </p:txBody>
      </p:sp>
      <p:sp>
        <p:nvSpPr>
          <p:cNvPr id="21" name="Marcador de posición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4</a:t>
            </a:fld>
            <a:endParaRPr lang="es-MX"/>
          </a:p>
        </p:txBody>
      </p:sp>
      <p:pic>
        <p:nvPicPr>
          <p:cNvPr id="2054" name="Picture 6" descr="An Internet of Things technology: current tendencies in IoT outsourcing |  CyberDB">
            <a:extLst>
              <a:ext uri="{FF2B5EF4-FFF2-40B4-BE49-F238E27FC236}">
                <a16:creationId xmlns:a16="http://schemas.microsoft.com/office/drawing/2014/main" id="{BAD102A0-4CC7-16B8-210B-F7A3A4271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8762"/>
            <a:ext cx="5359400" cy="37310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es-MX" dirty="0"/>
              <a:t>Cuatro pilares de IoT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6863" y="3221588"/>
            <a:ext cx="1711325" cy="365760"/>
          </a:xfrm>
        </p:spPr>
        <p:txBody>
          <a:bodyPr rtlCol="0"/>
          <a:lstStyle/>
          <a:p>
            <a:pPr rtl="0"/>
            <a:r>
              <a:rPr lang="es-MX" dirty="0"/>
              <a:t>Procesos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4266" y="3664259"/>
            <a:ext cx="2424835" cy="638175"/>
          </a:xfrm>
        </p:spPr>
        <p:txBody>
          <a:bodyPr rtlCol="0"/>
          <a:lstStyle/>
          <a:p>
            <a:pPr rtl="0"/>
            <a:r>
              <a:rPr lang="es-MX" dirty="0"/>
              <a:t>Los procesos son la automatización y la mejora de los procesos empresariales mediante la integración de dispositivos IoT. 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6514" y="3221588"/>
            <a:ext cx="1711325" cy="365760"/>
          </a:xfrm>
        </p:spPr>
        <p:txBody>
          <a:bodyPr rtlCol="0"/>
          <a:lstStyle/>
          <a:p>
            <a:pPr rtl="0"/>
            <a:r>
              <a:rPr lang="es-MX" dirty="0"/>
              <a:t>Personas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35747" y="3673112"/>
            <a:ext cx="1711572" cy="638175"/>
          </a:xfrm>
        </p:spPr>
        <p:txBody>
          <a:bodyPr rtlCol="0"/>
          <a:lstStyle/>
          <a:p>
            <a:pPr rtl="0"/>
            <a:r>
              <a:rPr lang="es-MX" dirty="0"/>
              <a:t>Involucra la interacción entre las personas y los dispositivos IoT.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60106" y="3221588"/>
            <a:ext cx="1711325" cy="365760"/>
          </a:xfrm>
        </p:spPr>
        <p:txBody>
          <a:bodyPr rtlCol="0"/>
          <a:lstStyle/>
          <a:p>
            <a:pPr rtl="0"/>
            <a:r>
              <a:rPr lang="es-MX" dirty="0"/>
              <a:t>Datos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16743" y="3516271"/>
            <a:ext cx="2513884" cy="638175"/>
          </a:xfrm>
        </p:spPr>
        <p:txBody>
          <a:bodyPr rtlCol="0">
            <a:noAutofit/>
          </a:bodyPr>
          <a:lstStyle/>
          <a:p>
            <a:pPr rtl="0"/>
            <a:r>
              <a:rPr lang="es-MX" dirty="0"/>
              <a:t> La recopilación, el procesamiento y el análisis de datos provenientes de los dispositivos IoT permiten obtener información valiosa para tomar decisiones informadas.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0475" y="3227451"/>
            <a:ext cx="1711325" cy="365760"/>
          </a:xfrm>
        </p:spPr>
        <p:txBody>
          <a:bodyPr rtlCol="0"/>
          <a:lstStyle/>
          <a:p>
            <a:pPr rtl="0"/>
            <a:r>
              <a:rPr lang="es-MX" dirty="0"/>
              <a:t>Objetos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9708" y="3678975"/>
            <a:ext cx="1711572" cy="638175"/>
          </a:xfrm>
        </p:spPr>
        <p:txBody>
          <a:bodyPr rtlCol="0"/>
          <a:lstStyle/>
          <a:p>
            <a:pPr rtl="0"/>
            <a:r>
              <a:rPr lang="es-MX" dirty="0"/>
              <a:t> Hace referencia a los dispositivos físicos conectados a la red que recopilan y comparten datos.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5</a:t>
            </a:fld>
            <a:endParaRPr lang="es-MX"/>
          </a:p>
        </p:txBody>
      </p:sp>
      <p:pic>
        <p:nvPicPr>
          <p:cNvPr id="3074" name="Picture 2" descr="Automatization vector vectors hi-res stock photography and images - Alamy">
            <a:extLst>
              <a:ext uri="{FF2B5EF4-FFF2-40B4-BE49-F238E27FC236}">
                <a16:creationId xmlns:a16="http://schemas.microsoft.com/office/drawing/2014/main" id="{09F91B82-27F3-6693-CFC7-F8B25571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58" y="1210289"/>
            <a:ext cx="1880937" cy="20112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IT Supports the Data Science Operation | InformationWeek">
            <a:extLst>
              <a:ext uri="{FF2B5EF4-FFF2-40B4-BE49-F238E27FC236}">
                <a16:creationId xmlns:a16="http://schemas.microsoft.com/office/drawing/2014/main" id="{70B0CABE-2977-B61E-E923-70290686FCD1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9" r="15669"/>
          <a:stretch>
            <a:fillRect/>
          </a:stretch>
        </p:blipFill>
        <p:spPr bwMode="auto">
          <a:xfrm>
            <a:off x="6283186" y="1223368"/>
            <a:ext cx="2142715" cy="18184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ternet of Things / IoT - Term explanation in the AI glossary">
            <a:extLst>
              <a:ext uri="{FF2B5EF4-FFF2-40B4-BE49-F238E27FC236}">
                <a16:creationId xmlns:a16="http://schemas.microsoft.com/office/drawing/2014/main" id="{B32AF385-0688-5B78-6C51-7F80F90D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778" y="1223368"/>
            <a:ext cx="2252638" cy="18184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Future of Urban Mobility: Smart Cities Use the IoT and Mobile for  Better Ways to Move People and Goods | MIFARE">
            <a:extLst>
              <a:ext uri="{FF2B5EF4-FFF2-40B4-BE49-F238E27FC236}">
                <a16:creationId xmlns:a16="http://schemas.microsoft.com/office/drawing/2014/main" id="{531ED552-57D1-D886-8E4C-4F4299E8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16" y="1250313"/>
            <a:ext cx="2225594" cy="18855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es-MX" dirty="0"/>
              <a:t>Cuatro pilares de IoT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6863" y="3221588"/>
            <a:ext cx="1711325" cy="365760"/>
          </a:xfrm>
        </p:spPr>
        <p:txBody>
          <a:bodyPr rtlCol="0"/>
          <a:lstStyle/>
          <a:p>
            <a:pPr rtl="0"/>
            <a:r>
              <a:rPr lang="es-MX" dirty="0"/>
              <a:t>Procesos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4266" y="3664259"/>
            <a:ext cx="2424835" cy="638175"/>
          </a:xfrm>
        </p:spPr>
        <p:txBody>
          <a:bodyPr rtlCol="0"/>
          <a:lstStyle/>
          <a:p>
            <a:pPr rtl="0"/>
            <a:r>
              <a:rPr lang="es-MX" dirty="0"/>
              <a:t> Los datos recopilados por los dispositivos IoT pueden utilizarse para optimizar operaciones, mejorar la eficiencia y reducir costos a través de la automatización de procesos.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6514" y="3221588"/>
            <a:ext cx="1711325" cy="365760"/>
          </a:xfrm>
        </p:spPr>
        <p:txBody>
          <a:bodyPr rtlCol="0"/>
          <a:lstStyle/>
          <a:p>
            <a:pPr rtl="0"/>
            <a:r>
              <a:rPr lang="es-MX" dirty="0"/>
              <a:t>Personas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76836" y="3722177"/>
            <a:ext cx="2225593" cy="638175"/>
          </a:xfrm>
        </p:spPr>
        <p:txBody>
          <a:bodyPr rtlCol="0"/>
          <a:lstStyle/>
          <a:p>
            <a:pPr rtl="0"/>
            <a:r>
              <a:rPr lang="es-MX" dirty="0"/>
              <a:t>Esto puede incluir la utilización de aplicaciones móviles, interfaces de usuario y otros medios para que las personas interactúen con los datos generados por los dispositivos.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60106" y="3221588"/>
            <a:ext cx="1711325" cy="365760"/>
          </a:xfrm>
        </p:spPr>
        <p:txBody>
          <a:bodyPr rtlCol="0"/>
          <a:lstStyle/>
          <a:p>
            <a:pPr rtl="0"/>
            <a:r>
              <a:rPr lang="es-MX" dirty="0"/>
              <a:t>Datos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5295" y="3665647"/>
            <a:ext cx="2665332" cy="638175"/>
          </a:xfrm>
        </p:spPr>
        <p:txBody>
          <a:bodyPr rtlCol="0">
            <a:noAutofit/>
          </a:bodyPr>
          <a:lstStyle/>
          <a:p>
            <a:pPr rtl="0"/>
            <a:r>
              <a:rPr lang="es-MX" b="0" i="0" dirty="0">
                <a:solidFill>
                  <a:schemeClr val="tx1">
                    <a:lumMod val="65000"/>
                  </a:schemeClr>
                </a:solidFill>
                <a:effectLst/>
                <a:latin typeface="Gill Sans MT (Cuerpo)"/>
              </a:rPr>
              <a:t>Los datos recopilados por sensores de temperatura, la monitorización del ritmo cardíaco, los sensores de tráfico, los datos de ubicación de dispositivos móviles y sensores de movimiento en sistemas de seguridad</a:t>
            </a:r>
            <a:endParaRPr lang="es-MX" dirty="0">
              <a:solidFill>
                <a:schemeClr val="tx1">
                  <a:lumMod val="65000"/>
                </a:schemeClr>
              </a:solidFill>
              <a:latin typeface="Gill Sans MT (Cuerpo)"/>
            </a:endParaRP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0475" y="3227451"/>
            <a:ext cx="1711325" cy="365760"/>
          </a:xfrm>
        </p:spPr>
        <p:txBody>
          <a:bodyPr rtlCol="0"/>
          <a:lstStyle/>
          <a:p>
            <a:pPr rtl="0"/>
            <a:r>
              <a:rPr lang="es-MX" dirty="0"/>
              <a:t>Objetos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27254" y="3673626"/>
            <a:ext cx="2513883" cy="638175"/>
          </a:xfrm>
        </p:spPr>
        <p:txBody>
          <a:bodyPr rtlCol="0"/>
          <a:lstStyle/>
          <a:p>
            <a:pPr rtl="0"/>
            <a:r>
              <a:rPr lang="es-MX" dirty="0"/>
              <a:t>Estos objetos pueden incluir desde electrodomésticos y sensores hasta vehículos y dispositivos médicos. La interconexión de estos objetos es fundamental para el funcionamiento del IoT.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6</a:t>
            </a:fld>
            <a:endParaRPr lang="es-MX"/>
          </a:p>
        </p:txBody>
      </p:sp>
      <p:pic>
        <p:nvPicPr>
          <p:cNvPr id="3074" name="Picture 2" descr="Automatization vector vectors hi-res stock photography and images - Alamy">
            <a:extLst>
              <a:ext uri="{FF2B5EF4-FFF2-40B4-BE49-F238E27FC236}">
                <a16:creationId xmlns:a16="http://schemas.microsoft.com/office/drawing/2014/main" id="{09F91B82-27F3-6693-CFC7-F8B25571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58" y="1210289"/>
            <a:ext cx="1880937" cy="20112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IT Supports the Data Science Operation | InformationWeek">
            <a:extLst>
              <a:ext uri="{FF2B5EF4-FFF2-40B4-BE49-F238E27FC236}">
                <a16:creationId xmlns:a16="http://schemas.microsoft.com/office/drawing/2014/main" id="{70B0CABE-2977-B61E-E923-70290686FCD1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9" r="15669"/>
          <a:stretch>
            <a:fillRect/>
          </a:stretch>
        </p:blipFill>
        <p:spPr bwMode="auto">
          <a:xfrm>
            <a:off x="6283186" y="1223368"/>
            <a:ext cx="2142715" cy="18184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ternet of Things / IoT - Term explanation in the AI glossary">
            <a:extLst>
              <a:ext uri="{FF2B5EF4-FFF2-40B4-BE49-F238E27FC236}">
                <a16:creationId xmlns:a16="http://schemas.microsoft.com/office/drawing/2014/main" id="{B32AF385-0688-5B78-6C51-7F80F90D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778" y="1223368"/>
            <a:ext cx="2252638" cy="18184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Future of Urban Mobility: Smart Cities Use the IoT and Mobile for  Better Ways to Move People and Goods | MIFARE">
            <a:extLst>
              <a:ext uri="{FF2B5EF4-FFF2-40B4-BE49-F238E27FC236}">
                <a16:creationId xmlns:a16="http://schemas.microsoft.com/office/drawing/2014/main" id="{531ED552-57D1-D886-8E4C-4F4299E8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16" y="1250313"/>
            <a:ext cx="2225594" cy="18855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AFFC0403-96A9-D4DD-64C4-1562CF45C222}"/>
              </a:ext>
            </a:extLst>
          </p:cNvPr>
          <p:cNvSpPr txBox="1">
            <a:spLocks/>
          </p:cNvSpPr>
          <p:nvPr/>
        </p:nvSpPr>
        <p:spPr>
          <a:xfrm>
            <a:off x="7803050" y="591522"/>
            <a:ext cx="8281987" cy="12530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MX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u="sng" dirty="0"/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3397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7241"/>
            <a:ext cx="4879553" cy="1004012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Sistemas Embebidos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0902" y="1714106"/>
            <a:ext cx="4618298" cy="4285477"/>
          </a:xfrm>
        </p:spPr>
        <p:txBody>
          <a:bodyPr rtlCol="0"/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Internet de las cosas (IoT, por sus siglas en inglés, Internet of Things) es un concepto que se refiere a la interconexión de objetos físicos o dispositivos a través de la internet.</a:t>
            </a:r>
          </a:p>
          <a:p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Estos objetos pueden ser cualquier cosa, desde electrodomésticos y sensores hasta vehículos y dispositivos médicos, que están equipados con tecnología de comunicación (como sensores, software y hardware) que les permite recopilar y compartir datos con otros dispositivos y sistemas a través de la red.</a:t>
            </a:r>
          </a:p>
          <a:p>
            <a:pPr rtl="0"/>
            <a:endParaRPr lang="es-MX" dirty="0"/>
          </a:p>
          <a:p>
            <a:pPr rtl="0"/>
            <a:endParaRPr lang="es-MX" dirty="0"/>
          </a:p>
        </p:txBody>
      </p:sp>
      <p:sp>
        <p:nvSpPr>
          <p:cNvPr id="21" name="Marcador de posición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7</a:t>
            </a:fld>
            <a:endParaRPr lang="es-MX"/>
          </a:p>
        </p:txBody>
      </p:sp>
      <p:pic>
        <p:nvPicPr>
          <p:cNvPr id="5122" name="Picture 2" descr="Embedded Systems | Embedded Computer Systems | Bespoke Robotics">
            <a:extLst>
              <a:ext uri="{FF2B5EF4-FFF2-40B4-BE49-F238E27FC236}">
                <a16:creationId xmlns:a16="http://schemas.microsoft.com/office/drawing/2014/main" id="{A14D9481-43B3-7273-F9B6-026B3C86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1" y="718104"/>
            <a:ext cx="4618297" cy="46182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37" y="2080475"/>
            <a:ext cx="706291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Componentes que integran un sistema IoT 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99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ED41D-D604-3951-9D82-D2BC9979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9684" y="365822"/>
            <a:ext cx="5437187" cy="808274"/>
          </a:xfrm>
        </p:spPr>
        <p:txBody>
          <a:bodyPr/>
          <a:lstStyle/>
          <a:p>
            <a:r>
              <a:rPr lang="es-MX" dirty="0"/>
              <a:t>Hardware abierto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A953D-86F0-1E29-5339-E1FDE2530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683" y="1324965"/>
            <a:ext cx="5437187" cy="3520208"/>
          </a:xfrm>
        </p:spPr>
        <p:txBody>
          <a:bodyPr/>
          <a:lstStyle/>
          <a:p>
            <a:r>
              <a:rPr lang="es-MX" dirty="0"/>
              <a:t>La disponibilidad y accesibilidad del diseño y la especificación del hardware de un dispositivo. En un sistema de hardware abierto, la información detallada sobre el diseño, la arquitectura y los componentes físicos del dispositivo está disponible para el público en general. Esto permite que cualquier persona interesada pueda acceder, estudiar, modificar y distribuir el diseño del hardware.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2B24B1F-BB31-931B-4206-EC6CAE0B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9</a:t>
            </a:fld>
            <a:endParaRPr lang="es-MX"/>
          </a:p>
        </p:txBody>
      </p:sp>
      <p:pic>
        <p:nvPicPr>
          <p:cNvPr id="8196" name="Picture 4" descr="Dispositivos Hardware IoT | Aprendiendo Arduino">
            <a:extLst>
              <a:ext uri="{FF2B5EF4-FFF2-40B4-BE49-F238E27FC236}">
                <a16:creationId xmlns:a16="http://schemas.microsoft.com/office/drawing/2014/main" id="{22E5A9C3-C0E2-39CC-DBB3-9DAD8EC86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93" y="283082"/>
            <a:ext cx="4089148" cy="31459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nternet de las Cosas IoT - Open Hardware Libre - Openinnova">
            <a:extLst>
              <a:ext uri="{FF2B5EF4-FFF2-40B4-BE49-F238E27FC236}">
                <a16:creationId xmlns:a16="http://schemas.microsoft.com/office/drawing/2014/main" id="{5646941B-B4AD-74F2-DE2E-0F75DE45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4" y="3743314"/>
            <a:ext cx="2628901" cy="276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928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12.tgt.Office_50301380_TF33713516_Win32_OJ112196127" id="{BE9D9199-ABB8-4370-9D20-B54D4B2FD6B3}" vid="{E9DD8443-CC0D-4962-ABD4-763920AE0A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flotante 3D</Template>
  <TotalTime>129</TotalTime>
  <Words>1675</Words>
  <Application>Microsoft Office PowerPoint</Application>
  <PresentationFormat>Panorámica</PresentationFormat>
  <Paragraphs>165</Paragraphs>
  <Slides>25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Gill Sans MT (Cuerpo)</vt:lpstr>
      <vt:lpstr>Walbaum Display</vt:lpstr>
      <vt:lpstr>3DFloatVTI</vt:lpstr>
      <vt:lpstr>Reporte de investigación</vt:lpstr>
      <vt:lpstr>Introducción</vt:lpstr>
      <vt:lpstr>Conceptos relacionados al IoT </vt:lpstr>
      <vt:lpstr>¿Qué es el IoT?</vt:lpstr>
      <vt:lpstr>Cuatro pilares de IoT</vt:lpstr>
      <vt:lpstr>Cuatro pilares de IoT</vt:lpstr>
      <vt:lpstr>Sistemas Embebidos</vt:lpstr>
      <vt:lpstr>Componentes que integran un sistema IoT </vt:lpstr>
      <vt:lpstr>Hardware abierto</vt:lpstr>
      <vt:lpstr>Topología y arquitectura de IoT </vt:lpstr>
      <vt:lpstr>Topología y arquitectura de IoT </vt:lpstr>
      <vt:lpstr>Topología y arquitectura de IoT </vt:lpstr>
      <vt:lpstr>Topología y arquitectura de IoT </vt:lpstr>
      <vt:lpstr>Tipos de sensores y actuadores utilizados en sistemas embebidos</vt:lpstr>
      <vt:lpstr>Topología y arquitectura de IoT   Sensores</vt:lpstr>
      <vt:lpstr>Sensores</vt:lpstr>
      <vt:lpstr>Sensores</vt:lpstr>
      <vt:lpstr>Sensores</vt:lpstr>
      <vt:lpstr>Topología y arquitectura de IoT   Actuadores</vt:lpstr>
      <vt:lpstr>Actuadores</vt:lpstr>
      <vt:lpstr>Actuadores</vt:lpstr>
      <vt:lpstr>Actuadores</vt:lpstr>
      <vt:lpstr>Conclusión</vt:lpstr>
      <vt:lpstr>Fuentes de Consulta</vt:lpstr>
      <vt:lpstr>Fuentes de Consulta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investigación</dc:title>
  <dc:creator>Ariel Quintana</dc:creator>
  <cp:lastModifiedBy>Ariel Quintana</cp:lastModifiedBy>
  <cp:revision>1</cp:revision>
  <dcterms:created xsi:type="dcterms:W3CDTF">2023-11-10T13:43:08Z</dcterms:created>
  <dcterms:modified xsi:type="dcterms:W3CDTF">2023-11-10T15:52:52Z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