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3144" autoAdjust="0"/>
  </p:normalViewPr>
  <p:slideViewPr>
    <p:cSldViewPr>
      <p:cViewPr>
        <p:scale>
          <a:sx n="75" d="100"/>
          <a:sy n="75" d="100"/>
        </p:scale>
        <p:origin x="-72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5F2C81-BC74-4293-ACA6-110791D752C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61D04-E9E2-432B-A2B7-D33DEEAE2686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F2C81-BC74-4293-ACA6-110791D752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5E0B01-36E3-4C6A-86CD-588B85B7E2C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0DC28-F23F-4656-B504-FFAA08112ED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25A0-0425-4B41-8864-5A06A913E50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9556B-63E2-46B5-90FD-7D1D602B74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88C73-1D14-47C5-808E-6748B5750F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B27D2-F16A-47C9-85A6-45AFA3A7E6C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1C78-2F2B-4195-B738-89980A264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4EAA-8C12-479A-A3D1-9A67502BC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CB3F6-4BCE-4F3F-97B7-458E839A043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28F85-7F6B-4FB7-BC09-E2C83A922B8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278B5-2C25-4DB9-B043-114CFABC9E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A18EA83-1B7A-45B8-8E79-7AFBB27AEF6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fing.uach.mx/images/logosuach/civilbco.gif" TargetMode="Externa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71480"/>
            <a:ext cx="1285884" cy="1348610"/>
          </a:xfrm>
          <a:prstGeom prst="rect">
            <a:avLst/>
          </a:prstGeom>
          <a:noFill/>
        </p:spPr>
      </p:pic>
      <p:pic>
        <p:nvPicPr>
          <p:cNvPr id="2052" name="Picture 4" descr="http://www.fing.uach.mx/images/logosuach/civilbco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072330" y="500042"/>
            <a:ext cx="1571636" cy="1571636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169157" y="714356"/>
            <a:ext cx="5214974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_tradn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UNIVERSIDAD AUTÓNOMA DE CHIHUAHUA</a:t>
            </a:r>
          </a:p>
          <a:p>
            <a:pPr algn="ctr">
              <a:tabLst>
                <a:tab pos="914400" algn="l"/>
              </a:tabLst>
            </a:pPr>
            <a:r>
              <a:rPr kumimoji="0" lang="es-ES_tradn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FACULTAD INGENIERÍA </a:t>
            </a:r>
            <a:endParaRPr kumimoji="0" lang="es-MX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29276" y="2469530"/>
            <a:ext cx="6332183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PROGRAMA DEL CURSO:</a:t>
            </a:r>
            <a:endParaRPr kumimoji="0" lang="es-E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algn="ctr"/>
            <a:r>
              <a:rPr lang="es-MX" sz="3200" b="1" i="1" dirty="0" smtClean="0"/>
              <a:t>Introducción a la Programación</a:t>
            </a:r>
            <a:endParaRPr lang="es-MX" sz="3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00364" y="5000636"/>
            <a:ext cx="425719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Maestro: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Dr. Ricardo Blanco Vega</a:t>
            </a:r>
            <a:endParaRPr kumimoji="0" 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Fuentes de Información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754480" y="1340769"/>
            <a:ext cx="770595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300" dirty="0" err="1"/>
              <a:t>Oswald</a:t>
            </a:r>
            <a:r>
              <a:rPr lang="es-MX" sz="1300" dirty="0"/>
              <a:t> </a:t>
            </a:r>
            <a:r>
              <a:rPr lang="es-MX" sz="1300" dirty="0" err="1"/>
              <a:t>Campesato</a:t>
            </a:r>
            <a:r>
              <a:rPr lang="es-MX" sz="1300" dirty="0" smtClean="0"/>
              <a:t>. (</a:t>
            </a:r>
            <a:r>
              <a:rPr lang="es-MX" sz="1300" dirty="0"/>
              <a:t>2019). C </a:t>
            </a:r>
            <a:r>
              <a:rPr lang="es-MX" sz="1300" dirty="0" err="1"/>
              <a:t>Programming</a:t>
            </a:r>
            <a:r>
              <a:rPr lang="es-MX" sz="1300" dirty="0"/>
              <a:t> Pocket Primer. Publisher: Mercury. ISBN: 978-1-68392-388-6.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 err="1"/>
              <a:t>Simon</a:t>
            </a:r>
            <a:r>
              <a:rPr lang="es-MX" sz="1300" dirty="0"/>
              <a:t> Long. (2019). </a:t>
            </a:r>
            <a:r>
              <a:rPr lang="es-MX" sz="1300" dirty="0" err="1"/>
              <a:t>An</a:t>
            </a:r>
            <a:r>
              <a:rPr lang="es-MX" sz="1300" dirty="0"/>
              <a:t> </a:t>
            </a:r>
            <a:r>
              <a:rPr lang="es-MX" sz="1300" dirty="0" err="1"/>
              <a:t>Introduction</a:t>
            </a:r>
            <a:r>
              <a:rPr lang="es-MX" sz="1300" dirty="0"/>
              <a:t> to C &amp; GUI </a:t>
            </a:r>
            <a:r>
              <a:rPr lang="es-MX" sz="1300" dirty="0" err="1"/>
              <a:t>Programming</a:t>
            </a:r>
            <a:r>
              <a:rPr lang="es-MX" sz="1300" dirty="0"/>
              <a:t>. Publisher: </a:t>
            </a:r>
            <a:r>
              <a:rPr lang="es-MX" sz="1300" dirty="0" err="1"/>
              <a:t>Raspberry</a:t>
            </a:r>
            <a:r>
              <a:rPr lang="es-MX" sz="1300" dirty="0"/>
              <a:t> Pi Trading. ISBN: 1912047659, 9781912047659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/>
              <a:t>SINGER, ADAM B. (2018). PRACTICAL C DESIGN : </a:t>
            </a:r>
            <a:r>
              <a:rPr lang="es-MX" sz="1300" dirty="0" err="1"/>
              <a:t>from</a:t>
            </a:r>
            <a:r>
              <a:rPr lang="es-MX" sz="1300" dirty="0"/>
              <a:t> </a:t>
            </a:r>
            <a:r>
              <a:rPr lang="es-MX" sz="1300" dirty="0" err="1"/>
              <a:t>programming</a:t>
            </a:r>
            <a:r>
              <a:rPr lang="es-MX" sz="1300" dirty="0"/>
              <a:t> to </a:t>
            </a:r>
            <a:r>
              <a:rPr lang="es-MX" sz="1300" dirty="0" err="1"/>
              <a:t>architecture</a:t>
            </a:r>
            <a:r>
              <a:rPr lang="es-MX" sz="1300" dirty="0"/>
              <a:t>. Publisher: APRESS. ISBN: 978-1-4842-3057-2,1484230574,978-1-4842-3056-5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 err="1"/>
              <a:t>Rajiv</a:t>
            </a:r>
            <a:r>
              <a:rPr lang="es-MX" sz="1300" dirty="0"/>
              <a:t> </a:t>
            </a:r>
            <a:r>
              <a:rPr lang="es-MX" sz="1300" dirty="0" err="1"/>
              <a:t>Chopra</a:t>
            </a:r>
            <a:r>
              <a:rPr lang="es-MX" sz="1300" dirty="0"/>
              <a:t>. (2018). C </a:t>
            </a:r>
            <a:r>
              <a:rPr lang="es-MX" sz="1300" dirty="0" err="1"/>
              <a:t>Programming</a:t>
            </a:r>
            <a:r>
              <a:rPr lang="es-MX" sz="1300" dirty="0"/>
              <a:t>: A </a:t>
            </a:r>
            <a:r>
              <a:rPr lang="es-MX" sz="1300" dirty="0" err="1"/>
              <a:t>Self-Teaching</a:t>
            </a:r>
            <a:r>
              <a:rPr lang="es-MX" sz="1300" dirty="0"/>
              <a:t> </a:t>
            </a:r>
            <a:r>
              <a:rPr lang="es-MX" sz="1300" dirty="0" err="1"/>
              <a:t>Introduction</a:t>
            </a:r>
            <a:r>
              <a:rPr lang="es-MX" sz="1300" dirty="0"/>
              <a:t>. Publisher: Mercury </a:t>
            </a:r>
            <a:r>
              <a:rPr lang="es-MX" sz="1300" dirty="0" err="1"/>
              <a:t>Learning</a:t>
            </a:r>
            <a:r>
              <a:rPr lang="es-MX" sz="1300" dirty="0"/>
              <a:t> &amp; </a:t>
            </a:r>
            <a:r>
              <a:rPr lang="es-MX" sz="1300" dirty="0" err="1"/>
              <a:t>Information</a:t>
            </a:r>
            <a:r>
              <a:rPr lang="es-MX" sz="1300" dirty="0"/>
              <a:t>. ISBN: 1683920902,9781683920908.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/>
              <a:t>Robert </a:t>
            </a:r>
            <a:r>
              <a:rPr lang="es-MX" sz="1300"/>
              <a:t>Anderson</a:t>
            </a:r>
            <a:r>
              <a:rPr lang="es-MX" sz="1300" smtClean="0"/>
              <a:t>. (</a:t>
            </a:r>
            <a:r>
              <a:rPr lang="es-MX" sz="1300" dirty="0"/>
              <a:t>2017). C </a:t>
            </a:r>
            <a:r>
              <a:rPr lang="es-MX" sz="1300" dirty="0" err="1"/>
              <a:t>coding</a:t>
            </a:r>
            <a:r>
              <a:rPr lang="es-MX" sz="1300" dirty="0"/>
              <a:t>: </a:t>
            </a:r>
            <a:r>
              <a:rPr lang="es-MX" sz="1300" dirty="0" err="1"/>
              <a:t>Ultimate</a:t>
            </a:r>
            <a:r>
              <a:rPr lang="es-MX" sz="1300" dirty="0"/>
              <a:t> </a:t>
            </a:r>
            <a:r>
              <a:rPr lang="es-MX" sz="1300" dirty="0" err="1"/>
              <a:t>Step-By-Step</a:t>
            </a:r>
            <a:r>
              <a:rPr lang="es-MX" sz="1300" dirty="0"/>
              <a:t> </a:t>
            </a:r>
            <a:r>
              <a:rPr lang="es-MX" sz="1300" dirty="0" err="1"/>
              <a:t>Guide</a:t>
            </a:r>
            <a:r>
              <a:rPr lang="es-MX" sz="1300" dirty="0"/>
              <a:t> To </a:t>
            </a:r>
            <a:r>
              <a:rPr lang="es-MX" sz="1300" dirty="0" err="1"/>
              <a:t>Learning</a:t>
            </a:r>
            <a:r>
              <a:rPr lang="es-MX" sz="1300" dirty="0"/>
              <a:t> C </a:t>
            </a:r>
            <a:r>
              <a:rPr lang="es-MX" sz="1300" dirty="0" err="1"/>
              <a:t>Programming</a:t>
            </a:r>
            <a:r>
              <a:rPr lang="es-MX" sz="1300" dirty="0"/>
              <a:t> </a:t>
            </a:r>
            <a:r>
              <a:rPr lang="es-MX" sz="1300" dirty="0" err="1"/>
              <a:t>Fast</a:t>
            </a:r>
            <a:r>
              <a:rPr lang="es-MX" sz="1300" dirty="0"/>
              <a:t>. Publisher: </a:t>
            </a:r>
            <a:r>
              <a:rPr lang="es-MX" sz="1300" dirty="0" err="1"/>
              <a:t>CreateSpace</a:t>
            </a:r>
            <a:r>
              <a:rPr lang="es-MX" sz="1300" dirty="0"/>
              <a:t> </a:t>
            </a:r>
            <a:r>
              <a:rPr lang="es-MX" sz="1300" dirty="0" err="1"/>
              <a:t>Independent</a:t>
            </a:r>
            <a:r>
              <a:rPr lang="es-MX" sz="1300" dirty="0"/>
              <a:t> Publishing </a:t>
            </a:r>
            <a:r>
              <a:rPr lang="es-MX" sz="1300" dirty="0" err="1"/>
              <a:t>Platform</a:t>
            </a:r>
            <a:r>
              <a:rPr lang="es-MX" sz="1300" dirty="0"/>
              <a:t>. ISBN: 1976184975,9781976184970.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 err="1"/>
              <a:t>Munishwar</a:t>
            </a:r>
            <a:r>
              <a:rPr lang="es-MX" sz="1300" dirty="0"/>
              <a:t> </a:t>
            </a:r>
            <a:r>
              <a:rPr lang="es-MX" sz="1300" dirty="0" err="1"/>
              <a:t>Gulati</a:t>
            </a:r>
            <a:r>
              <a:rPr lang="es-MX" sz="1300" dirty="0"/>
              <a:t>, Mini </a:t>
            </a:r>
            <a:r>
              <a:rPr lang="es-MX" sz="1300" dirty="0" err="1"/>
              <a:t>Gulati</a:t>
            </a:r>
            <a:r>
              <a:rPr lang="es-MX" sz="1300" dirty="0"/>
              <a:t>. (2016). </a:t>
            </a:r>
            <a:r>
              <a:rPr lang="es-MX" sz="1300" dirty="0" err="1"/>
              <a:t>Programming</a:t>
            </a:r>
            <a:r>
              <a:rPr lang="es-MX" sz="1300" dirty="0"/>
              <a:t> in C. Publisher: </a:t>
            </a:r>
            <a:r>
              <a:rPr lang="es-MX" sz="1300" dirty="0" err="1"/>
              <a:t>Silicon</a:t>
            </a:r>
            <a:r>
              <a:rPr lang="es-MX" sz="1300" dirty="0"/>
              <a:t> Media </a:t>
            </a:r>
            <a:r>
              <a:rPr lang="es-MX" sz="1300" dirty="0" err="1"/>
              <a:t>Press</a:t>
            </a:r>
            <a:r>
              <a:rPr lang="es-MX" sz="1300" dirty="0"/>
              <a:t>.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 err="1"/>
              <a:t>Darrel</a:t>
            </a:r>
            <a:r>
              <a:rPr lang="es-MX" sz="1300" dirty="0"/>
              <a:t> L. Graham. (2016). C </a:t>
            </a:r>
            <a:r>
              <a:rPr lang="es-MX" sz="1300" dirty="0" err="1"/>
              <a:t>Programming</a:t>
            </a:r>
            <a:r>
              <a:rPr lang="es-MX" sz="1300" dirty="0"/>
              <a:t>: </a:t>
            </a:r>
            <a:r>
              <a:rPr lang="es-MX" sz="1300" dirty="0" err="1"/>
              <a:t>Language</a:t>
            </a:r>
            <a:r>
              <a:rPr lang="es-MX" sz="1300" dirty="0"/>
              <a:t>: A </a:t>
            </a:r>
            <a:r>
              <a:rPr lang="es-MX" sz="1300" dirty="0" err="1"/>
              <a:t>Step</a:t>
            </a:r>
            <a:r>
              <a:rPr lang="es-MX" sz="1300" dirty="0"/>
              <a:t> </a:t>
            </a:r>
            <a:r>
              <a:rPr lang="es-MX" sz="1300" dirty="0" err="1"/>
              <a:t>by</a:t>
            </a:r>
            <a:r>
              <a:rPr lang="es-MX" sz="1300" dirty="0"/>
              <a:t> </a:t>
            </a:r>
            <a:r>
              <a:rPr lang="es-MX" sz="1300" dirty="0" err="1"/>
              <a:t>Step</a:t>
            </a:r>
            <a:r>
              <a:rPr lang="es-MX" sz="1300" dirty="0"/>
              <a:t> </a:t>
            </a:r>
            <a:r>
              <a:rPr lang="es-MX" sz="1300" dirty="0" err="1"/>
              <a:t>Beginner’s</a:t>
            </a:r>
            <a:r>
              <a:rPr lang="es-MX" sz="1300" dirty="0"/>
              <a:t> </a:t>
            </a:r>
            <a:r>
              <a:rPr lang="es-MX" sz="1300" dirty="0" err="1"/>
              <a:t>Guide</a:t>
            </a:r>
            <a:r>
              <a:rPr lang="es-MX" sz="1300" dirty="0"/>
              <a:t> to </a:t>
            </a:r>
            <a:r>
              <a:rPr lang="es-MX" sz="1300" dirty="0" err="1"/>
              <a:t>Learn</a:t>
            </a:r>
            <a:r>
              <a:rPr lang="es-MX" sz="1300" dirty="0"/>
              <a:t> C </a:t>
            </a:r>
            <a:r>
              <a:rPr lang="es-MX" sz="1300" dirty="0" err="1"/>
              <a:t>Programming</a:t>
            </a:r>
            <a:r>
              <a:rPr lang="es-MX" sz="1300" dirty="0"/>
              <a:t> in 7 </a:t>
            </a:r>
            <a:r>
              <a:rPr lang="es-MX" sz="1300" dirty="0" err="1"/>
              <a:t>Days</a:t>
            </a:r>
            <a:r>
              <a:rPr lang="es-MX" sz="1300" dirty="0"/>
              <a:t>. 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/>
              <a:t>Giulio </a:t>
            </a:r>
            <a:r>
              <a:rPr lang="es-MX" sz="1300" dirty="0" err="1"/>
              <a:t>Zambon</a:t>
            </a:r>
            <a:r>
              <a:rPr lang="es-MX" sz="1300" dirty="0"/>
              <a:t>. (2015). Sudoku </a:t>
            </a:r>
            <a:r>
              <a:rPr lang="es-MX" sz="1300" dirty="0" err="1"/>
              <a:t>Programming</a:t>
            </a:r>
            <a:r>
              <a:rPr lang="es-MX" sz="1300" dirty="0"/>
              <a:t> </a:t>
            </a:r>
            <a:r>
              <a:rPr lang="es-MX" sz="1300" dirty="0" err="1"/>
              <a:t>with</a:t>
            </a:r>
            <a:r>
              <a:rPr lang="es-MX" sz="1300" dirty="0"/>
              <a:t> C. Publisher: </a:t>
            </a:r>
            <a:r>
              <a:rPr lang="es-MX" sz="1300" dirty="0" err="1"/>
              <a:t>Apress</a:t>
            </a:r>
            <a:r>
              <a:rPr lang="es-MX" sz="1300" dirty="0"/>
              <a:t>. ISBN: 1484209966,9781484209967,978-1-4842-0995-0.</a:t>
            </a:r>
            <a:endParaRPr lang="en-US" sz="1300" dirty="0"/>
          </a:p>
          <a:p>
            <a:r>
              <a:rPr lang="es-MX" sz="1300" dirty="0"/>
              <a:t> </a:t>
            </a:r>
            <a:endParaRPr lang="en-US" sz="1300" dirty="0"/>
          </a:p>
          <a:p>
            <a:r>
              <a:rPr lang="es-MX" sz="1300" dirty="0"/>
              <a:t>Sam Key. (2015). C </a:t>
            </a:r>
            <a:r>
              <a:rPr lang="es-MX" sz="1300" dirty="0" err="1"/>
              <a:t>Programming</a:t>
            </a:r>
            <a:r>
              <a:rPr lang="es-MX" sz="1300" dirty="0"/>
              <a:t> </a:t>
            </a:r>
            <a:r>
              <a:rPr lang="es-MX" sz="1300" dirty="0" err="1"/>
              <a:t>Success</a:t>
            </a:r>
            <a:r>
              <a:rPr lang="es-MX" sz="1300" dirty="0"/>
              <a:t> in a Day!. Publisher: Lulu.com. ISBN: </a:t>
            </a:r>
            <a:r>
              <a:rPr lang="es-MX" sz="1300" dirty="0" smtClean="0"/>
              <a:t>1329425758,9781329425750</a:t>
            </a:r>
            <a:r>
              <a:rPr lang="en-US" sz="1300" dirty="0"/>
              <a:t>.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864475" cy="731838"/>
          </a:xfrm>
        </p:spPr>
        <p:txBody>
          <a:bodyPr/>
          <a:lstStyle/>
          <a:p>
            <a:r>
              <a:rPr lang="es-ES_tradnl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Calendario de Actividades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475656" y="2852936"/>
            <a:ext cx="5012630" cy="15676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s-ES_tradnl" sz="1600" kern="0" dirty="0" smtClean="0"/>
          </a:p>
          <a:p>
            <a:pPr marL="0" indent="0">
              <a:buNone/>
            </a:pPr>
            <a:endParaRPr lang="es-MX" sz="1600" kern="0" dirty="0" smtClean="0"/>
          </a:p>
          <a:p>
            <a:pPr>
              <a:buFontTx/>
              <a:buNone/>
            </a:pPr>
            <a:r>
              <a:rPr lang="es-ES_tradnl" sz="1600" b="1" kern="0" dirty="0" smtClean="0"/>
              <a:t>Ver el calendario en el sitio web de la materia.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864475" cy="731838"/>
          </a:xfrm>
        </p:spPr>
        <p:txBody>
          <a:bodyPr/>
          <a:lstStyle/>
          <a:p>
            <a:r>
              <a:rPr lang="es-ES_tradnl" sz="4400" b="1" dirty="0" smtClean="0"/>
              <a:t>Organización</a:t>
            </a:r>
            <a:endParaRPr lang="es-MX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000232" y="2928934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 smtClean="0"/>
              <a:t>Elección del Jefe/Jefa de Grupo</a:t>
            </a:r>
          </a:p>
          <a:p>
            <a:pPr algn="ctr"/>
            <a:endParaRPr lang="es-ES_tradnl" b="1" dirty="0"/>
          </a:p>
          <a:p>
            <a:pPr algn="ctr"/>
            <a:r>
              <a:rPr lang="es-ES_tradnl" b="1" dirty="0" smtClean="0"/>
              <a:t>Creación de los equipos</a:t>
            </a:r>
          </a:p>
          <a:p>
            <a:pPr algn="ctr"/>
            <a:endParaRPr lang="es-ES_tradnl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086600" cy="731838"/>
          </a:xfrm>
        </p:spPr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1500174"/>
            <a:ext cx="5864243" cy="4525963"/>
          </a:xfrm>
        </p:spPr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Plataforma Virtual</a:t>
            </a:r>
          </a:p>
          <a:p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Propósitos </a:t>
            </a:r>
            <a:r>
              <a:rPr lang="es-ES_tradn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</a:t>
            </a:r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</a:t>
            </a:r>
          </a:p>
          <a:p>
            <a:r>
              <a:rPr lang="es-ES_tradnl" b="1" dirty="0" smtClean="0"/>
              <a:t>Contenido Temático</a:t>
            </a:r>
          </a:p>
          <a:p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Metodología</a:t>
            </a:r>
          </a:p>
          <a:p>
            <a:r>
              <a:rPr lang="es-ES_tradnl" b="1" dirty="0" smtClean="0"/>
              <a:t>Desempeño del Alumno</a:t>
            </a:r>
          </a:p>
          <a:p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Evaluación</a:t>
            </a:r>
          </a:p>
          <a:p>
            <a:r>
              <a:rPr lang="es-ES_tradnl" b="1" dirty="0" smtClean="0"/>
              <a:t>Fuentes de Información</a:t>
            </a:r>
            <a:endParaRPr lang="es-ES_tradnl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Calendario de Actividades</a:t>
            </a:r>
          </a:p>
          <a:p>
            <a:r>
              <a:rPr lang="es-ES_tradnl" b="1" dirty="0" smtClean="0"/>
              <a:t>Organización</a:t>
            </a:r>
            <a:endParaRPr lang="es-MX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Plataforma </a:t>
            </a:r>
            <a:r>
              <a:rPr lang="es-ES_tradnl" sz="44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259632" y="4538354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e-mail del maestro:</a:t>
            </a:r>
          </a:p>
          <a:p>
            <a:r>
              <a:rPr lang="es-MX" dirty="0" smtClean="0"/>
              <a:t>	</a:t>
            </a:r>
            <a:r>
              <a:rPr lang="es-MX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rblanco@uach.mx</a:t>
            </a:r>
            <a:endParaRPr lang="es-MX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42976" y="1484784"/>
            <a:ext cx="7461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Apuntarse a </a:t>
            </a:r>
            <a:r>
              <a:rPr lang="es-MX" b="1" dirty="0" smtClean="0"/>
              <a:t>la clase:</a:t>
            </a:r>
            <a:endParaRPr lang="es-MX" dirty="0"/>
          </a:p>
          <a:p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Ve a </a:t>
            </a:r>
            <a:r>
              <a:rPr lang="es-MX" u="sng" dirty="0">
                <a:hlinkClick r:id="rId2"/>
              </a:rPr>
              <a:t>classroom.google.com</a:t>
            </a:r>
            <a:r>
              <a:rPr lang="es-MX" dirty="0" smtClean="0"/>
              <a:t>. Deben firmarte con el email de alumno de la UACH.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En la parte superior, haz clic en Añadir </a:t>
            </a:r>
            <a:r>
              <a:rPr lang="es-MX" dirty="0" smtClean="0"/>
              <a:t>+ </a:t>
            </a:r>
            <a:r>
              <a:rPr lang="en-US" dirty="0" smtClean="0"/>
              <a:t>&gt;</a:t>
            </a:r>
            <a:r>
              <a:rPr lang="es-MX" dirty="0"/>
              <a:t>  </a:t>
            </a:r>
            <a:r>
              <a:rPr lang="es-MX" b="1" dirty="0"/>
              <a:t>Apuntarse a una clase</a:t>
            </a:r>
            <a:r>
              <a:rPr lang="es-MX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Introduce el código de la clase que te ha facilitado el profesor y haz clic en </a:t>
            </a:r>
            <a:r>
              <a:rPr lang="es-MX" b="1" dirty="0"/>
              <a:t>Apuntarse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 smtClean="0"/>
              <a:t>El código </a:t>
            </a:r>
            <a:r>
              <a:rPr lang="es-MX" dirty="0"/>
              <a:t>de </a:t>
            </a:r>
            <a:r>
              <a:rPr lang="es-MX" dirty="0" smtClean="0"/>
              <a:t>clase: </a:t>
            </a:r>
            <a:r>
              <a:rPr lang="en-US" sz="3200" dirty="0"/>
              <a:t>5af21k</a:t>
            </a:r>
            <a:r>
              <a:rPr lang="es-MX" dirty="0" smtClean="0"/>
              <a:t>.</a:t>
            </a:r>
            <a:r>
              <a:rPr lang="es-MX" dirty="0"/>
              <a:t> 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Objetivos</a:t>
            </a:r>
            <a:r>
              <a:rPr lang="es-ES_tradnl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_tradnl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 Curso </a:t>
            </a:r>
            <a:endParaRPr lang="es-MX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043608" y="2132856"/>
            <a:ext cx="5733280" cy="300894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Aprender el paradigma de la </a:t>
            </a:r>
            <a:r>
              <a:rPr lang="es-MX" b="1" dirty="0" smtClean="0"/>
              <a:t>programación estructurada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Ejemplificar la solución de problemas realizando programas en </a:t>
            </a:r>
            <a:r>
              <a:rPr lang="es-MX" b="1" dirty="0" smtClean="0"/>
              <a:t>C</a:t>
            </a:r>
            <a:r>
              <a:rPr lang="es-MX" dirty="0" smtClean="0"/>
              <a:t>.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Contenido Temático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59632" y="1988840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PARCIAL</a:t>
            </a:r>
          </a:p>
          <a:p>
            <a:r>
              <a:rPr lang="en-US" sz="2000" dirty="0"/>
              <a:t>I. CONCEPTOS FUNDAMENTALES DE PROGRAMACIÓN</a:t>
            </a:r>
          </a:p>
          <a:p>
            <a:r>
              <a:rPr lang="en-US" sz="2000" dirty="0"/>
              <a:t>II. VARIABLES Y TIPOS DE </a:t>
            </a:r>
            <a:r>
              <a:rPr lang="en-US" sz="2000" dirty="0" smtClean="0"/>
              <a:t>DATOS</a:t>
            </a:r>
          </a:p>
          <a:p>
            <a:endParaRPr lang="en-US" sz="2000" dirty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PARCIAL</a:t>
            </a:r>
          </a:p>
          <a:p>
            <a:r>
              <a:rPr lang="en-US" sz="2000" dirty="0"/>
              <a:t>III. ESTRUCTURAS DE CONTROL</a:t>
            </a:r>
          </a:p>
          <a:p>
            <a:r>
              <a:rPr lang="en-US" sz="2000" dirty="0"/>
              <a:t>IV. </a:t>
            </a:r>
            <a:r>
              <a:rPr lang="en-US" sz="2000" dirty="0" smtClean="0"/>
              <a:t>FUNCIONES</a:t>
            </a:r>
          </a:p>
          <a:p>
            <a:endParaRPr lang="en-US" sz="2000" dirty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PARCIAL</a:t>
            </a:r>
          </a:p>
          <a:p>
            <a:r>
              <a:rPr lang="en-US" sz="2000" dirty="0"/>
              <a:t>V. ESTRUCTURAS BÁSICAS DE DATOS</a:t>
            </a:r>
          </a:p>
          <a:p>
            <a:r>
              <a:rPr lang="en-US" sz="2000" dirty="0"/>
              <a:t>VI. DISPOSITIVOS DE ENTRADA Y SALIDA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857364"/>
            <a:ext cx="6215106" cy="4071966"/>
          </a:xfrm>
        </p:spPr>
        <p:txBody>
          <a:bodyPr/>
          <a:lstStyle/>
          <a:p>
            <a:r>
              <a:rPr lang="es-ES_tradn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Para cada </a:t>
            </a:r>
            <a:r>
              <a:rPr lang="es-ES_tradn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Unidad, </a:t>
            </a:r>
            <a:r>
              <a:rPr lang="es-ES_tradn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presenta una introducción por parte del maestro, utilizando un organizador previo temático. </a:t>
            </a:r>
            <a:endParaRPr lang="es-MX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Se entrega el </a:t>
            </a:r>
            <a:r>
              <a:rPr lang="es-ES_tradn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 vía página del curso.</a:t>
            </a:r>
          </a:p>
          <a:p>
            <a:r>
              <a:rPr lang="es-ES_tradn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s-ES_tradnl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s-ES_tradnl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realizarán prácticas de los temas.</a:t>
            </a:r>
          </a:p>
          <a:p>
            <a:r>
              <a:rPr lang="es-ES_tradnl" sz="2000" dirty="0" smtClean="0"/>
              <a:t>4. El alumno documentará esas prácticas y buscará una aplicación que integre el conocimiento de esas prácticas.</a:t>
            </a:r>
            <a:endParaRPr lang="es-ES_tradnl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2000" dirty="0" smtClean="0"/>
              <a:t>5. Exponer los proyectos resultantes.</a:t>
            </a:r>
          </a:p>
          <a:p>
            <a:pPr>
              <a:buNone/>
            </a:pP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Desempeño del Alumno 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00100" y="1571612"/>
            <a:ext cx="5864243" cy="3857652"/>
          </a:xfrm>
        </p:spPr>
        <p:txBody>
          <a:bodyPr/>
          <a:lstStyle/>
          <a:p>
            <a:r>
              <a:rPr lang="es-ES_tradn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EVIDENCIAS</a:t>
            </a:r>
            <a:endParaRPr lang="es-ES_tradnl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s-ES_tradnl" sz="18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_tradnl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s-ES_tradnl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entrega por escrito: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Documentación técnica de proyectos.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Elaboración y contestación de tareas.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Contenidos de exposiciones.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Trabajos por escrito con estructura IDC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(Introducción</a:t>
            </a:r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Desarrollo y Conclusión</a:t>
            </a:r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Exámenes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teóricos.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Documentación de </a:t>
            </a:r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prácticas de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laboratorio (IDC).</a:t>
            </a:r>
            <a:endParaRPr lang="es-MX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Desempeño del Alumno (2/2)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00100" y="1428736"/>
            <a:ext cx="6072230" cy="5000660"/>
          </a:xfrm>
        </p:spPr>
        <p:txBody>
          <a:bodyPr/>
          <a:lstStyle/>
          <a:p>
            <a:r>
              <a:rPr lang="es-ES_tradnl" b="1" dirty="0" smtClean="0"/>
              <a:t>CRITERIOS</a:t>
            </a:r>
            <a:endParaRPr lang="es-ES_tradnl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 smtClean="0"/>
              <a:t>El mayor esfuerzo es el que guía las máximas calificaciones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_tradnl" sz="1800" dirty="0" smtClean="0"/>
              <a:t>No se permite la copia ni la entrega a destiempo.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exposiciones deberán presentarse en un orden lógico. Introducción resaltando el objetivo a alcanzar, desarrollo temático, responder preguntas y aclarar dudas y finalmente concluir. Entregar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actividad </a:t>
            </a:r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 grupo para evaluar el contenido </a:t>
            </a:r>
            <a:r>
              <a:rPr lang="es-ES_tradnl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expuesto con anticipación de cuando menos un día.</a:t>
            </a:r>
            <a:endParaRPr lang="es-MX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trabajos se reciben si cumplen con la estructura requerida, es muy importante reportar las referencias bibliográficas al final en estilo APA.</a:t>
            </a:r>
            <a:endParaRPr lang="es-MX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</a:t>
            </a:r>
            <a:endParaRPr lang="es-MX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071538" y="1357299"/>
            <a:ext cx="6668814" cy="1567646"/>
          </a:xfrm>
        </p:spPr>
        <p:txBody>
          <a:bodyPr/>
          <a:lstStyle/>
          <a:p>
            <a:pPr lvl="0" algn="just"/>
            <a:endParaRPr lang="es-ES_tradnl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s-ES_tradnl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evaluaciones parciales donde </a:t>
            </a:r>
            <a:r>
              <a:rPr lang="es-ES_tradnl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evalúa conocimientos, </a:t>
            </a:r>
            <a:r>
              <a:rPr lang="es-ES_tradnl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comprensión, aplicación y actitud. </a:t>
            </a:r>
            <a:r>
              <a:rPr lang="es-ES_tradnl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un valor del 30%, 30% y 40% </a:t>
            </a:r>
            <a:r>
              <a:rPr lang="es-ES_tradnl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respectivamente</a:t>
            </a:r>
          </a:p>
          <a:p>
            <a:pPr lvl="0"/>
            <a:endParaRPr lang="es-MX" sz="1600" dirty="0" smtClean="0"/>
          </a:p>
          <a:p>
            <a:pPr lvl="0">
              <a:buNone/>
            </a:pPr>
            <a:r>
              <a:rPr lang="es-ES_tradnl" sz="1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evaluación parcial se integra con lo siguiente: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132"/>
            <a:ext cx="5857278" cy="322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Plantilla de diseño con pila de libros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con pila de libros</Template>
  <TotalTime>526</TotalTime>
  <Words>441</Words>
  <Application>Microsoft Office PowerPoint</Application>
  <PresentationFormat>Presentación en pantalla (4:3)</PresentationFormat>
  <Paragraphs>95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Plantilla de diseño con pila de libros</vt:lpstr>
      <vt:lpstr>Presentación de PowerPoint</vt:lpstr>
      <vt:lpstr>Agenda</vt:lpstr>
      <vt:lpstr>Plataforma Virtual</vt:lpstr>
      <vt:lpstr>Objetivos del Curso </vt:lpstr>
      <vt:lpstr>Contenido Temático</vt:lpstr>
      <vt:lpstr>Metodología</vt:lpstr>
      <vt:lpstr>Desempeño del Alumno (1/2)</vt:lpstr>
      <vt:lpstr>Desempeño del Alumno (2/2)</vt:lpstr>
      <vt:lpstr>Evaluación</vt:lpstr>
      <vt:lpstr>Fuentes de Información</vt:lpstr>
      <vt:lpstr>Calendario de Actividades</vt:lpstr>
      <vt:lpstr>Organización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rblanco</dc:creator>
  <cp:lastModifiedBy>rblanco</cp:lastModifiedBy>
  <cp:revision>77</cp:revision>
  <dcterms:created xsi:type="dcterms:W3CDTF">2009-01-26T03:49:19Z</dcterms:created>
  <dcterms:modified xsi:type="dcterms:W3CDTF">2019-08-12T22:34:55Z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TC011594403082</vt:lpwstr>
  </property>
</Properties>
</file>