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257" r:id="rId2"/>
    <p:sldId id="258" r:id="rId3"/>
    <p:sldId id="261" r:id="rId4"/>
    <p:sldId id="265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917C1-B4E6-4B8B-A746-89FEE9FEFABC}" type="datetimeFigureOut">
              <a:rPr lang="es-MX" smtClean="0"/>
              <a:pPr/>
              <a:t>12/05/2010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CD6A-D6F8-452F-B994-C900581D49C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CD6A-D6F8-452F-B994-C900581D49CD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CD6A-D6F8-452F-B994-C900581D49CD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CD6A-D6F8-452F-B994-C900581D49CD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CD6A-D6F8-452F-B994-C900581D49CD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CD6A-D6F8-452F-B994-C900581D49CD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CD6A-D6F8-452F-B994-C900581D49CD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CF77A88A-BC56-4204-AFB2-A7EBB0C30413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MX" sz="2400">
              <a:latin typeface="Times New Roman" pitchFamily="18" charset="0"/>
            </a:endParaRP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MX" sz="2400">
              <a:latin typeface="Times New Roman" pitchFamily="18" charset="0"/>
            </a:endParaRP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MX" sz="2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3C1E5-16FF-4FDD-97A8-F6FE9F55ED6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B3AFD-C807-4C9A-9467-0BDFB36C2CF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029E2FFB-6DEF-4245-AC12-7AADB4884D4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7EA8F-5CC0-4255-9CD8-ED5736D5633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7B8EA-1CAB-4017-A1DB-5CDFE4E68ED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158FB-3697-4E8E-88D5-01DBE6C7076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43F4D-78E8-4AE1-B21E-8F34A41CF14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B0FC2-2907-469C-81BD-A7E957D9C91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45769-0AC8-4410-9B7D-0614F60AE31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AB427-99CC-4191-816D-1B9C191A881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5C366-00CC-4B37-852F-744FC84803F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s-E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s-E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C0F1BB6-02A5-4581-B77C-6BD1124F5536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MX" sz="2400">
              <a:latin typeface="Times New Roman" pitchFamily="18" charset="0"/>
            </a:endParaRP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MX" sz="2400">
              <a:latin typeface="Times New Roman" pitchFamily="18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MX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hyperlink" Target="http://es.wikipedia.org/wiki/Archivo:Venn0111.svg" TargetMode="Externa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Operaciones de conjuntos</a:t>
            </a: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Matemáticas I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Contenido </a:t>
            </a: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Intersección de conjuntos.</a:t>
            </a:r>
          </a:p>
          <a:p>
            <a:r>
              <a:rPr lang="es-MX"/>
              <a:t>Unión de conjuntos.</a:t>
            </a:r>
          </a:p>
          <a:p>
            <a:r>
              <a:rPr lang="es-MX"/>
              <a:t>Diferencia entre conjuntos.</a:t>
            </a:r>
          </a:p>
          <a:p>
            <a:r>
              <a:rPr lang="es-MX"/>
              <a:t>El complemento de un conjunto.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Unión de </a:t>
            </a:r>
            <a:r>
              <a:rPr lang="es-MX" dirty="0" smtClean="0"/>
              <a:t>conjuntos </a:t>
            </a:r>
            <a:r>
              <a:rPr lang="es-MX" b="1" dirty="0" smtClean="0"/>
              <a:t>U</a:t>
            </a:r>
            <a:endParaRPr lang="es-E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905000"/>
            <a:ext cx="7224713" cy="21669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200" dirty="0"/>
              <a:t>Si A y B son conjuntos, la unión del conjunto A con el conjunto B que se escribe A </a:t>
            </a:r>
            <a:r>
              <a:rPr lang="en-US" sz="2200" dirty="0">
                <a:cs typeface="Arial" charset="0"/>
              </a:rPr>
              <a:t>U B, </a:t>
            </a:r>
            <a:r>
              <a:rPr lang="en-US" sz="2200" dirty="0" err="1">
                <a:cs typeface="Arial" charset="0"/>
              </a:rPr>
              <a:t>es</a:t>
            </a:r>
            <a:r>
              <a:rPr lang="en-US" sz="2200" dirty="0">
                <a:cs typeface="Arial" charset="0"/>
              </a:rPr>
              <a:t> el </a:t>
            </a:r>
            <a:r>
              <a:rPr lang="en-US" sz="2200" dirty="0" err="1">
                <a:cs typeface="Arial" charset="0"/>
              </a:rPr>
              <a:t>conjunto</a:t>
            </a:r>
            <a:r>
              <a:rPr lang="en-US" sz="2200" dirty="0">
                <a:cs typeface="Arial" charset="0"/>
              </a:rPr>
              <a:t> de </a:t>
            </a:r>
            <a:r>
              <a:rPr lang="en-US" sz="2200" dirty="0" err="1">
                <a:cs typeface="Arial" charset="0"/>
              </a:rPr>
              <a:t>todos</a:t>
            </a:r>
            <a:r>
              <a:rPr lang="en-US" sz="2200" dirty="0">
                <a:cs typeface="Arial" charset="0"/>
              </a:rPr>
              <a:t> los </a:t>
            </a:r>
            <a:r>
              <a:rPr lang="en-US" sz="2200" dirty="0" err="1">
                <a:cs typeface="Arial" charset="0"/>
              </a:rPr>
              <a:t>elementos</a:t>
            </a:r>
            <a:r>
              <a:rPr lang="en-US" sz="2200" dirty="0">
                <a:cs typeface="Arial" charset="0"/>
              </a:rPr>
              <a:t> </a:t>
            </a:r>
            <a:r>
              <a:rPr lang="en-US" sz="2200" dirty="0" err="1">
                <a:cs typeface="Arial" charset="0"/>
              </a:rPr>
              <a:t>contenidos</a:t>
            </a:r>
            <a:r>
              <a:rPr lang="en-US" sz="2200" dirty="0">
                <a:cs typeface="Arial" charset="0"/>
              </a:rPr>
              <a:t> en el </a:t>
            </a:r>
            <a:r>
              <a:rPr lang="en-US" sz="2200" dirty="0" err="1">
                <a:cs typeface="Arial" charset="0"/>
              </a:rPr>
              <a:t>conjunto</a:t>
            </a:r>
            <a:r>
              <a:rPr lang="en-US" sz="2200" dirty="0">
                <a:cs typeface="Arial" charset="0"/>
              </a:rPr>
              <a:t> A o en el </a:t>
            </a:r>
            <a:r>
              <a:rPr lang="en-US" sz="2200" dirty="0" err="1">
                <a:cs typeface="Arial" charset="0"/>
              </a:rPr>
              <a:t>conjunto</a:t>
            </a:r>
            <a:r>
              <a:rPr lang="en-US" sz="2200" dirty="0">
                <a:cs typeface="Arial" charset="0"/>
              </a:rPr>
              <a:t> B o en ambos.</a:t>
            </a:r>
          </a:p>
          <a:p>
            <a:pPr>
              <a:lnSpc>
                <a:spcPct val="90000"/>
              </a:lnSpc>
            </a:pPr>
            <a:endParaRPr lang="en-US" sz="2200" dirty="0"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cs typeface="Arial" charset="0"/>
            </a:endParaRPr>
          </a:p>
          <a:p>
            <a:pPr>
              <a:lnSpc>
                <a:spcPct val="90000"/>
              </a:lnSpc>
              <a:buNone/>
            </a:pPr>
            <a:endParaRPr lang="en-US" sz="3200" dirty="0"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cs typeface="Arial" charset="0"/>
              </a:rPr>
              <a:t>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03575" y="3573463"/>
          <a:ext cx="3429000" cy="434975"/>
        </p:xfrm>
        <a:graphic>
          <a:graphicData uri="http://schemas.openxmlformats.org/presentationml/2006/ole">
            <p:oleObj spid="_x0000_s14340" name="Ecuación" r:id="rId4" imgW="1701720" imgH="215640" progId="Equation.3">
              <p:embed/>
            </p:oleObj>
          </a:graphicData>
        </a:graphic>
      </p:graphicFrame>
      <p:sp>
        <p:nvSpPr>
          <p:cNvPr id="14342" name="AutoShape 6" descr="http://upload.wikimedia.org/wikipedia/commons/thumb/3/30/Venn0111.svg/180px-Venn0111.svg.p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714500" cy="1247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344" name="AutoShape 8" descr="Image:Conjuntos 01b.svg"/>
          <p:cNvSpPr>
            <a:spLocks noChangeAspect="1" noChangeArrowheads="1"/>
          </p:cNvSpPr>
          <p:nvPr/>
        </p:nvSpPr>
        <p:spPr bwMode="auto">
          <a:xfrm>
            <a:off x="155575" y="-914400"/>
            <a:ext cx="285750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Picture 6" descr="union.bmp"/>
          <p:cNvPicPr>
            <a:picLocks noChangeAspect="1"/>
          </p:cNvPicPr>
          <p:nvPr/>
        </p:nvPicPr>
        <p:blipFill>
          <a:blip r:embed="rId6" cstate="print">
            <a:lum bright="36000" contrast="25000"/>
          </a:blip>
          <a:srcRect l="10000" t="11250" r="9999" b="13749"/>
          <a:stretch>
            <a:fillRect/>
          </a:stretch>
        </p:blipFill>
        <p:spPr>
          <a:xfrm>
            <a:off x="3286116" y="4214818"/>
            <a:ext cx="228601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unión de conjuntos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7048528" cy="4114800"/>
          </a:xfrm>
        </p:spPr>
        <p:txBody>
          <a:bodyPr/>
          <a:lstStyle/>
          <a:p>
            <a:pPr>
              <a:buNone/>
            </a:pPr>
            <a:r>
              <a:rPr lang="es-MX" sz="2400" dirty="0" smtClean="0"/>
              <a:t>Dados los conjuntos:</a:t>
            </a:r>
          </a:p>
          <a:p>
            <a:pPr>
              <a:buNone/>
            </a:pPr>
            <a:r>
              <a:rPr lang="es-MX" sz="2400" dirty="0" smtClean="0"/>
              <a:t>A={a, b, c}  B= {</a:t>
            </a:r>
            <a:r>
              <a:rPr lang="es-MX" sz="2400" dirty="0" err="1" smtClean="0"/>
              <a:t>c,d</a:t>
            </a:r>
            <a:r>
              <a:rPr lang="es-MX" sz="2400" dirty="0" smtClean="0"/>
              <a:t>, e, f, g}  U= {</a:t>
            </a:r>
            <a:r>
              <a:rPr lang="es-MX" sz="2400" dirty="0" err="1" smtClean="0"/>
              <a:t>a,b,c,d,e,f,g,h,i</a:t>
            </a:r>
            <a:r>
              <a:rPr lang="es-MX" sz="2400" dirty="0" smtClean="0"/>
              <a:t>}</a:t>
            </a:r>
          </a:p>
          <a:p>
            <a:pPr>
              <a:buNone/>
            </a:pPr>
            <a:r>
              <a:rPr lang="es-MX" sz="2400" dirty="0" smtClean="0"/>
              <a:t>Obtener: A  U B </a:t>
            </a:r>
          </a:p>
          <a:p>
            <a:pPr marL="0">
              <a:buNone/>
            </a:pPr>
            <a:r>
              <a:rPr lang="es-MX" sz="2400" dirty="0" smtClean="0"/>
              <a:t>Represente lo anterior en un diagrama de </a:t>
            </a:r>
            <a:r>
              <a:rPr lang="es-MX" sz="2400" dirty="0" err="1" smtClean="0"/>
              <a:t>Venn</a:t>
            </a:r>
            <a:r>
              <a:rPr lang="es-MX" sz="2400" dirty="0" smtClean="0"/>
              <a:t> y en forma de conjunto.</a:t>
            </a:r>
            <a:endParaRPr lang="es-MX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Intersección de </a:t>
            </a:r>
            <a:r>
              <a:rPr lang="es-MX" dirty="0" smtClean="0"/>
              <a:t>conjuntos </a:t>
            </a:r>
            <a:r>
              <a:rPr lang="es-MX" dirty="0" smtClean="0">
                <a:latin typeface="Cambria Math"/>
                <a:ea typeface="Cambria Math"/>
              </a:rPr>
              <a:t>⋂</a:t>
            </a:r>
            <a:endParaRPr lang="es-E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905000"/>
            <a:ext cx="73691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200" dirty="0"/>
              <a:t>La intersección de dos conjuntos A y B está formada por los elementos que son </a:t>
            </a:r>
            <a:r>
              <a:rPr lang="es-MX" sz="2200" b="1" u="sng" dirty="0"/>
              <a:t>comunes a ambos </a:t>
            </a:r>
            <a:r>
              <a:rPr lang="es-MX" sz="2200" dirty="0"/>
              <a:t>conjuntos; se escribe </a:t>
            </a:r>
            <a:r>
              <a:rPr lang="es-MX" sz="2200" dirty="0" smtClean="0"/>
              <a:t>A </a:t>
            </a:r>
            <a:r>
              <a:rPr lang="es-MX" sz="2200" dirty="0" smtClean="0">
                <a:cs typeface="Arial" charset="0"/>
              </a:rPr>
              <a:t>∩ B</a:t>
            </a:r>
            <a:r>
              <a:rPr lang="es-MX" sz="2200" dirty="0">
                <a:cs typeface="Arial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s-MX" sz="22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s-MX" sz="22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s-MX" sz="2200" dirty="0">
                <a:cs typeface="Arial" charset="0"/>
              </a:rPr>
              <a:t>Si A y B no tienen elementos comunes, A∩B = </a:t>
            </a:r>
            <a:r>
              <a:rPr lang="es-MX" sz="2200" dirty="0" smtClean="0">
                <a:cs typeface="Arial" charset="0"/>
                <a:sym typeface="Symbol" pitchFamily="18" charset="2"/>
              </a:rPr>
              <a:t>{ }, </a:t>
            </a:r>
            <a:r>
              <a:rPr lang="es-MX" sz="2200" dirty="0">
                <a:cs typeface="Arial" charset="0"/>
                <a:sym typeface="Symbol" pitchFamily="18" charset="2"/>
              </a:rPr>
              <a:t>entonces se dice que A y B son conjuntos </a:t>
            </a:r>
            <a:r>
              <a:rPr lang="es-MX" sz="2200" dirty="0" err="1">
                <a:cs typeface="Arial" charset="0"/>
                <a:sym typeface="Symbol" pitchFamily="18" charset="2"/>
              </a:rPr>
              <a:t>disconjuntos</a:t>
            </a:r>
            <a:r>
              <a:rPr lang="es-MX" sz="2200" dirty="0">
                <a:cs typeface="Arial" charset="0"/>
                <a:sym typeface="Symbol" pitchFamily="18" charset="2"/>
              </a:rPr>
              <a:t> o mutuamente exclusivos.</a:t>
            </a:r>
            <a:r>
              <a:rPr lang="es-MX" sz="2200" dirty="0"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s-MX" sz="2200" dirty="0">
              <a:cs typeface="Arial" charset="0"/>
            </a:endParaRPr>
          </a:p>
          <a:p>
            <a:pPr>
              <a:lnSpc>
                <a:spcPct val="90000"/>
              </a:lnSpc>
              <a:buNone/>
            </a:pPr>
            <a:endParaRPr lang="es-MX" sz="2200" dirty="0">
              <a:cs typeface="Arial" charset="0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03575" y="3284538"/>
          <a:ext cx="3429000" cy="425450"/>
        </p:xfrm>
        <a:graphic>
          <a:graphicData uri="http://schemas.openxmlformats.org/presentationml/2006/ole">
            <p:oleObj spid="_x0000_s39938" name="Ecuación" r:id="rId4" imgW="1739880" imgH="215640" progId="Equation.3">
              <p:embed/>
            </p:oleObj>
          </a:graphicData>
        </a:graphic>
      </p:graphicFrame>
      <p:sp>
        <p:nvSpPr>
          <p:cNvPr id="39940" name="AutoShape 4" descr="Image:Conjuntos 01a.svg"/>
          <p:cNvSpPr>
            <a:spLocks noChangeAspect="1" noChangeArrowheads="1"/>
          </p:cNvSpPr>
          <p:nvPr/>
        </p:nvSpPr>
        <p:spPr bwMode="auto">
          <a:xfrm>
            <a:off x="155575" y="-914400"/>
            <a:ext cx="285750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Picture 5" descr="int.bmp"/>
          <p:cNvPicPr>
            <a:picLocks noChangeAspect="1"/>
          </p:cNvPicPr>
          <p:nvPr/>
        </p:nvPicPr>
        <p:blipFill>
          <a:blip r:embed="rId5" cstate="print">
            <a:lum bright="16000"/>
          </a:blip>
          <a:srcRect l="7500" t="11250" r="12499" b="13749"/>
          <a:stretch>
            <a:fillRect/>
          </a:stretch>
        </p:blipFill>
        <p:spPr>
          <a:xfrm>
            <a:off x="3714744" y="4929198"/>
            <a:ext cx="228601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La diferencia entre dos conjuntos</a:t>
            </a: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905000"/>
            <a:ext cx="70088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600" dirty="0"/>
              <a:t>La diferencia de dos conjuntos A y B, escrita como A – B, es el conjunto de todos los elementos que pertenecen al conjunto A y no al conjunto B.</a:t>
            </a:r>
          </a:p>
          <a:p>
            <a:pPr>
              <a:lnSpc>
                <a:spcPct val="90000"/>
              </a:lnSpc>
            </a:pPr>
            <a:endParaRPr lang="es-MX" sz="2600" dirty="0"/>
          </a:p>
          <a:p>
            <a:pPr>
              <a:lnSpc>
                <a:spcPct val="90000"/>
              </a:lnSpc>
            </a:pPr>
            <a:endParaRPr lang="es-MX" sz="2600" dirty="0"/>
          </a:p>
          <a:p>
            <a:pPr>
              <a:lnSpc>
                <a:spcPct val="90000"/>
              </a:lnSpc>
            </a:pPr>
            <a:endParaRPr lang="es-MX" sz="2600" dirty="0"/>
          </a:p>
          <a:p>
            <a:pPr>
              <a:lnSpc>
                <a:spcPct val="90000"/>
              </a:lnSpc>
              <a:buNone/>
            </a:pPr>
            <a:endParaRPr lang="es-ES" sz="2600" dirty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03575" y="3789363"/>
          <a:ext cx="3429000" cy="441325"/>
        </p:xfrm>
        <a:graphic>
          <a:graphicData uri="http://schemas.openxmlformats.org/presentationml/2006/ole">
            <p:oleObj spid="_x0000_s16388" name="Ecuación" r:id="rId4" imgW="1676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El complemento de un conjunto</a:t>
            </a: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905000"/>
            <a:ext cx="73691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200" dirty="0"/>
              <a:t>Dados U (el conjuntos Universal, el cual contiene todos los elementos considerados) y A ( un conjunto que contiene ciertos elementos del U), el conjunto complemento del conjunto A, que se escribe A´ (A prima) es el conjunto que contiene todos los elementos que se encuentran en U, pero no están en el conjunto original A.</a:t>
            </a:r>
          </a:p>
          <a:p>
            <a:pPr>
              <a:lnSpc>
                <a:spcPct val="90000"/>
              </a:lnSpc>
            </a:pPr>
            <a:endParaRPr lang="es-MX" sz="2200" dirty="0"/>
          </a:p>
          <a:p>
            <a:pPr>
              <a:lnSpc>
                <a:spcPct val="90000"/>
              </a:lnSpc>
            </a:pPr>
            <a:endParaRPr lang="es-MX" sz="2200" dirty="0"/>
          </a:p>
          <a:p>
            <a:pPr>
              <a:lnSpc>
                <a:spcPct val="90000"/>
              </a:lnSpc>
            </a:pPr>
            <a:r>
              <a:rPr lang="es-MX" sz="2200" dirty="0" smtClean="0"/>
              <a:t>También se escribe A</a:t>
            </a:r>
            <a:r>
              <a:rPr lang="es-MX" sz="2200" baseline="30000" dirty="0" smtClean="0"/>
              <a:t>C</a:t>
            </a:r>
            <a:endParaRPr lang="es-MX" sz="2200" baseline="30000" dirty="0"/>
          </a:p>
          <a:p>
            <a:pPr>
              <a:lnSpc>
                <a:spcPct val="90000"/>
              </a:lnSpc>
              <a:buNone/>
            </a:pPr>
            <a:endParaRPr lang="es-ES" sz="2200" dirty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419475" y="4365625"/>
          <a:ext cx="3429000" cy="371475"/>
        </p:xfrm>
        <a:graphic>
          <a:graphicData uri="http://schemas.openxmlformats.org/presentationml/2006/ole">
            <p:oleObj spid="_x0000_s18436" name="Ecuación" r:id="rId4" imgW="19936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">
  <a:themeElements>
    <a:clrScheme name="Ec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106</TotalTime>
  <Words>303</Words>
  <Application>Microsoft Office PowerPoint</Application>
  <PresentationFormat>Presentación en pantalla (4:3)</PresentationFormat>
  <Paragraphs>41</Paragraphs>
  <Slides>7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Eco</vt:lpstr>
      <vt:lpstr>Ecuación</vt:lpstr>
      <vt:lpstr>Operaciones de conjuntos</vt:lpstr>
      <vt:lpstr>Contenido </vt:lpstr>
      <vt:lpstr>Unión de conjuntos U</vt:lpstr>
      <vt:lpstr>Ejemplos de unión de conjuntos</vt:lpstr>
      <vt:lpstr>Intersección de conjuntos ⋂</vt:lpstr>
      <vt:lpstr>La diferencia entre dos conjuntos</vt:lpstr>
      <vt:lpstr>El complemento de un conjunto</vt:lpstr>
    </vt:vector>
  </TitlesOfParts>
  <Company>ITESM CAMPUS QUERETARO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Operaciones de conjuntos</dc:title>
  <dc:creator>SCTI</dc:creator>
  <cp:lastModifiedBy>Siste-Mat</cp:lastModifiedBy>
  <cp:revision>13</cp:revision>
  <dcterms:created xsi:type="dcterms:W3CDTF">2003-12-02T12:03:24Z</dcterms:created>
  <dcterms:modified xsi:type="dcterms:W3CDTF">2010-05-12T20:23:27Z</dcterms:modified>
</cp:coreProperties>
</file>