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4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7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0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A7F-7B00-467F-BF63-D36ABF2D237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ED71-BB16-421E-BE8C-0428F33D8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680" y="24038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Algerian" pitchFamily="82" charset="0"/>
              </a:rPr>
              <a:t>Assignment-Regression </a:t>
            </a:r>
            <a:r>
              <a:rPr lang="en-IN" sz="2400" b="1" dirty="0">
                <a:latin typeface="Algerian" pitchFamily="82" charset="0"/>
              </a:rPr>
              <a:t>Algorithm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260" y="980728"/>
            <a:ext cx="8280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IN" sz="1600" b="1" dirty="0" smtClean="0">
                <a:solidFill>
                  <a:srgbClr val="FF0000"/>
                </a:solidFill>
              </a:rPr>
              <a:t>Identify </a:t>
            </a:r>
            <a:r>
              <a:rPr lang="en-IN" sz="1600" b="1" dirty="0">
                <a:solidFill>
                  <a:srgbClr val="FF0000"/>
                </a:solidFill>
              </a:rPr>
              <a:t>your problem statement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lvl="0"/>
            <a:endParaRPr lang="en-IN" sz="1600" dirty="0">
              <a:solidFill>
                <a:srgbClr val="FF0000"/>
              </a:solidFill>
            </a:endParaRPr>
          </a:p>
          <a:p>
            <a:pPr lvl="0"/>
            <a:r>
              <a:rPr lang="en-IN" sz="1600" b="1" dirty="0" smtClean="0"/>
              <a:t>i. Stage </a:t>
            </a:r>
            <a:r>
              <a:rPr lang="en-IN" sz="1600" b="1" dirty="0"/>
              <a:t>I – Machine Learning (Input in numbers)</a:t>
            </a:r>
          </a:p>
          <a:p>
            <a:pPr lvl="0"/>
            <a:r>
              <a:rPr lang="en-IN" sz="1600" b="1" dirty="0" smtClean="0"/>
              <a:t>ii. Stage </a:t>
            </a:r>
            <a:r>
              <a:rPr lang="en-IN" sz="1600" b="1" dirty="0"/>
              <a:t>II – Supervised Learning (Input &amp; Output clear)</a:t>
            </a:r>
          </a:p>
          <a:p>
            <a:pPr lvl="0"/>
            <a:r>
              <a:rPr lang="en-IN" sz="1600" b="1" dirty="0" smtClean="0"/>
              <a:t>iii. Stage </a:t>
            </a:r>
            <a:r>
              <a:rPr lang="en-IN" sz="1600" b="1" dirty="0"/>
              <a:t>III – Regression ( Output in numerical</a:t>
            </a:r>
            <a:r>
              <a:rPr lang="en-IN" sz="1600" b="1" dirty="0" smtClean="0"/>
              <a:t>)</a:t>
            </a:r>
          </a:p>
          <a:p>
            <a:pPr lvl="0"/>
            <a:endParaRPr lang="en-IN" sz="1600" dirty="0"/>
          </a:p>
          <a:p>
            <a:pPr lvl="0"/>
            <a:r>
              <a:rPr lang="en-IN" sz="1600" b="1" dirty="0" smtClean="0">
                <a:solidFill>
                  <a:srgbClr val="FF0000"/>
                </a:solidFill>
              </a:rPr>
              <a:t>2. Tell </a:t>
            </a:r>
            <a:r>
              <a:rPr lang="en-IN" sz="1600" b="1" dirty="0">
                <a:solidFill>
                  <a:srgbClr val="FF0000"/>
                </a:solidFill>
              </a:rPr>
              <a:t>basic info about the dataset (Total number of rows, columns)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lvl="0"/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b="1" dirty="0"/>
              <a:t>Rows – 1338</a:t>
            </a:r>
          </a:p>
          <a:p>
            <a:r>
              <a:rPr lang="en-IN" sz="1600" b="1" dirty="0"/>
              <a:t>Columns – </a:t>
            </a:r>
            <a:r>
              <a:rPr lang="en-IN" sz="1600" b="1" dirty="0" smtClean="0"/>
              <a:t>6</a:t>
            </a:r>
          </a:p>
          <a:p>
            <a:endParaRPr lang="en-IN" sz="1600" dirty="0"/>
          </a:p>
          <a:p>
            <a:pPr lvl="0"/>
            <a:r>
              <a:rPr lang="en-IN" sz="1600" b="1" dirty="0" smtClean="0">
                <a:solidFill>
                  <a:srgbClr val="FF0000"/>
                </a:solidFill>
              </a:rPr>
              <a:t>3. Mention </a:t>
            </a:r>
            <a:r>
              <a:rPr lang="en-IN" sz="1600" b="1" dirty="0">
                <a:solidFill>
                  <a:srgbClr val="FF0000"/>
                </a:solidFill>
              </a:rPr>
              <a:t>the pre-processing method if you’re doing any (like converting string to number – nominal data)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lvl="0"/>
            <a:endParaRPr lang="en-IN" sz="1600" dirty="0">
              <a:solidFill>
                <a:srgbClr val="FF0000"/>
              </a:solidFill>
            </a:endParaRPr>
          </a:p>
          <a:p>
            <a:r>
              <a:rPr lang="en-IN" sz="1600" b="1" dirty="0"/>
              <a:t>Yes, column sex and smoker needs to be converted into nominal data as they are in </a:t>
            </a:r>
            <a:r>
              <a:rPr lang="en-IN" sz="1600" b="1" dirty="0" smtClean="0"/>
              <a:t>text</a:t>
            </a:r>
          </a:p>
          <a:p>
            <a:endParaRPr lang="en-IN" sz="1600" dirty="0"/>
          </a:p>
          <a:p>
            <a:r>
              <a:rPr lang="en-IN" sz="1600" b="1" dirty="0" smtClean="0">
                <a:solidFill>
                  <a:srgbClr val="FF0000"/>
                </a:solidFill>
              </a:rPr>
              <a:t>4. Develop </a:t>
            </a:r>
            <a:r>
              <a:rPr lang="en-IN" sz="1600" b="1" dirty="0">
                <a:solidFill>
                  <a:srgbClr val="FF0000"/>
                </a:solidFill>
              </a:rPr>
              <a:t>a good model with r2_score. You can use any machine learning algorithm; you can create many models. Finally, you have to come up with final model.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endParaRPr lang="en-IN" sz="1600" b="1" dirty="0" smtClean="0">
              <a:solidFill>
                <a:srgbClr val="FF0000"/>
              </a:solidFill>
            </a:endParaRPr>
          </a:p>
          <a:p>
            <a:r>
              <a:rPr lang="en-IN" sz="1600" b="1" dirty="0" smtClean="0"/>
              <a:t>Final Model – Random Forest  Regression</a:t>
            </a:r>
          </a:p>
          <a:p>
            <a:endParaRPr lang="en-IN" sz="1600" b="1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59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63915"/>
            <a:ext cx="87129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5. All </a:t>
            </a:r>
            <a:r>
              <a:rPr lang="en-IN" sz="1600" b="1" dirty="0">
                <a:solidFill>
                  <a:srgbClr val="FF0000"/>
                </a:solidFill>
              </a:rPr>
              <a:t>the research values (r2_score of the models) should be documented. (You can make tabulation or screenshot of the results.)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endParaRPr lang="en-IN" sz="1600" b="1" dirty="0" smtClean="0">
              <a:solidFill>
                <a:srgbClr val="FF0000"/>
              </a:solidFill>
            </a:endParaRPr>
          </a:p>
          <a:p>
            <a:pPr marL="400050" indent="-400050">
              <a:buAutoNum type="romanLcPeriod"/>
            </a:pPr>
            <a:r>
              <a:rPr lang="en-IN" sz="1600" b="1" dirty="0" smtClean="0"/>
              <a:t>Multiple Linear Regression  (r</a:t>
            </a:r>
            <a:r>
              <a:rPr lang="en-IN" sz="1600" b="1" baseline="30000" dirty="0" smtClean="0"/>
              <a:t>2 </a:t>
            </a:r>
            <a:r>
              <a:rPr lang="en-IN" sz="1600" b="1" dirty="0" smtClean="0"/>
              <a:t>value)= </a:t>
            </a:r>
            <a:r>
              <a:rPr lang="en-IN" sz="1600" b="1" u="sng" dirty="0" smtClean="0"/>
              <a:t>0.7894790349867009</a:t>
            </a:r>
          </a:p>
          <a:p>
            <a:pPr marL="400050" indent="-400050">
              <a:buAutoNum type="romanLcPeriod"/>
            </a:pPr>
            <a:endParaRPr lang="en-IN" sz="1600" b="1" dirty="0"/>
          </a:p>
          <a:p>
            <a:pPr marL="400050" indent="-400050">
              <a:buAutoNum type="romanLcPeriod" startAt="2"/>
            </a:pPr>
            <a:r>
              <a:rPr lang="en-IN" sz="1600" b="1" dirty="0" smtClean="0"/>
              <a:t>Support Vector Machine:</a:t>
            </a:r>
          </a:p>
          <a:p>
            <a:endParaRPr lang="en-IN" sz="1600" b="1" dirty="0" smtClean="0"/>
          </a:p>
          <a:p>
            <a:endParaRPr lang="en-IN" sz="1600" b="1" dirty="0"/>
          </a:p>
          <a:p>
            <a:pPr marL="400050" indent="-400050">
              <a:buAutoNum type="romanLcPeriod" startAt="2"/>
            </a:pPr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b="1" dirty="0" smtClean="0"/>
          </a:p>
          <a:p>
            <a:r>
              <a:rPr lang="en-IN" sz="1600" b="1" dirty="0" smtClean="0"/>
              <a:t>The </a:t>
            </a:r>
            <a:r>
              <a:rPr lang="en-IN" sz="1600" b="1" dirty="0" smtClean="0"/>
              <a:t>SVM Regression use r</a:t>
            </a:r>
            <a:r>
              <a:rPr lang="en-IN" sz="1600" b="1" baseline="30000" dirty="0" smtClean="0"/>
              <a:t>2 </a:t>
            </a:r>
            <a:r>
              <a:rPr lang="en-IN" sz="1600" b="1" dirty="0" smtClean="0"/>
              <a:t>value </a:t>
            </a:r>
            <a:r>
              <a:rPr lang="en-IN" sz="1600" b="1" dirty="0" smtClean="0"/>
              <a:t>( </a:t>
            </a:r>
            <a:r>
              <a:rPr lang="en-IN" sz="1600" b="1" dirty="0" smtClean="0"/>
              <a:t>‘</a:t>
            </a:r>
            <a:r>
              <a:rPr lang="en-IN" sz="1600" b="1" dirty="0" err="1" smtClean="0"/>
              <a:t>rbf</a:t>
            </a:r>
            <a:r>
              <a:rPr lang="en-IN" sz="1600" b="1" dirty="0" smtClean="0"/>
              <a:t>’ </a:t>
            </a:r>
            <a:r>
              <a:rPr lang="en-IN" sz="1600" b="1" dirty="0"/>
              <a:t>,</a:t>
            </a:r>
            <a:r>
              <a:rPr lang="en-IN" sz="1600" b="1" dirty="0" smtClean="0"/>
              <a:t> c=3000) </a:t>
            </a:r>
            <a:r>
              <a:rPr lang="en-IN" sz="1600" b="1" dirty="0" smtClean="0"/>
              <a:t>= </a:t>
            </a:r>
            <a:r>
              <a:rPr lang="en-IN" sz="1600" b="1" u="sng" strike="noStrike" dirty="0" smtClean="0">
                <a:effectLst/>
              </a:rPr>
              <a:t>0.866339395</a:t>
            </a:r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97001"/>
              </p:ext>
            </p:extLst>
          </p:nvPr>
        </p:nvGraphicFramePr>
        <p:xfrm>
          <a:off x="827584" y="2276872"/>
          <a:ext cx="6096000" cy="278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383928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S.No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Hyper Parameter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linear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poly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</a:rPr>
                        <a:t>rbf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sigmoid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0.462468414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0.038716223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-0.032273294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0.039307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0.628879286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0.617956962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0.320031783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0.52761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0.763105798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0.826368354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0.664298465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0.444606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0.764931174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0.856648768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0.810206485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0.287471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C2000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0.744041831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0.860557928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0.854776643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-0.59395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C3000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0.74142366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0.859893008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0.866339395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-2.12442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63915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ii. </a:t>
            </a:r>
            <a:r>
              <a:rPr lang="en-IN" sz="1600" b="1" dirty="0" smtClean="0"/>
              <a:t>Decision Tree Regression: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fontAlgn="b"/>
            <a:r>
              <a:rPr lang="en-IN" sz="1600" b="1" dirty="0"/>
              <a:t>The </a:t>
            </a:r>
            <a:r>
              <a:rPr lang="en-IN" sz="1600" b="1" dirty="0" smtClean="0"/>
              <a:t>Decision Tree </a:t>
            </a:r>
            <a:r>
              <a:rPr lang="en-IN" sz="1600" b="1" dirty="0"/>
              <a:t>Regression r</a:t>
            </a:r>
            <a:r>
              <a:rPr lang="en-IN" sz="1600" b="1" baseline="30000" dirty="0"/>
              <a:t>2 </a:t>
            </a:r>
            <a:r>
              <a:rPr lang="en-IN" sz="1600" b="1" dirty="0"/>
              <a:t>value (</a:t>
            </a:r>
            <a:r>
              <a:rPr lang="en-IN" sz="1600" b="1" dirty="0" err="1" smtClean="0"/>
              <a:t>mse</a:t>
            </a:r>
            <a:r>
              <a:rPr lang="en-IN" sz="1600" b="1" dirty="0" smtClean="0"/>
              <a:t>, </a:t>
            </a:r>
            <a:r>
              <a:rPr lang="en-IN" sz="1600" b="1" dirty="0" err="1" smtClean="0"/>
              <a:t>sqrt,random</a:t>
            </a:r>
            <a:r>
              <a:rPr lang="en-IN" sz="1600" b="1" dirty="0" smtClean="0"/>
              <a:t>)= </a:t>
            </a:r>
            <a:r>
              <a:rPr lang="en-IN" sz="1600" b="1" u="sng" dirty="0" smtClean="0"/>
              <a:t>0.771011847</a:t>
            </a:r>
            <a:endParaRPr lang="en-IN" sz="1600" b="1" u="sng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77154"/>
              </p:ext>
            </p:extLst>
          </p:nvPr>
        </p:nvGraphicFramePr>
        <p:xfrm>
          <a:off x="1331640" y="836712"/>
          <a:ext cx="6912768" cy="4783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3663"/>
                <a:gridCol w="1933386"/>
                <a:gridCol w="1276765"/>
                <a:gridCol w="1203807"/>
                <a:gridCol w="19151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</a:rPr>
                        <a:t>S.No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Criterion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max_features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Splitter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r2 Score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friedman_mse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0.679786466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friedman_mse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sqrt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0.753949751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friedman_mse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0.768246814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friedman_mse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0.707191847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friedman_mse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sqrt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0.671595922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friedman_mse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log2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0.648364721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auto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0.685777139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sqrt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best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0.707769769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best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0.651062637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random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0.755654289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sqrt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0.708904931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mae (absolute_error)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0.675615016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0.709028563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sqrt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0.613038487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0.706346746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0.754348537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sqrt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0.771011847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0.692319025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63915"/>
            <a:ext cx="87129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iii. </a:t>
            </a:r>
            <a:r>
              <a:rPr lang="en-IN" sz="1600" b="1" dirty="0" smtClean="0"/>
              <a:t>Random Forest Regression</a:t>
            </a:r>
            <a:r>
              <a:rPr lang="en-IN" sz="1600" b="1" dirty="0" smtClean="0"/>
              <a:t>: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r>
              <a:rPr lang="en-IN" sz="1600" b="1" dirty="0" smtClean="0"/>
              <a:t>The Random Forest Regression </a:t>
            </a:r>
            <a:r>
              <a:rPr lang="en-IN" sz="1600" b="1" dirty="0"/>
              <a:t>r</a:t>
            </a:r>
            <a:r>
              <a:rPr lang="en-IN" sz="1600" b="1" baseline="30000" dirty="0"/>
              <a:t>2 </a:t>
            </a:r>
            <a:r>
              <a:rPr lang="en-IN" sz="1600" b="1" dirty="0"/>
              <a:t>value </a:t>
            </a:r>
            <a:r>
              <a:rPr lang="en-IN" sz="1600" b="1" dirty="0" smtClean="0"/>
              <a:t>(</a:t>
            </a:r>
            <a:r>
              <a:rPr lang="en-IN" sz="1600" b="1" dirty="0" err="1" smtClean="0"/>
              <a:t>mae</a:t>
            </a:r>
            <a:r>
              <a:rPr lang="en-IN" sz="1600" b="1" dirty="0" smtClean="0"/>
              <a:t>, log2,100)= </a:t>
            </a:r>
            <a:r>
              <a:rPr lang="en-IN" sz="1600" b="1" u="sng" dirty="0"/>
              <a:t>0.8728050214720684</a:t>
            </a:r>
            <a:endParaRPr lang="en-IN" sz="1600" b="1" u="sng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27644"/>
              </p:ext>
            </p:extLst>
          </p:nvPr>
        </p:nvGraphicFramePr>
        <p:xfrm>
          <a:off x="755577" y="908720"/>
          <a:ext cx="6192687" cy="44786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4462"/>
                <a:gridCol w="1011721"/>
                <a:gridCol w="1440160"/>
                <a:gridCol w="1296144"/>
                <a:gridCol w="1800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S.No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Criterion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max_features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n_estimators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r2 Score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auto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0.835949957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18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sqrt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/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0.8568965261037553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log2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0.864653928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auto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0.851161144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sqrt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0.868804446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mse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log2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0.865250128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auto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0.851591122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sqrt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0.86740979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log2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0.868435997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auto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0.851651779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 err="1">
                          <a:effectLst/>
                        </a:rPr>
                        <a:t>sqrt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0.857558102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log2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0.857104011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auto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0.850658702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sqrt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0.867944052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log2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0.869198593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auto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0.851608808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sqrt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0.872746674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log2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 smtClean="0"/>
                        <a:t>0.8728050214720684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63915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6. </a:t>
            </a:r>
            <a:r>
              <a:rPr lang="en-IN" sz="1600" b="1" dirty="0" smtClean="0">
                <a:solidFill>
                  <a:srgbClr val="FF0000"/>
                </a:solidFill>
              </a:rPr>
              <a:t>Mention </a:t>
            </a:r>
            <a:r>
              <a:rPr lang="en-IN" sz="1600" b="1" dirty="0">
                <a:solidFill>
                  <a:srgbClr val="FF0000"/>
                </a:solidFill>
              </a:rPr>
              <a:t>your final model, justify why u have chosen the same. 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endParaRPr lang="en-IN" sz="1600" b="1" dirty="0">
              <a:solidFill>
                <a:srgbClr val="FF0000"/>
              </a:solidFill>
            </a:endParaRPr>
          </a:p>
          <a:p>
            <a:r>
              <a:rPr lang="en-IN" sz="1600" dirty="0" smtClean="0"/>
              <a:t>Chosen Random Forest Regression </a:t>
            </a:r>
            <a:r>
              <a:rPr lang="en-IN" sz="1600" dirty="0"/>
              <a:t>(</a:t>
            </a:r>
            <a:r>
              <a:rPr lang="en-IN" sz="1600" dirty="0" err="1"/>
              <a:t>mae</a:t>
            </a:r>
            <a:r>
              <a:rPr lang="en-IN" sz="1600" dirty="0"/>
              <a:t>, log2,100) </a:t>
            </a:r>
            <a:r>
              <a:rPr lang="en-IN" sz="1600" dirty="0" smtClean="0"/>
              <a:t>as the best model compared to other models as it’s </a:t>
            </a:r>
            <a:r>
              <a:rPr lang="en-IN" sz="1600" dirty="0"/>
              <a:t>r</a:t>
            </a:r>
            <a:r>
              <a:rPr lang="en-IN" sz="1600" baseline="30000" dirty="0"/>
              <a:t>2 </a:t>
            </a:r>
            <a:r>
              <a:rPr lang="en-IN" sz="1600" dirty="0" smtClean="0"/>
              <a:t>value is </a:t>
            </a:r>
            <a:r>
              <a:rPr lang="en-IN" sz="1600" dirty="0"/>
              <a:t>highest </a:t>
            </a:r>
            <a:r>
              <a:rPr lang="en-IN" sz="1600" b="1" u="sng" dirty="0"/>
              <a:t>0.8728050214720684</a:t>
            </a:r>
            <a:endParaRPr lang="en-IN" sz="1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5132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526</Words>
  <Application>Microsoft Office PowerPoint</Application>
  <PresentationFormat>On-screen Show (4:3)</PresentationFormat>
  <Paragraphs>321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2023-10-28T20:51:34Z</dcterms:created>
  <dcterms:modified xsi:type="dcterms:W3CDTF">2023-10-29T09:36:33Z</dcterms:modified>
</cp:coreProperties>
</file>