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057E2-F47F-48DE-B10F-9CFD6071B0FC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5973-3BFE-4FAF-9176-DCA30D1E1E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359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057E2-F47F-48DE-B10F-9CFD6071B0FC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5973-3BFE-4FAF-9176-DCA30D1E1E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024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057E2-F47F-48DE-B10F-9CFD6071B0FC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5973-3BFE-4FAF-9176-DCA30D1E1E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430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057E2-F47F-48DE-B10F-9CFD6071B0FC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5973-3BFE-4FAF-9176-DCA30D1E1E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904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057E2-F47F-48DE-B10F-9CFD6071B0FC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5973-3BFE-4FAF-9176-DCA30D1E1E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2867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057E2-F47F-48DE-B10F-9CFD6071B0FC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5973-3BFE-4FAF-9176-DCA30D1E1E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95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057E2-F47F-48DE-B10F-9CFD6071B0FC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5973-3BFE-4FAF-9176-DCA30D1E1E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0863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057E2-F47F-48DE-B10F-9CFD6071B0FC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5973-3BFE-4FAF-9176-DCA30D1E1E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991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057E2-F47F-48DE-B10F-9CFD6071B0FC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5973-3BFE-4FAF-9176-DCA30D1E1E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105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057E2-F47F-48DE-B10F-9CFD6071B0FC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5973-3BFE-4FAF-9176-DCA30D1E1E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975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057E2-F47F-48DE-B10F-9CFD6071B0FC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5973-3BFE-4FAF-9176-DCA30D1E1E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3815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057E2-F47F-48DE-B10F-9CFD6071B0FC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35973-3BFE-4FAF-9176-DCA30D1E1E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6825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592" y="2924944"/>
            <a:ext cx="7772400" cy="720080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Classification Assignment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84461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88641"/>
            <a:ext cx="7772400" cy="720080"/>
          </a:xfrm>
        </p:spPr>
        <p:txBody>
          <a:bodyPr>
            <a:normAutofit/>
          </a:bodyPr>
          <a:lstStyle/>
          <a:p>
            <a:r>
              <a:rPr lang="en-IN" sz="3200" dirty="0"/>
              <a:t>Problem Statement or </a:t>
            </a:r>
            <a:r>
              <a:rPr lang="en-IN" sz="3200" dirty="0" smtClean="0"/>
              <a:t>Requirement</a:t>
            </a:r>
            <a:endParaRPr lang="en-IN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908720"/>
            <a:ext cx="8640960" cy="5544616"/>
          </a:xfrm>
        </p:spPr>
        <p:txBody>
          <a:bodyPr>
            <a:normAutofit fontScale="55000" lnSpcReduction="20000"/>
          </a:bodyPr>
          <a:lstStyle/>
          <a:p>
            <a:pPr marL="342900" indent="-342900" algn="l">
              <a:buAutoNum type="arabicPeriod"/>
            </a:pPr>
            <a:r>
              <a:rPr lang="en-IN" sz="2400" dirty="0" smtClean="0">
                <a:solidFill>
                  <a:schemeClr val="tx1"/>
                </a:solidFill>
              </a:rPr>
              <a:t>Identify </a:t>
            </a:r>
            <a:r>
              <a:rPr lang="en-IN" sz="2400" dirty="0">
                <a:solidFill>
                  <a:schemeClr val="tx1"/>
                </a:solidFill>
              </a:rPr>
              <a:t>your problem </a:t>
            </a:r>
            <a:r>
              <a:rPr lang="en-IN" sz="2400" dirty="0" smtClean="0">
                <a:solidFill>
                  <a:schemeClr val="tx1"/>
                </a:solidFill>
              </a:rPr>
              <a:t>statement </a:t>
            </a:r>
          </a:p>
          <a:p>
            <a:pPr algn="l"/>
            <a:r>
              <a:rPr lang="en-IN" sz="2400" dirty="0">
                <a:solidFill>
                  <a:schemeClr val="tx1"/>
                </a:solidFill>
              </a:rPr>
              <a:t> </a:t>
            </a:r>
            <a:r>
              <a:rPr lang="en-IN" sz="2400" dirty="0" smtClean="0">
                <a:solidFill>
                  <a:schemeClr val="tx1"/>
                </a:solidFill>
              </a:rPr>
              <a:t>     </a:t>
            </a:r>
            <a:r>
              <a:rPr lang="en-IN" sz="2400" b="1" dirty="0" smtClean="0">
                <a:solidFill>
                  <a:srgbClr val="FF0000"/>
                </a:solidFill>
              </a:rPr>
              <a:t>Need to build the best model to predict and classify the </a:t>
            </a:r>
            <a:r>
              <a:rPr lang="en-IN" sz="2400" b="1" dirty="0">
                <a:solidFill>
                  <a:srgbClr val="FF0000"/>
                </a:solidFill>
              </a:rPr>
              <a:t>Chronic Kidney Disease (CKD</a:t>
            </a:r>
            <a:r>
              <a:rPr lang="en-IN" sz="2400" b="1" dirty="0" smtClean="0">
                <a:solidFill>
                  <a:srgbClr val="FF0000"/>
                </a:solidFill>
              </a:rPr>
              <a:t>).</a:t>
            </a:r>
          </a:p>
          <a:p>
            <a:pPr algn="l"/>
            <a:endParaRPr lang="en-IN" sz="2400" b="1" dirty="0" smtClean="0">
              <a:solidFill>
                <a:srgbClr val="FF0000"/>
              </a:solidFill>
            </a:endParaRPr>
          </a:p>
          <a:p>
            <a:pPr algn="l"/>
            <a:r>
              <a:rPr lang="en-IN" sz="2400" dirty="0" smtClean="0">
                <a:solidFill>
                  <a:schemeClr val="tx1"/>
                </a:solidFill>
              </a:rPr>
              <a:t>2. Tell </a:t>
            </a:r>
            <a:r>
              <a:rPr lang="en-IN" sz="2400" dirty="0">
                <a:solidFill>
                  <a:schemeClr val="tx1"/>
                </a:solidFill>
              </a:rPr>
              <a:t>basic info about the dataset (Total number of rows, columns</a:t>
            </a:r>
            <a:r>
              <a:rPr lang="en-IN" sz="2400" dirty="0" smtClean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en-IN" sz="2400" dirty="0">
                <a:solidFill>
                  <a:schemeClr val="tx1"/>
                </a:solidFill>
              </a:rPr>
              <a:t> </a:t>
            </a:r>
            <a:r>
              <a:rPr lang="en-IN" sz="2400" dirty="0" smtClean="0">
                <a:solidFill>
                  <a:schemeClr val="tx1"/>
                </a:solidFill>
              </a:rPr>
              <a:t>      </a:t>
            </a:r>
            <a:r>
              <a:rPr lang="en-IN" sz="2400" b="1" dirty="0" smtClean="0">
                <a:solidFill>
                  <a:srgbClr val="FF0000"/>
                </a:solidFill>
              </a:rPr>
              <a:t>Rows – 399</a:t>
            </a:r>
          </a:p>
          <a:p>
            <a:pPr algn="l"/>
            <a:r>
              <a:rPr lang="en-IN" sz="2400" b="1" dirty="0" smtClean="0">
                <a:solidFill>
                  <a:srgbClr val="FF0000"/>
                </a:solidFill>
              </a:rPr>
              <a:t>       Columns – 25</a:t>
            </a:r>
          </a:p>
          <a:p>
            <a:pPr algn="l"/>
            <a:endParaRPr lang="en-IN" sz="2400" b="1" dirty="0" smtClean="0">
              <a:solidFill>
                <a:srgbClr val="FF0000"/>
              </a:solidFill>
            </a:endParaRPr>
          </a:p>
          <a:p>
            <a:pPr algn="l"/>
            <a:r>
              <a:rPr lang="en-IN" sz="2400" dirty="0" smtClean="0">
                <a:solidFill>
                  <a:schemeClr val="tx1"/>
                </a:solidFill>
              </a:rPr>
              <a:t>3. Mention </a:t>
            </a:r>
            <a:r>
              <a:rPr lang="en-IN" sz="2400" dirty="0">
                <a:solidFill>
                  <a:schemeClr val="tx1"/>
                </a:solidFill>
              </a:rPr>
              <a:t>the pre-processing method if you’re doing any (like </a:t>
            </a:r>
            <a:r>
              <a:rPr lang="en-IN" sz="2400" dirty="0" smtClean="0">
                <a:solidFill>
                  <a:schemeClr val="tx1"/>
                </a:solidFill>
              </a:rPr>
              <a:t>converting string </a:t>
            </a:r>
            <a:r>
              <a:rPr lang="en-IN" sz="2400" dirty="0">
                <a:solidFill>
                  <a:schemeClr val="tx1"/>
                </a:solidFill>
              </a:rPr>
              <a:t>to number – nominal data</a:t>
            </a:r>
            <a:r>
              <a:rPr lang="en-IN" sz="2400" dirty="0" smtClean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en-IN" sz="2400" b="1" dirty="0" smtClean="0">
                <a:solidFill>
                  <a:srgbClr val="FF0000"/>
                </a:solidFill>
              </a:rPr>
              <a:t>    Yes, need to convert few string columns to number (dataset=</a:t>
            </a:r>
            <a:r>
              <a:rPr lang="en-IN" sz="2400" b="1" dirty="0" err="1" smtClean="0">
                <a:solidFill>
                  <a:srgbClr val="FF0000"/>
                </a:solidFill>
              </a:rPr>
              <a:t>pd.get_dummies</a:t>
            </a:r>
            <a:r>
              <a:rPr lang="en-IN" sz="2400" b="1" dirty="0" smtClean="0">
                <a:solidFill>
                  <a:srgbClr val="FF0000"/>
                </a:solidFill>
              </a:rPr>
              <a:t>(</a:t>
            </a:r>
            <a:r>
              <a:rPr lang="en-IN" sz="2400" b="1" dirty="0" err="1" smtClean="0">
                <a:solidFill>
                  <a:srgbClr val="FF0000"/>
                </a:solidFill>
              </a:rPr>
              <a:t>dataset,drop_first</a:t>
            </a:r>
            <a:r>
              <a:rPr lang="en-IN" sz="2400" b="1" dirty="0" smtClean="0">
                <a:solidFill>
                  <a:srgbClr val="FF0000"/>
                </a:solidFill>
              </a:rPr>
              <a:t>=True))</a:t>
            </a:r>
          </a:p>
          <a:p>
            <a:pPr algn="l"/>
            <a:r>
              <a:rPr lang="en-IN" sz="2400" b="1" dirty="0" smtClean="0">
                <a:solidFill>
                  <a:srgbClr val="FF0000"/>
                </a:solidFill>
              </a:rPr>
              <a:t>   After converting string to number : Rows – 399 &amp; columns – 28</a:t>
            </a:r>
          </a:p>
          <a:p>
            <a:pPr algn="l"/>
            <a:endParaRPr lang="en-IN" sz="2400" b="1" dirty="0" smtClean="0">
              <a:solidFill>
                <a:srgbClr val="FF0000"/>
              </a:solidFill>
            </a:endParaRPr>
          </a:p>
          <a:p>
            <a:pPr algn="l"/>
            <a:r>
              <a:rPr lang="en-IN" sz="2400" dirty="0" smtClean="0">
                <a:solidFill>
                  <a:schemeClr val="tx1"/>
                </a:solidFill>
              </a:rPr>
              <a:t>4. </a:t>
            </a:r>
            <a:r>
              <a:rPr lang="en-IN" sz="2400" dirty="0">
                <a:solidFill>
                  <a:schemeClr val="tx1"/>
                </a:solidFill>
              </a:rPr>
              <a:t>Develop a good model with good evaluation metric. You can use </a:t>
            </a:r>
            <a:r>
              <a:rPr lang="en-IN" sz="2400" dirty="0" smtClean="0">
                <a:solidFill>
                  <a:schemeClr val="tx1"/>
                </a:solidFill>
              </a:rPr>
              <a:t>any machine </a:t>
            </a:r>
            <a:r>
              <a:rPr lang="en-IN" sz="2400" dirty="0">
                <a:solidFill>
                  <a:schemeClr val="tx1"/>
                </a:solidFill>
              </a:rPr>
              <a:t>learning algorithm; you can create </a:t>
            </a:r>
            <a:r>
              <a:rPr lang="en-IN" sz="2400" dirty="0" smtClean="0">
                <a:solidFill>
                  <a:schemeClr val="tx1"/>
                </a:solidFill>
              </a:rPr>
              <a:t>    many </a:t>
            </a:r>
            <a:r>
              <a:rPr lang="en-IN" sz="2400" dirty="0">
                <a:solidFill>
                  <a:schemeClr val="tx1"/>
                </a:solidFill>
              </a:rPr>
              <a:t>models. Finally, </a:t>
            </a:r>
            <a:r>
              <a:rPr lang="en-IN" sz="2400" dirty="0" smtClean="0">
                <a:solidFill>
                  <a:schemeClr val="tx1"/>
                </a:solidFill>
              </a:rPr>
              <a:t>you have </a:t>
            </a:r>
            <a:r>
              <a:rPr lang="en-IN" sz="2400" dirty="0">
                <a:solidFill>
                  <a:schemeClr val="tx1"/>
                </a:solidFill>
              </a:rPr>
              <a:t>to come up with final model</a:t>
            </a:r>
            <a:r>
              <a:rPr lang="en-IN" sz="2400" dirty="0" smtClean="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en-IN" sz="2400" b="1" dirty="0" smtClean="0">
                <a:solidFill>
                  <a:srgbClr val="FF0000"/>
                </a:solidFill>
              </a:rPr>
              <a:t>     Final Model – Random Forest – </a:t>
            </a:r>
            <a:r>
              <a:rPr lang="en-IN" sz="2400" b="1" dirty="0" err="1" smtClean="0">
                <a:solidFill>
                  <a:srgbClr val="FF0000"/>
                </a:solidFill>
              </a:rPr>
              <a:t>GridSearch</a:t>
            </a:r>
            <a:endParaRPr lang="en-IN" sz="2400" b="1" dirty="0" smtClean="0">
              <a:solidFill>
                <a:srgbClr val="FF0000"/>
              </a:solidFill>
            </a:endParaRPr>
          </a:p>
          <a:p>
            <a:pPr algn="l"/>
            <a:endParaRPr lang="en-IN" sz="2400" b="1" dirty="0" smtClean="0">
              <a:solidFill>
                <a:srgbClr val="FF0000"/>
              </a:solidFill>
            </a:endParaRPr>
          </a:p>
          <a:p>
            <a:pPr algn="l"/>
            <a:r>
              <a:rPr lang="en-IN" sz="2400" dirty="0" smtClean="0">
                <a:solidFill>
                  <a:schemeClr val="tx1"/>
                </a:solidFill>
              </a:rPr>
              <a:t>5. </a:t>
            </a:r>
            <a:r>
              <a:rPr lang="en-IN" sz="2400" dirty="0">
                <a:solidFill>
                  <a:schemeClr val="tx1"/>
                </a:solidFill>
              </a:rPr>
              <a:t>All the research values of each algorithm should be documented. (</a:t>
            </a:r>
            <a:r>
              <a:rPr lang="en-IN" sz="2400" dirty="0" smtClean="0">
                <a:solidFill>
                  <a:schemeClr val="tx1"/>
                </a:solidFill>
              </a:rPr>
              <a:t>You can </a:t>
            </a:r>
            <a:r>
              <a:rPr lang="en-IN" sz="2400" dirty="0">
                <a:solidFill>
                  <a:schemeClr val="tx1"/>
                </a:solidFill>
              </a:rPr>
              <a:t>make tabulation or screenshot of the results</a:t>
            </a:r>
            <a:r>
              <a:rPr lang="en-IN" sz="2400" dirty="0" smtClean="0">
                <a:solidFill>
                  <a:schemeClr val="tx1"/>
                </a:solidFill>
              </a:rPr>
              <a:t>.)</a:t>
            </a:r>
          </a:p>
          <a:p>
            <a:pPr algn="l"/>
            <a:r>
              <a:rPr lang="en-IN" sz="2400" b="1" dirty="0" smtClean="0">
                <a:solidFill>
                  <a:srgbClr val="FF0000"/>
                </a:solidFill>
              </a:rPr>
              <a:t>   Screenshot updated in the below slides for each algorithm.</a:t>
            </a:r>
          </a:p>
          <a:p>
            <a:pPr algn="l"/>
            <a:endParaRPr lang="en-IN" sz="2400" b="1" dirty="0" smtClean="0">
              <a:solidFill>
                <a:srgbClr val="FF0000"/>
              </a:solidFill>
            </a:endParaRPr>
          </a:p>
          <a:p>
            <a:pPr algn="l"/>
            <a:r>
              <a:rPr lang="en-IN" sz="2400" dirty="0" smtClean="0">
                <a:solidFill>
                  <a:schemeClr val="tx1"/>
                </a:solidFill>
              </a:rPr>
              <a:t>6. </a:t>
            </a:r>
            <a:r>
              <a:rPr lang="en-IN" sz="2400" dirty="0">
                <a:solidFill>
                  <a:schemeClr val="tx1"/>
                </a:solidFill>
              </a:rPr>
              <a:t>Mention your final model, justify why u have chosen the same</a:t>
            </a:r>
            <a:r>
              <a:rPr lang="en-IN" sz="2400" dirty="0" smtClean="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en-IN" sz="2400" b="1" dirty="0">
                <a:solidFill>
                  <a:srgbClr val="FF0000"/>
                </a:solidFill>
              </a:rPr>
              <a:t> </a:t>
            </a:r>
            <a:r>
              <a:rPr lang="en-IN" sz="2400" b="1" dirty="0" smtClean="0">
                <a:solidFill>
                  <a:srgbClr val="FF0000"/>
                </a:solidFill>
              </a:rPr>
              <a:t>Final model chosen as Random Forest – </a:t>
            </a:r>
            <a:r>
              <a:rPr lang="en-IN" sz="2400" b="1" dirty="0" err="1" smtClean="0">
                <a:solidFill>
                  <a:srgbClr val="FF0000"/>
                </a:solidFill>
              </a:rPr>
              <a:t>GridSearch</a:t>
            </a:r>
            <a:r>
              <a:rPr lang="en-IN" sz="2400" b="1" dirty="0" smtClean="0">
                <a:solidFill>
                  <a:srgbClr val="FF0000"/>
                </a:solidFill>
              </a:rPr>
              <a:t> because compared to other model the below listed count are high.</a:t>
            </a:r>
          </a:p>
          <a:p>
            <a:pPr marL="400050" indent="-400050" algn="l">
              <a:buAutoNum type="romanLcPeriod"/>
            </a:pPr>
            <a:r>
              <a:rPr lang="en-IN" sz="2400" b="1" dirty="0" smtClean="0">
                <a:solidFill>
                  <a:srgbClr val="FF0000"/>
                </a:solidFill>
              </a:rPr>
              <a:t>Overall performance of the model (Accuracy)</a:t>
            </a:r>
          </a:p>
          <a:p>
            <a:pPr marL="400050" indent="-400050" algn="l">
              <a:buAutoNum type="romanLcPeriod"/>
            </a:pPr>
            <a:r>
              <a:rPr lang="en-IN" sz="2400" b="1" dirty="0">
                <a:solidFill>
                  <a:srgbClr val="FF0000"/>
                </a:solidFill>
              </a:rPr>
              <a:t>P</a:t>
            </a:r>
            <a:r>
              <a:rPr lang="en-IN" sz="2400" b="1" dirty="0" smtClean="0">
                <a:solidFill>
                  <a:srgbClr val="FF0000"/>
                </a:solidFill>
              </a:rPr>
              <a:t>ercentage of correctly classified (Recall)</a:t>
            </a:r>
          </a:p>
          <a:p>
            <a:pPr marL="400050" indent="-400050" algn="l">
              <a:buAutoNum type="romanLcPeriod"/>
            </a:pPr>
            <a:r>
              <a:rPr lang="en-IN" sz="2400" b="1" dirty="0">
                <a:solidFill>
                  <a:srgbClr val="FF0000"/>
                </a:solidFill>
              </a:rPr>
              <a:t>P</a:t>
            </a:r>
            <a:r>
              <a:rPr lang="en-IN" sz="2400" b="1" dirty="0" smtClean="0">
                <a:solidFill>
                  <a:srgbClr val="FF0000"/>
                </a:solidFill>
              </a:rPr>
              <a:t>ercentage of correctly &amp; wrongly classified (Precision)</a:t>
            </a:r>
          </a:p>
          <a:p>
            <a:pPr marL="400050" indent="-400050" algn="l">
              <a:buAutoNum type="romanLcPeriod"/>
            </a:pPr>
            <a:r>
              <a:rPr lang="en-IN" sz="2400" b="1" dirty="0" smtClean="0">
                <a:solidFill>
                  <a:srgbClr val="FF0000"/>
                </a:solidFill>
              </a:rPr>
              <a:t>Overall Performance – Recall &amp; Precision (F1-score)</a:t>
            </a:r>
          </a:p>
          <a:p>
            <a:pPr marL="400050" indent="-400050" algn="l">
              <a:buAutoNum type="romanLcPeriod"/>
            </a:pPr>
            <a:r>
              <a:rPr lang="en-IN" sz="2400" b="1" dirty="0" smtClean="0">
                <a:solidFill>
                  <a:srgbClr val="FF0000"/>
                </a:solidFill>
              </a:rPr>
              <a:t>Average Performance - Recall, Precision &amp; F1-score (Macro-Average)</a:t>
            </a:r>
          </a:p>
          <a:p>
            <a:pPr marL="400050" indent="-400050" algn="l">
              <a:buAutoNum type="romanLcPeriod"/>
            </a:pPr>
            <a:r>
              <a:rPr lang="en-IN" sz="2400" b="1" dirty="0" smtClean="0">
                <a:solidFill>
                  <a:srgbClr val="FF0000"/>
                </a:solidFill>
              </a:rPr>
              <a:t>Proportion </a:t>
            </a:r>
          </a:p>
          <a:p>
            <a:pPr marL="400050" indent="-400050" algn="l">
              <a:buAutoNum type="romanLcPeriod"/>
            </a:pPr>
            <a:endParaRPr lang="en-IN" sz="1600" dirty="0" smtClean="0"/>
          </a:p>
          <a:p>
            <a:pPr marL="400050" indent="-400050" algn="l">
              <a:buAutoNum type="romanLcPeriod"/>
            </a:pPr>
            <a:endParaRPr lang="en-IN" sz="1600" dirty="0" smtClean="0">
              <a:solidFill>
                <a:schemeClr val="tx1"/>
              </a:solidFill>
            </a:endParaRPr>
          </a:p>
          <a:p>
            <a:pPr marL="400050" indent="-400050" algn="l">
              <a:buAutoNum type="romanLcPeriod"/>
            </a:pPr>
            <a:endParaRPr lang="en-IN" sz="1600" dirty="0" smtClean="0">
              <a:solidFill>
                <a:schemeClr val="tx1"/>
              </a:solidFill>
            </a:endParaRPr>
          </a:p>
          <a:p>
            <a:pPr algn="l"/>
            <a:endParaRPr lang="en-IN" sz="1600" dirty="0">
              <a:solidFill>
                <a:schemeClr val="tx1"/>
              </a:solidFill>
            </a:endParaRPr>
          </a:p>
          <a:p>
            <a:pPr algn="l"/>
            <a:endParaRPr lang="en-IN" sz="1600" dirty="0" smtClean="0">
              <a:solidFill>
                <a:schemeClr val="tx1"/>
              </a:solidFill>
            </a:endParaRPr>
          </a:p>
          <a:p>
            <a:pPr algn="l"/>
            <a:endParaRPr lang="en-IN" sz="1700" dirty="0" smtClean="0">
              <a:solidFill>
                <a:schemeClr val="tx1"/>
              </a:solidFill>
            </a:endParaRPr>
          </a:p>
          <a:p>
            <a:pPr algn="l"/>
            <a:endParaRPr lang="en-IN" sz="1700" dirty="0" smtClean="0">
              <a:solidFill>
                <a:schemeClr val="tx1"/>
              </a:solidFill>
            </a:endParaRPr>
          </a:p>
          <a:p>
            <a:pPr algn="l"/>
            <a:endParaRPr lang="en-IN" sz="1700" dirty="0" smtClean="0">
              <a:solidFill>
                <a:schemeClr val="tx1"/>
              </a:solidFill>
            </a:endParaRPr>
          </a:p>
          <a:p>
            <a:pPr algn="l"/>
            <a:endParaRPr lang="en-IN" sz="1700" dirty="0" smtClean="0">
              <a:solidFill>
                <a:schemeClr val="tx1"/>
              </a:solidFill>
            </a:endParaRPr>
          </a:p>
          <a:p>
            <a:pPr marL="342900" indent="-342900" algn="l">
              <a:buAutoNum type="arabicPeriod"/>
            </a:pPr>
            <a:endParaRPr lang="en-IN" sz="1700" dirty="0" smtClean="0">
              <a:solidFill>
                <a:schemeClr val="tx1"/>
              </a:solidFill>
            </a:endParaRPr>
          </a:p>
          <a:p>
            <a:pPr marL="514350" indent="-514350" algn="l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921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88641"/>
            <a:ext cx="7772400" cy="720080"/>
          </a:xfrm>
        </p:spPr>
        <p:txBody>
          <a:bodyPr>
            <a:normAutofit/>
          </a:bodyPr>
          <a:lstStyle/>
          <a:p>
            <a:r>
              <a:rPr lang="en-IN" sz="3200" dirty="0" smtClean="0"/>
              <a:t>Random Forest – Grid Search</a:t>
            </a:r>
            <a:endParaRPr lang="en-IN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908720"/>
            <a:ext cx="8640960" cy="4320480"/>
          </a:xfrm>
        </p:spPr>
        <p:txBody>
          <a:bodyPr>
            <a:normAutofit/>
          </a:bodyPr>
          <a:lstStyle/>
          <a:p>
            <a:pPr algn="l"/>
            <a:r>
              <a:rPr lang="en-IN" sz="1600" dirty="0" smtClean="0">
                <a:solidFill>
                  <a:schemeClr val="tx1"/>
                </a:solidFill>
              </a:rPr>
              <a:t> </a:t>
            </a:r>
            <a:endParaRPr lang="en-IN" sz="1600" dirty="0">
              <a:solidFill>
                <a:schemeClr val="tx1"/>
              </a:solidFill>
            </a:endParaRPr>
          </a:p>
          <a:p>
            <a:pPr algn="l"/>
            <a:endParaRPr lang="en-IN" sz="1600" dirty="0" smtClean="0">
              <a:solidFill>
                <a:schemeClr val="tx1"/>
              </a:solidFill>
            </a:endParaRPr>
          </a:p>
          <a:p>
            <a:pPr algn="l"/>
            <a:endParaRPr lang="en-IN" sz="1700" dirty="0" smtClean="0">
              <a:solidFill>
                <a:schemeClr val="tx1"/>
              </a:solidFill>
            </a:endParaRPr>
          </a:p>
          <a:p>
            <a:pPr algn="l"/>
            <a:endParaRPr lang="en-IN" sz="1700" dirty="0" smtClean="0">
              <a:solidFill>
                <a:schemeClr val="tx1"/>
              </a:solidFill>
            </a:endParaRPr>
          </a:p>
          <a:p>
            <a:pPr algn="l"/>
            <a:endParaRPr lang="en-IN" sz="1700" dirty="0" smtClean="0">
              <a:solidFill>
                <a:schemeClr val="tx1"/>
              </a:solidFill>
            </a:endParaRPr>
          </a:p>
          <a:p>
            <a:pPr algn="l"/>
            <a:endParaRPr lang="en-IN" sz="1700" dirty="0" smtClean="0">
              <a:solidFill>
                <a:schemeClr val="tx1"/>
              </a:solidFill>
            </a:endParaRPr>
          </a:p>
          <a:p>
            <a:pPr marL="342900" indent="-342900" algn="l">
              <a:buAutoNum type="arabicPeriod"/>
            </a:pPr>
            <a:endParaRPr lang="en-IN" sz="1700" dirty="0" smtClean="0">
              <a:solidFill>
                <a:schemeClr val="tx1"/>
              </a:solidFill>
            </a:endParaRPr>
          </a:p>
          <a:p>
            <a:pPr algn="l"/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4221088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 smtClean="0"/>
          </a:p>
          <a:p>
            <a:r>
              <a:rPr lang="en-IN" dirty="0" smtClean="0">
                <a:latin typeface="Bookman Old Style" pitchFamily="18" charset="0"/>
              </a:rPr>
              <a:t>ROC-AOU score - </a:t>
            </a:r>
            <a:r>
              <a:rPr lang="en-IN" b="1" dirty="0" smtClean="0">
                <a:solidFill>
                  <a:srgbClr val="FF0000"/>
                </a:solidFill>
                <a:latin typeface="Bookman Old Style" pitchFamily="18" charset="0"/>
              </a:rPr>
              <a:t>0.9933046389287422</a:t>
            </a:r>
            <a:endParaRPr lang="en-IN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68760"/>
            <a:ext cx="1724025" cy="792088"/>
          </a:xfrm>
          <a:prstGeom prst="rect">
            <a:avLst/>
          </a:prstGeom>
          <a:noFill/>
          <a:ln w="38100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492896"/>
            <a:ext cx="4486275" cy="1590675"/>
          </a:xfrm>
          <a:prstGeom prst="rect">
            <a:avLst/>
          </a:prstGeom>
          <a:noFill/>
          <a:ln w="38100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328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88641"/>
            <a:ext cx="7772400" cy="720080"/>
          </a:xfrm>
        </p:spPr>
        <p:txBody>
          <a:bodyPr>
            <a:normAutofit/>
          </a:bodyPr>
          <a:lstStyle/>
          <a:p>
            <a:r>
              <a:rPr lang="en-IN" sz="3200" dirty="0" smtClean="0"/>
              <a:t>Decision Tree – Grid Search</a:t>
            </a:r>
            <a:endParaRPr lang="en-IN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908720"/>
            <a:ext cx="8640960" cy="4320480"/>
          </a:xfrm>
        </p:spPr>
        <p:txBody>
          <a:bodyPr>
            <a:normAutofit/>
          </a:bodyPr>
          <a:lstStyle/>
          <a:p>
            <a:pPr algn="l"/>
            <a:r>
              <a:rPr lang="en-IN" sz="1600" dirty="0" smtClean="0">
                <a:solidFill>
                  <a:schemeClr val="tx1"/>
                </a:solidFill>
              </a:rPr>
              <a:t> </a:t>
            </a:r>
            <a:endParaRPr lang="en-IN" sz="1600" dirty="0">
              <a:solidFill>
                <a:schemeClr val="tx1"/>
              </a:solidFill>
            </a:endParaRPr>
          </a:p>
          <a:p>
            <a:pPr algn="l"/>
            <a:endParaRPr lang="en-IN" sz="1600" dirty="0" smtClean="0">
              <a:solidFill>
                <a:schemeClr val="tx1"/>
              </a:solidFill>
            </a:endParaRPr>
          </a:p>
          <a:p>
            <a:pPr algn="l"/>
            <a:endParaRPr lang="en-IN" sz="1700" dirty="0" smtClean="0">
              <a:solidFill>
                <a:schemeClr val="tx1"/>
              </a:solidFill>
            </a:endParaRPr>
          </a:p>
          <a:p>
            <a:pPr algn="l"/>
            <a:endParaRPr lang="en-IN" sz="1700" dirty="0" smtClean="0">
              <a:solidFill>
                <a:schemeClr val="tx1"/>
              </a:solidFill>
            </a:endParaRPr>
          </a:p>
          <a:p>
            <a:pPr algn="l"/>
            <a:endParaRPr lang="en-IN" sz="1700" dirty="0" smtClean="0">
              <a:solidFill>
                <a:schemeClr val="tx1"/>
              </a:solidFill>
            </a:endParaRPr>
          </a:p>
          <a:p>
            <a:pPr algn="l"/>
            <a:endParaRPr lang="en-IN" sz="1700" dirty="0" smtClean="0">
              <a:solidFill>
                <a:schemeClr val="tx1"/>
              </a:solidFill>
            </a:endParaRPr>
          </a:p>
          <a:p>
            <a:pPr marL="342900" indent="-342900" algn="l">
              <a:buAutoNum type="arabicPeriod"/>
            </a:pPr>
            <a:endParaRPr lang="en-IN" sz="1700" dirty="0" smtClean="0">
              <a:solidFill>
                <a:schemeClr val="tx1"/>
              </a:solidFill>
            </a:endParaRPr>
          </a:p>
          <a:p>
            <a:pPr algn="l"/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726379" y="4509120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b="1" dirty="0" smtClean="0">
              <a:solidFill>
                <a:srgbClr val="FF0000"/>
              </a:solidFill>
            </a:endParaRPr>
          </a:p>
          <a:p>
            <a:r>
              <a:rPr lang="en-IN" dirty="0" smtClean="0">
                <a:latin typeface="Bookman Old Style" pitchFamily="18" charset="0"/>
              </a:rPr>
              <a:t>ROC-AOU score - </a:t>
            </a:r>
            <a:r>
              <a:rPr lang="en-IN" b="1" dirty="0" smtClean="0">
                <a:solidFill>
                  <a:srgbClr val="FF0000"/>
                </a:solidFill>
                <a:latin typeface="Bookman Old Style" pitchFamily="18" charset="0"/>
              </a:rPr>
              <a:t>0.9329268292682926</a:t>
            </a:r>
            <a:endParaRPr lang="en-IN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12776"/>
            <a:ext cx="1944216" cy="864096"/>
          </a:xfrm>
          <a:prstGeom prst="rect">
            <a:avLst/>
          </a:prstGeom>
          <a:noFill/>
          <a:ln w="2857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193" y="2612545"/>
            <a:ext cx="4276725" cy="1657350"/>
          </a:xfrm>
          <a:prstGeom prst="rect">
            <a:avLst/>
          </a:prstGeom>
          <a:noFill/>
          <a:ln w="38100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244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88641"/>
            <a:ext cx="7772400" cy="720080"/>
          </a:xfrm>
        </p:spPr>
        <p:txBody>
          <a:bodyPr>
            <a:normAutofit/>
          </a:bodyPr>
          <a:lstStyle/>
          <a:p>
            <a:r>
              <a:rPr lang="en-IN" sz="3200" dirty="0" smtClean="0"/>
              <a:t>SVM – Grid Search</a:t>
            </a:r>
            <a:endParaRPr lang="en-IN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908720"/>
            <a:ext cx="8640960" cy="4320480"/>
          </a:xfrm>
        </p:spPr>
        <p:txBody>
          <a:bodyPr>
            <a:normAutofit/>
          </a:bodyPr>
          <a:lstStyle/>
          <a:p>
            <a:pPr algn="l"/>
            <a:r>
              <a:rPr lang="en-IN" sz="1600" dirty="0" smtClean="0">
                <a:solidFill>
                  <a:schemeClr val="tx1"/>
                </a:solidFill>
              </a:rPr>
              <a:t> </a:t>
            </a:r>
            <a:endParaRPr lang="en-IN" sz="1600" dirty="0">
              <a:solidFill>
                <a:schemeClr val="tx1"/>
              </a:solidFill>
            </a:endParaRPr>
          </a:p>
          <a:p>
            <a:pPr algn="l"/>
            <a:endParaRPr lang="en-IN" sz="1600" dirty="0" smtClean="0">
              <a:solidFill>
                <a:schemeClr val="tx1"/>
              </a:solidFill>
            </a:endParaRPr>
          </a:p>
          <a:p>
            <a:pPr algn="l"/>
            <a:endParaRPr lang="en-IN" sz="1700" dirty="0" smtClean="0">
              <a:solidFill>
                <a:schemeClr val="tx1"/>
              </a:solidFill>
            </a:endParaRPr>
          </a:p>
          <a:p>
            <a:pPr algn="l"/>
            <a:endParaRPr lang="en-IN" sz="1700" dirty="0" smtClean="0">
              <a:solidFill>
                <a:schemeClr val="tx1"/>
              </a:solidFill>
            </a:endParaRPr>
          </a:p>
          <a:p>
            <a:pPr algn="l"/>
            <a:endParaRPr lang="en-IN" sz="1700" dirty="0" smtClean="0">
              <a:solidFill>
                <a:schemeClr val="tx1"/>
              </a:solidFill>
            </a:endParaRPr>
          </a:p>
          <a:p>
            <a:pPr algn="l"/>
            <a:endParaRPr lang="en-IN" sz="1700" dirty="0" smtClean="0">
              <a:solidFill>
                <a:schemeClr val="tx1"/>
              </a:solidFill>
            </a:endParaRPr>
          </a:p>
          <a:p>
            <a:pPr marL="342900" indent="-342900" algn="l">
              <a:buAutoNum type="arabicPeriod"/>
            </a:pPr>
            <a:endParaRPr lang="en-IN" sz="1700" dirty="0" smtClean="0">
              <a:solidFill>
                <a:schemeClr val="tx1"/>
              </a:solidFill>
            </a:endParaRPr>
          </a:p>
          <a:p>
            <a:pPr algn="l"/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776505" y="4390218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b="1" dirty="0" smtClean="0">
              <a:solidFill>
                <a:srgbClr val="FF0000"/>
              </a:solidFill>
            </a:endParaRPr>
          </a:p>
          <a:p>
            <a:r>
              <a:rPr lang="en-IN" dirty="0" smtClean="0">
                <a:latin typeface="Bookman Old Style" pitchFamily="18" charset="0"/>
              </a:rPr>
              <a:t>ROC-AOU score - </a:t>
            </a:r>
            <a:r>
              <a:rPr lang="en-IN" b="1" dirty="0" smtClean="0">
                <a:solidFill>
                  <a:srgbClr val="FF0000"/>
                </a:solidFill>
                <a:latin typeface="Bookman Old Style" pitchFamily="18" charset="0"/>
              </a:rPr>
              <a:t>0.1</a:t>
            </a:r>
            <a:endParaRPr lang="en-IN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385" y="2495866"/>
            <a:ext cx="4219575" cy="1552575"/>
          </a:xfrm>
          <a:prstGeom prst="rect">
            <a:avLst/>
          </a:prstGeom>
          <a:noFill/>
          <a:ln w="38100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385" y="1268760"/>
            <a:ext cx="1889540" cy="864096"/>
          </a:xfrm>
          <a:prstGeom prst="rect">
            <a:avLst/>
          </a:prstGeom>
          <a:noFill/>
          <a:ln w="38100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323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88641"/>
            <a:ext cx="7772400" cy="720080"/>
          </a:xfrm>
        </p:spPr>
        <p:txBody>
          <a:bodyPr>
            <a:normAutofit/>
          </a:bodyPr>
          <a:lstStyle/>
          <a:p>
            <a:r>
              <a:rPr lang="en-IN" sz="3200" dirty="0" smtClean="0"/>
              <a:t>Logistic Regression – Grid Search</a:t>
            </a:r>
            <a:endParaRPr lang="en-IN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908720"/>
            <a:ext cx="8640960" cy="4320480"/>
          </a:xfrm>
        </p:spPr>
        <p:txBody>
          <a:bodyPr>
            <a:normAutofit/>
          </a:bodyPr>
          <a:lstStyle/>
          <a:p>
            <a:pPr algn="l"/>
            <a:r>
              <a:rPr lang="en-IN" sz="1600" dirty="0" smtClean="0">
                <a:solidFill>
                  <a:schemeClr val="tx1"/>
                </a:solidFill>
              </a:rPr>
              <a:t> </a:t>
            </a:r>
            <a:endParaRPr lang="en-IN" sz="1600" dirty="0">
              <a:solidFill>
                <a:schemeClr val="tx1"/>
              </a:solidFill>
            </a:endParaRPr>
          </a:p>
          <a:p>
            <a:pPr algn="l"/>
            <a:endParaRPr lang="en-IN" sz="1600" dirty="0" smtClean="0">
              <a:solidFill>
                <a:schemeClr val="tx1"/>
              </a:solidFill>
            </a:endParaRPr>
          </a:p>
          <a:p>
            <a:pPr algn="l"/>
            <a:endParaRPr lang="en-IN" sz="1700" dirty="0" smtClean="0">
              <a:solidFill>
                <a:schemeClr val="tx1"/>
              </a:solidFill>
            </a:endParaRPr>
          </a:p>
          <a:p>
            <a:pPr algn="l"/>
            <a:endParaRPr lang="en-IN" sz="1700" dirty="0" smtClean="0">
              <a:solidFill>
                <a:schemeClr val="tx1"/>
              </a:solidFill>
            </a:endParaRPr>
          </a:p>
          <a:p>
            <a:pPr algn="l"/>
            <a:endParaRPr lang="en-IN" sz="1700" dirty="0" smtClean="0">
              <a:solidFill>
                <a:schemeClr val="tx1"/>
              </a:solidFill>
            </a:endParaRPr>
          </a:p>
          <a:p>
            <a:pPr algn="l"/>
            <a:endParaRPr lang="en-IN" sz="1700" dirty="0" smtClean="0">
              <a:solidFill>
                <a:schemeClr val="tx1"/>
              </a:solidFill>
            </a:endParaRPr>
          </a:p>
          <a:p>
            <a:pPr marL="342900" indent="-342900" algn="l">
              <a:buAutoNum type="arabicPeriod"/>
            </a:pPr>
            <a:endParaRPr lang="en-IN" sz="1700" dirty="0" smtClean="0">
              <a:solidFill>
                <a:schemeClr val="tx1"/>
              </a:solidFill>
            </a:endParaRPr>
          </a:p>
          <a:p>
            <a:pPr algn="l"/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4077072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b="1" dirty="0" smtClean="0">
              <a:solidFill>
                <a:srgbClr val="FF0000"/>
              </a:solidFill>
            </a:endParaRPr>
          </a:p>
          <a:p>
            <a:r>
              <a:rPr lang="en-IN" dirty="0" smtClean="0">
                <a:latin typeface="Bookman Old Style" pitchFamily="18" charset="0"/>
              </a:rPr>
              <a:t>ROC-AOU score - </a:t>
            </a:r>
            <a:r>
              <a:rPr lang="en-IN" b="1" dirty="0" smtClean="0">
                <a:solidFill>
                  <a:srgbClr val="FF0000"/>
                </a:solidFill>
                <a:latin typeface="Bookman Old Style" pitchFamily="18" charset="0"/>
              </a:rPr>
              <a:t>0.9985652797704447</a:t>
            </a:r>
            <a:endParaRPr lang="en-IN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124744"/>
            <a:ext cx="1728192" cy="720080"/>
          </a:xfrm>
          <a:prstGeom prst="rect">
            <a:avLst/>
          </a:prstGeom>
          <a:noFill/>
          <a:ln w="38100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594" y="2276872"/>
            <a:ext cx="4229100" cy="1562100"/>
          </a:xfrm>
          <a:prstGeom prst="rect">
            <a:avLst/>
          </a:prstGeom>
          <a:noFill/>
          <a:ln w="38100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958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299</Words>
  <Application>Microsoft Office PowerPoint</Application>
  <PresentationFormat>On-screen Show (4:3)</PresentationFormat>
  <Paragraphs>72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Classification Assignment</vt:lpstr>
      <vt:lpstr>Problem Statement or Requirement</vt:lpstr>
      <vt:lpstr>Random Forest – Grid Search</vt:lpstr>
      <vt:lpstr>Decision Tree – Grid Search</vt:lpstr>
      <vt:lpstr>SVM – Grid Search</vt:lpstr>
      <vt:lpstr>Logistic Regression – Grid Search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Assignment</dc:title>
  <dc:creator>user</dc:creator>
  <cp:lastModifiedBy>user</cp:lastModifiedBy>
  <cp:revision>24</cp:revision>
  <dcterms:created xsi:type="dcterms:W3CDTF">2023-12-10T10:45:04Z</dcterms:created>
  <dcterms:modified xsi:type="dcterms:W3CDTF">2023-12-11T18:50:07Z</dcterms:modified>
</cp:coreProperties>
</file>