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341" r:id="rId22"/>
    <p:sldId id="298" r:id="rId23"/>
    <p:sldId id="299" r:id="rId24"/>
    <p:sldId id="300" r:id="rId25"/>
    <p:sldId id="301" r:id="rId26"/>
    <p:sldId id="302" r:id="rId27"/>
    <p:sldId id="308" r:id="rId28"/>
    <p:sldId id="303" r:id="rId29"/>
    <p:sldId id="304" r:id="rId30"/>
    <p:sldId id="307" r:id="rId31"/>
    <p:sldId id="305" r:id="rId32"/>
    <p:sldId id="306"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9" r:id="rId62"/>
    <p:sldId id="338" r:id="rId63"/>
    <p:sldId id="342" r:id="rId64"/>
    <p:sldId id="343" r:id="rId65"/>
    <p:sldId id="340" r:id="rId66"/>
    <p:sldId id="337" r:id="rId6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6" autoAdjust="0"/>
    <p:restoredTop sz="94660"/>
  </p:normalViewPr>
  <p:slideViewPr>
    <p:cSldViewPr snapToGrid="0">
      <p:cViewPr varScale="1">
        <p:scale>
          <a:sx n="61" d="100"/>
          <a:sy n="61" d="100"/>
        </p:scale>
        <p:origin x="72" y="9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2FF11-4C1E-4191-BB8E-2832BB888D84}" type="datetimeFigureOut">
              <a:rPr lang="zh-TW" altLang="en-US" smtClean="0"/>
              <a:t>2021/6/17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15C85-E69A-4CAE-AE89-5B7B0C20297C}" type="slidenum">
              <a:rPr lang="zh-TW" altLang="en-US" smtClean="0"/>
              <a:t>‹#›</a:t>
            </a:fld>
            <a:endParaRPr lang="zh-TW" altLang="en-US"/>
          </a:p>
        </p:txBody>
      </p:sp>
    </p:spTree>
    <p:extLst>
      <p:ext uri="{BB962C8B-B14F-4D97-AF65-F5344CB8AC3E}">
        <p14:creationId xmlns:p14="http://schemas.microsoft.com/office/powerpoint/2010/main" val="324113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a:t>
            </a:fld>
            <a:endParaRPr lang="zh-TW" altLang="en-US"/>
          </a:p>
        </p:txBody>
      </p:sp>
    </p:spTree>
    <p:extLst>
      <p:ext uri="{BB962C8B-B14F-4D97-AF65-F5344CB8AC3E}">
        <p14:creationId xmlns:p14="http://schemas.microsoft.com/office/powerpoint/2010/main" val="212793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14</a:t>
            </a:fld>
            <a:endParaRPr lang="zh-TW" altLang="en-US"/>
          </a:p>
        </p:txBody>
      </p:sp>
    </p:spTree>
    <p:extLst>
      <p:ext uri="{BB962C8B-B14F-4D97-AF65-F5344CB8AC3E}">
        <p14:creationId xmlns:p14="http://schemas.microsoft.com/office/powerpoint/2010/main" val="10633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16</a:t>
            </a:fld>
            <a:endParaRPr lang="zh-TW" altLang="en-US"/>
          </a:p>
        </p:txBody>
      </p:sp>
    </p:spTree>
    <p:extLst>
      <p:ext uri="{BB962C8B-B14F-4D97-AF65-F5344CB8AC3E}">
        <p14:creationId xmlns:p14="http://schemas.microsoft.com/office/powerpoint/2010/main" val="1973232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17</a:t>
            </a:fld>
            <a:endParaRPr lang="zh-TW" altLang="en-US"/>
          </a:p>
        </p:txBody>
      </p:sp>
    </p:spTree>
    <p:extLst>
      <p:ext uri="{BB962C8B-B14F-4D97-AF65-F5344CB8AC3E}">
        <p14:creationId xmlns:p14="http://schemas.microsoft.com/office/powerpoint/2010/main" val="3560409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18</a:t>
            </a:fld>
            <a:endParaRPr lang="zh-TW" altLang="en-US"/>
          </a:p>
        </p:txBody>
      </p:sp>
    </p:spTree>
    <p:extLst>
      <p:ext uri="{BB962C8B-B14F-4D97-AF65-F5344CB8AC3E}">
        <p14:creationId xmlns:p14="http://schemas.microsoft.com/office/powerpoint/2010/main" val="161662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19</a:t>
            </a:fld>
            <a:endParaRPr lang="zh-TW" altLang="en-US"/>
          </a:p>
        </p:txBody>
      </p:sp>
    </p:spTree>
    <p:extLst>
      <p:ext uri="{BB962C8B-B14F-4D97-AF65-F5344CB8AC3E}">
        <p14:creationId xmlns:p14="http://schemas.microsoft.com/office/powerpoint/2010/main" val="386008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20</a:t>
            </a:fld>
            <a:endParaRPr lang="zh-TW" altLang="en-US"/>
          </a:p>
        </p:txBody>
      </p:sp>
    </p:spTree>
    <p:extLst>
      <p:ext uri="{BB962C8B-B14F-4D97-AF65-F5344CB8AC3E}">
        <p14:creationId xmlns:p14="http://schemas.microsoft.com/office/powerpoint/2010/main" val="108439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21</a:t>
            </a:fld>
            <a:endParaRPr lang="zh-TW" altLang="en-US"/>
          </a:p>
        </p:txBody>
      </p:sp>
    </p:spTree>
    <p:extLst>
      <p:ext uri="{BB962C8B-B14F-4D97-AF65-F5344CB8AC3E}">
        <p14:creationId xmlns:p14="http://schemas.microsoft.com/office/powerpoint/2010/main" val="3130833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22</a:t>
            </a:fld>
            <a:endParaRPr lang="zh-TW" altLang="en-US"/>
          </a:p>
        </p:txBody>
      </p:sp>
    </p:spTree>
    <p:extLst>
      <p:ext uri="{BB962C8B-B14F-4D97-AF65-F5344CB8AC3E}">
        <p14:creationId xmlns:p14="http://schemas.microsoft.com/office/powerpoint/2010/main" val="185734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23</a:t>
            </a:fld>
            <a:endParaRPr lang="zh-TW" altLang="en-US"/>
          </a:p>
        </p:txBody>
      </p:sp>
    </p:spTree>
    <p:extLst>
      <p:ext uri="{BB962C8B-B14F-4D97-AF65-F5344CB8AC3E}">
        <p14:creationId xmlns:p14="http://schemas.microsoft.com/office/powerpoint/2010/main" val="3284260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24</a:t>
            </a:fld>
            <a:endParaRPr lang="zh-TW" altLang="en-US"/>
          </a:p>
        </p:txBody>
      </p:sp>
    </p:spTree>
    <p:extLst>
      <p:ext uri="{BB962C8B-B14F-4D97-AF65-F5344CB8AC3E}">
        <p14:creationId xmlns:p14="http://schemas.microsoft.com/office/powerpoint/2010/main" val="173487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a:t>
            </a:fld>
            <a:endParaRPr lang="zh-TW" altLang="en-US"/>
          </a:p>
        </p:txBody>
      </p:sp>
    </p:spTree>
    <p:extLst>
      <p:ext uri="{BB962C8B-B14F-4D97-AF65-F5344CB8AC3E}">
        <p14:creationId xmlns:p14="http://schemas.microsoft.com/office/powerpoint/2010/main" val="2257617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25</a:t>
            </a:fld>
            <a:endParaRPr lang="zh-TW" altLang="en-US"/>
          </a:p>
        </p:txBody>
      </p:sp>
    </p:spTree>
    <p:extLst>
      <p:ext uri="{BB962C8B-B14F-4D97-AF65-F5344CB8AC3E}">
        <p14:creationId xmlns:p14="http://schemas.microsoft.com/office/powerpoint/2010/main" val="1885366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26</a:t>
            </a:fld>
            <a:endParaRPr lang="zh-TW" altLang="en-US"/>
          </a:p>
        </p:txBody>
      </p:sp>
    </p:spTree>
    <p:extLst>
      <p:ext uri="{BB962C8B-B14F-4D97-AF65-F5344CB8AC3E}">
        <p14:creationId xmlns:p14="http://schemas.microsoft.com/office/powerpoint/2010/main" val="1712285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27</a:t>
            </a:fld>
            <a:endParaRPr lang="zh-TW" altLang="en-US"/>
          </a:p>
        </p:txBody>
      </p:sp>
    </p:spTree>
    <p:extLst>
      <p:ext uri="{BB962C8B-B14F-4D97-AF65-F5344CB8AC3E}">
        <p14:creationId xmlns:p14="http://schemas.microsoft.com/office/powerpoint/2010/main" val="1327945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28</a:t>
            </a:fld>
            <a:endParaRPr lang="zh-TW" altLang="en-US"/>
          </a:p>
        </p:txBody>
      </p:sp>
    </p:spTree>
    <p:extLst>
      <p:ext uri="{BB962C8B-B14F-4D97-AF65-F5344CB8AC3E}">
        <p14:creationId xmlns:p14="http://schemas.microsoft.com/office/powerpoint/2010/main" val="2833121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29</a:t>
            </a:fld>
            <a:endParaRPr lang="zh-TW" altLang="en-US"/>
          </a:p>
        </p:txBody>
      </p:sp>
    </p:spTree>
    <p:extLst>
      <p:ext uri="{BB962C8B-B14F-4D97-AF65-F5344CB8AC3E}">
        <p14:creationId xmlns:p14="http://schemas.microsoft.com/office/powerpoint/2010/main" val="776628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30</a:t>
            </a:fld>
            <a:endParaRPr lang="zh-TW" altLang="en-US"/>
          </a:p>
        </p:txBody>
      </p:sp>
    </p:spTree>
    <p:extLst>
      <p:ext uri="{BB962C8B-B14F-4D97-AF65-F5344CB8AC3E}">
        <p14:creationId xmlns:p14="http://schemas.microsoft.com/office/powerpoint/2010/main" val="35227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31</a:t>
            </a:fld>
            <a:endParaRPr lang="zh-TW" altLang="en-US"/>
          </a:p>
        </p:txBody>
      </p:sp>
    </p:spTree>
    <p:extLst>
      <p:ext uri="{BB962C8B-B14F-4D97-AF65-F5344CB8AC3E}">
        <p14:creationId xmlns:p14="http://schemas.microsoft.com/office/powerpoint/2010/main" val="3695647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32</a:t>
            </a:fld>
            <a:endParaRPr lang="zh-TW" altLang="en-US"/>
          </a:p>
        </p:txBody>
      </p:sp>
    </p:spTree>
    <p:extLst>
      <p:ext uri="{BB962C8B-B14F-4D97-AF65-F5344CB8AC3E}">
        <p14:creationId xmlns:p14="http://schemas.microsoft.com/office/powerpoint/2010/main" val="248670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34</a:t>
            </a:fld>
            <a:endParaRPr lang="zh-TW" altLang="en-US"/>
          </a:p>
        </p:txBody>
      </p:sp>
    </p:spTree>
    <p:extLst>
      <p:ext uri="{BB962C8B-B14F-4D97-AF65-F5344CB8AC3E}">
        <p14:creationId xmlns:p14="http://schemas.microsoft.com/office/powerpoint/2010/main" val="992256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35</a:t>
            </a:fld>
            <a:endParaRPr lang="zh-TW" altLang="en-US"/>
          </a:p>
        </p:txBody>
      </p:sp>
    </p:spTree>
    <p:extLst>
      <p:ext uri="{BB962C8B-B14F-4D97-AF65-F5344CB8AC3E}">
        <p14:creationId xmlns:p14="http://schemas.microsoft.com/office/powerpoint/2010/main" val="160185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a:t>
            </a:fld>
            <a:endParaRPr lang="zh-TW" altLang="en-US"/>
          </a:p>
        </p:txBody>
      </p:sp>
    </p:spTree>
    <p:extLst>
      <p:ext uri="{BB962C8B-B14F-4D97-AF65-F5344CB8AC3E}">
        <p14:creationId xmlns:p14="http://schemas.microsoft.com/office/powerpoint/2010/main" val="2309123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36</a:t>
            </a:fld>
            <a:endParaRPr lang="zh-TW" altLang="en-US"/>
          </a:p>
        </p:txBody>
      </p:sp>
    </p:spTree>
    <p:extLst>
      <p:ext uri="{BB962C8B-B14F-4D97-AF65-F5344CB8AC3E}">
        <p14:creationId xmlns:p14="http://schemas.microsoft.com/office/powerpoint/2010/main" val="3662081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37</a:t>
            </a:fld>
            <a:endParaRPr lang="zh-TW" altLang="en-US"/>
          </a:p>
        </p:txBody>
      </p:sp>
    </p:spTree>
    <p:extLst>
      <p:ext uri="{BB962C8B-B14F-4D97-AF65-F5344CB8AC3E}">
        <p14:creationId xmlns:p14="http://schemas.microsoft.com/office/powerpoint/2010/main" val="1062139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38</a:t>
            </a:fld>
            <a:endParaRPr lang="zh-TW" altLang="en-US"/>
          </a:p>
        </p:txBody>
      </p:sp>
    </p:spTree>
    <p:extLst>
      <p:ext uri="{BB962C8B-B14F-4D97-AF65-F5344CB8AC3E}">
        <p14:creationId xmlns:p14="http://schemas.microsoft.com/office/powerpoint/2010/main" val="2931827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39</a:t>
            </a:fld>
            <a:endParaRPr lang="zh-TW" altLang="en-US"/>
          </a:p>
        </p:txBody>
      </p:sp>
    </p:spTree>
    <p:extLst>
      <p:ext uri="{BB962C8B-B14F-4D97-AF65-F5344CB8AC3E}">
        <p14:creationId xmlns:p14="http://schemas.microsoft.com/office/powerpoint/2010/main" val="222659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40</a:t>
            </a:fld>
            <a:endParaRPr lang="zh-TW" altLang="en-US"/>
          </a:p>
        </p:txBody>
      </p:sp>
    </p:spTree>
    <p:extLst>
      <p:ext uri="{BB962C8B-B14F-4D97-AF65-F5344CB8AC3E}">
        <p14:creationId xmlns:p14="http://schemas.microsoft.com/office/powerpoint/2010/main" val="3763188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41</a:t>
            </a:fld>
            <a:endParaRPr lang="zh-TW" altLang="en-US"/>
          </a:p>
        </p:txBody>
      </p:sp>
    </p:spTree>
    <p:extLst>
      <p:ext uri="{BB962C8B-B14F-4D97-AF65-F5344CB8AC3E}">
        <p14:creationId xmlns:p14="http://schemas.microsoft.com/office/powerpoint/2010/main" val="330114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42</a:t>
            </a:fld>
            <a:endParaRPr lang="zh-TW" altLang="en-US"/>
          </a:p>
        </p:txBody>
      </p:sp>
    </p:spTree>
    <p:extLst>
      <p:ext uri="{BB962C8B-B14F-4D97-AF65-F5344CB8AC3E}">
        <p14:creationId xmlns:p14="http://schemas.microsoft.com/office/powerpoint/2010/main" val="3124271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43</a:t>
            </a:fld>
            <a:endParaRPr lang="zh-TW" altLang="en-US"/>
          </a:p>
        </p:txBody>
      </p:sp>
    </p:spTree>
    <p:extLst>
      <p:ext uri="{BB962C8B-B14F-4D97-AF65-F5344CB8AC3E}">
        <p14:creationId xmlns:p14="http://schemas.microsoft.com/office/powerpoint/2010/main" val="2582193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44</a:t>
            </a:fld>
            <a:endParaRPr lang="zh-TW" altLang="en-US"/>
          </a:p>
        </p:txBody>
      </p:sp>
    </p:spTree>
    <p:extLst>
      <p:ext uri="{BB962C8B-B14F-4D97-AF65-F5344CB8AC3E}">
        <p14:creationId xmlns:p14="http://schemas.microsoft.com/office/powerpoint/2010/main" val="798694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45</a:t>
            </a:fld>
            <a:endParaRPr lang="zh-TW" altLang="en-US"/>
          </a:p>
        </p:txBody>
      </p:sp>
    </p:spTree>
    <p:extLst>
      <p:ext uri="{BB962C8B-B14F-4D97-AF65-F5344CB8AC3E}">
        <p14:creationId xmlns:p14="http://schemas.microsoft.com/office/powerpoint/2010/main" val="31545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8</a:t>
            </a:fld>
            <a:endParaRPr lang="zh-TW" altLang="en-US"/>
          </a:p>
        </p:txBody>
      </p:sp>
    </p:spTree>
    <p:extLst>
      <p:ext uri="{BB962C8B-B14F-4D97-AF65-F5344CB8AC3E}">
        <p14:creationId xmlns:p14="http://schemas.microsoft.com/office/powerpoint/2010/main" val="1278095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46</a:t>
            </a:fld>
            <a:endParaRPr lang="zh-TW" altLang="en-US"/>
          </a:p>
        </p:txBody>
      </p:sp>
    </p:spTree>
    <p:extLst>
      <p:ext uri="{BB962C8B-B14F-4D97-AF65-F5344CB8AC3E}">
        <p14:creationId xmlns:p14="http://schemas.microsoft.com/office/powerpoint/2010/main" val="1277868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47</a:t>
            </a:fld>
            <a:endParaRPr lang="zh-TW" altLang="en-US"/>
          </a:p>
        </p:txBody>
      </p:sp>
    </p:spTree>
    <p:extLst>
      <p:ext uri="{BB962C8B-B14F-4D97-AF65-F5344CB8AC3E}">
        <p14:creationId xmlns:p14="http://schemas.microsoft.com/office/powerpoint/2010/main" val="2541830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48</a:t>
            </a:fld>
            <a:endParaRPr lang="zh-TW" altLang="en-US"/>
          </a:p>
        </p:txBody>
      </p:sp>
    </p:spTree>
    <p:extLst>
      <p:ext uri="{BB962C8B-B14F-4D97-AF65-F5344CB8AC3E}">
        <p14:creationId xmlns:p14="http://schemas.microsoft.com/office/powerpoint/2010/main" val="3613894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49</a:t>
            </a:fld>
            <a:endParaRPr lang="zh-TW" altLang="en-US"/>
          </a:p>
        </p:txBody>
      </p:sp>
    </p:spTree>
    <p:extLst>
      <p:ext uri="{BB962C8B-B14F-4D97-AF65-F5344CB8AC3E}">
        <p14:creationId xmlns:p14="http://schemas.microsoft.com/office/powerpoint/2010/main" val="3783478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50</a:t>
            </a:fld>
            <a:endParaRPr lang="zh-TW" altLang="en-US"/>
          </a:p>
        </p:txBody>
      </p:sp>
    </p:spTree>
    <p:extLst>
      <p:ext uri="{BB962C8B-B14F-4D97-AF65-F5344CB8AC3E}">
        <p14:creationId xmlns:p14="http://schemas.microsoft.com/office/powerpoint/2010/main" val="1913701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51</a:t>
            </a:fld>
            <a:endParaRPr lang="zh-TW" altLang="en-US"/>
          </a:p>
        </p:txBody>
      </p:sp>
    </p:spTree>
    <p:extLst>
      <p:ext uri="{BB962C8B-B14F-4D97-AF65-F5344CB8AC3E}">
        <p14:creationId xmlns:p14="http://schemas.microsoft.com/office/powerpoint/2010/main" val="2779955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52</a:t>
            </a:fld>
            <a:endParaRPr lang="zh-TW" altLang="en-US"/>
          </a:p>
        </p:txBody>
      </p:sp>
    </p:spTree>
    <p:extLst>
      <p:ext uri="{BB962C8B-B14F-4D97-AF65-F5344CB8AC3E}">
        <p14:creationId xmlns:p14="http://schemas.microsoft.com/office/powerpoint/2010/main" val="3723411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53</a:t>
            </a:fld>
            <a:endParaRPr lang="zh-TW" altLang="en-US"/>
          </a:p>
        </p:txBody>
      </p:sp>
    </p:spTree>
    <p:extLst>
      <p:ext uri="{BB962C8B-B14F-4D97-AF65-F5344CB8AC3E}">
        <p14:creationId xmlns:p14="http://schemas.microsoft.com/office/powerpoint/2010/main" val="1542503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54</a:t>
            </a:fld>
            <a:endParaRPr lang="zh-TW" altLang="en-US"/>
          </a:p>
        </p:txBody>
      </p:sp>
    </p:spTree>
    <p:extLst>
      <p:ext uri="{BB962C8B-B14F-4D97-AF65-F5344CB8AC3E}">
        <p14:creationId xmlns:p14="http://schemas.microsoft.com/office/powerpoint/2010/main" val="18463096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55</a:t>
            </a:fld>
            <a:endParaRPr lang="zh-TW" altLang="en-US"/>
          </a:p>
        </p:txBody>
      </p:sp>
    </p:spTree>
    <p:extLst>
      <p:ext uri="{BB962C8B-B14F-4D97-AF65-F5344CB8AC3E}">
        <p14:creationId xmlns:p14="http://schemas.microsoft.com/office/powerpoint/2010/main" val="260937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9</a:t>
            </a:fld>
            <a:endParaRPr lang="zh-TW" altLang="en-US"/>
          </a:p>
        </p:txBody>
      </p:sp>
    </p:spTree>
    <p:extLst>
      <p:ext uri="{BB962C8B-B14F-4D97-AF65-F5344CB8AC3E}">
        <p14:creationId xmlns:p14="http://schemas.microsoft.com/office/powerpoint/2010/main" val="3327205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56</a:t>
            </a:fld>
            <a:endParaRPr lang="zh-TW" altLang="en-US"/>
          </a:p>
        </p:txBody>
      </p:sp>
    </p:spTree>
    <p:extLst>
      <p:ext uri="{BB962C8B-B14F-4D97-AF65-F5344CB8AC3E}">
        <p14:creationId xmlns:p14="http://schemas.microsoft.com/office/powerpoint/2010/main" val="1193403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57</a:t>
            </a:fld>
            <a:endParaRPr lang="zh-TW" altLang="en-US"/>
          </a:p>
        </p:txBody>
      </p:sp>
    </p:spTree>
    <p:extLst>
      <p:ext uri="{BB962C8B-B14F-4D97-AF65-F5344CB8AC3E}">
        <p14:creationId xmlns:p14="http://schemas.microsoft.com/office/powerpoint/2010/main" val="1292320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58</a:t>
            </a:fld>
            <a:endParaRPr lang="zh-TW" altLang="en-US"/>
          </a:p>
        </p:txBody>
      </p:sp>
    </p:spTree>
    <p:extLst>
      <p:ext uri="{BB962C8B-B14F-4D97-AF65-F5344CB8AC3E}">
        <p14:creationId xmlns:p14="http://schemas.microsoft.com/office/powerpoint/2010/main" val="31157047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59</a:t>
            </a:fld>
            <a:endParaRPr lang="zh-TW" altLang="en-US"/>
          </a:p>
        </p:txBody>
      </p:sp>
    </p:spTree>
    <p:extLst>
      <p:ext uri="{BB962C8B-B14F-4D97-AF65-F5344CB8AC3E}">
        <p14:creationId xmlns:p14="http://schemas.microsoft.com/office/powerpoint/2010/main" val="111164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10</a:t>
            </a:fld>
            <a:endParaRPr lang="zh-TW" altLang="en-US"/>
          </a:p>
        </p:txBody>
      </p:sp>
    </p:spTree>
    <p:extLst>
      <p:ext uri="{BB962C8B-B14F-4D97-AF65-F5344CB8AC3E}">
        <p14:creationId xmlns:p14="http://schemas.microsoft.com/office/powerpoint/2010/main" val="71485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11</a:t>
            </a:fld>
            <a:endParaRPr lang="zh-TW" altLang="en-US"/>
          </a:p>
        </p:txBody>
      </p:sp>
    </p:spTree>
    <p:extLst>
      <p:ext uri="{BB962C8B-B14F-4D97-AF65-F5344CB8AC3E}">
        <p14:creationId xmlns:p14="http://schemas.microsoft.com/office/powerpoint/2010/main" val="384015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12</a:t>
            </a:fld>
            <a:endParaRPr lang="zh-TW" altLang="en-US"/>
          </a:p>
        </p:txBody>
      </p:sp>
    </p:spTree>
    <p:extLst>
      <p:ext uri="{BB962C8B-B14F-4D97-AF65-F5344CB8AC3E}">
        <p14:creationId xmlns:p14="http://schemas.microsoft.com/office/powerpoint/2010/main" val="126048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zh-TW" sz="1200" kern="1200" dirty="0" smtClean="0">
                <a:solidFill>
                  <a:schemeClr val="tx1"/>
                </a:solidFill>
                <a:effectLst/>
                <a:latin typeface="+mn-lt"/>
                <a:ea typeface="+mn-ea"/>
                <a:cs typeface="+mn-cs"/>
              </a:rPr>
              <a:t>當原先支援單一語言的網頁，逐漸轉變成支援多國語言的網頁。</a:t>
            </a:r>
            <a:endParaRPr lang="en-US" altLang="zh-TW" sz="1200" kern="1200" dirty="0" smtClean="0">
              <a:solidFill>
                <a:schemeClr val="tx1"/>
              </a:solidFill>
              <a:effectLst/>
              <a:latin typeface="+mn-lt"/>
              <a:ea typeface="+mn-ea"/>
              <a:cs typeface="+mn-cs"/>
            </a:endParaRPr>
          </a:p>
          <a:p>
            <a:pPr marL="228600" indent="-228600">
              <a:buAutoNum type="arabicPeriod"/>
            </a:pPr>
            <a:endParaRPr lang="zh-TW"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以</a:t>
            </a:r>
            <a:r>
              <a:rPr lang="en-US" altLang="zh-TW" dirty="0" smtClean="0"/>
              <a:t>Robot Framework</a:t>
            </a:r>
            <a:r>
              <a:rPr lang="zh-TW" altLang="en-US" dirty="0" smtClean="0"/>
              <a:t>做為開發框架的自動化驗收測試專案一開始只針對單一語言網頁進行測試，中途加入測試</a:t>
            </a:r>
            <a:r>
              <a:rPr lang="zh-TW" altLang="en-US" sz="1200" dirty="0" smtClean="0"/>
              <a:t>多國語言</a:t>
            </a:r>
            <a:r>
              <a:rPr lang="zh-TW" altLang="zh-TW" sz="1200" dirty="0" smtClean="0"/>
              <a:t>網頁</a:t>
            </a:r>
            <a:r>
              <a:rPr lang="zh-TW" altLang="en-US" sz="1200" dirty="0" smtClean="0"/>
              <a:t>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13</a:t>
            </a:fld>
            <a:endParaRPr lang="zh-TW" altLang="en-US"/>
          </a:p>
        </p:txBody>
      </p:sp>
    </p:spTree>
    <p:extLst>
      <p:ext uri="{BB962C8B-B14F-4D97-AF65-F5344CB8AC3E}">
        <p14:creationId xmlns:p14="http://schemas.microsoft.com/office/powerpoint/2010/main" val="172886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523968" y="1285861"/>
            <a:ext cx="103632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523968" y="3071810"/>
            <a:ext cx="85344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23309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115023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406213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169825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0" cap="all"/>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29033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6"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7"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158998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8"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9"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310314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4"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5"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338161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3"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4"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57114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0"/>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6"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7"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17859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0"/>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r>
              <a:rPr lang="en-US" altLang="zh-TW" smtClean="0"/>
              <a:t>2021/6/24</a:t>
            </a:r>
            <a:endParaRPr lang="zh-TW" altLang="en-US"/>
          </a:p>
        </p:txBody>
      </p:sp>
      <p:sp>
        <p:nvSpPr>
          <p:cNvPr id="6" name="頁尾版面配置區 4"/>
          <p:cNvSpPr>
            <a:spLocks noGrp="1"/>
          </p:cNvSpPr>
          <p:nvPr>
            <p:ph type="ftr" sz="quarter" idx="11"/>
          </p:nvPr>
        </p:nvSpPr>
        <p:spPr/>
        <p:txBody>
          <a:bodyPr/>
          <a:lstStyle>
            <a:lvl1pPr>
              <a:defRPr/>
            </a:lvl1pPr>
          </a:lstStyle>
          <a:p>
            <a:r>
              <a:rPr lang="zh-TW" altLang="en-US" smtClean="0"/>
              <a:t>軟體系統實驗室</a:t>
            </a:r>
            <a:endParaRPr lang="zh-TW" altLang="en-US"/>
          </a:p>
        </p:txBody>
      </p:sp>
      <p:sp>
        <p:nvSpPr>
          <p:cNvPr id="7" name="投影片編號版面配置區 5"/>
          <p:cNvSpPr>
            <a:spLocks noGrp="1"/>
          </p:cNvSpPr>
          <p:nvPr>
            <p:ph type="sldNum" sz="quarter" idx="12"/>
          </p:nvPr>
        </p:nvSpPr>
        <p:spPr/>
        <p:txBody>
          <a:bodyPr/>
          <a:lstStyle>
            <a:lvl1pPr>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334430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7" name="文字版面配置區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r>
              <a:rPr lang="en-US" altLang="zh-TW" smtClean="0"/>
              <a:t>2021/6/24</a:t>
            </a:r>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r>
              <a:rPr lang="zh-TW" altLang="en-US" smtClean="0"/>
              <a:t>軟體系統實驗室</a:t>
            </a:r>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A669C241-4982-47F5-8A77-7687F38C07A4}" type="slidenum">
              <a:rPr lang="zh-TW" altLang="en-US" smtClean="0"/>
              <a:t>‹#›</a:t>
            </a:fld>
            <a:endParaRPr lang="zh-TW" altLang="en-US"/>
          </a:p>
        </p:txBody>
      </p:sp>
    </p:spTree>
    <p:extLst>
      <p:ext uri="{BB962C8B-B14F-4D97-AF65-F5344CB8AC3E}">
        <p14:creationId xmlns:p14="http://schemas.microsoft.com/office/powerpoint/2010/main" val="2280854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09600" y="1343156"/>
            <a:ext cx="11022644" cy="1808161"/>
          </a:xfrm>
        </p:spPr>
        <p:txBody>
          <a:bodyPr/>
          <a:lstStyle/>
          <a:p>
            <a:pPr algn="ctr"/>
            <a:r>
              <a:rPr lang="zh-TW" altLang="zh-TW" dirty="0" smtClean="0">
                <a:effectLst>
                  <a:outerShdw blurRad="38100" dist="38100" dir="2700000" algn="tl">
                    <a:srgbClr val="000000">
                      <a:alpha val="43137"/>
                    </a:srgbClr>
                  </a:outerShdw>
                </a:effectLst>
              </a:rPr>
              <a:t>支援多國語言的</a:t>
            </a:r>
            <a:r>
              <a:rPr lang="en-US" altLang="zh-TW" dirty="0" smtClean="0">
                <a:effectLst>
                  <a:outerShdw blurRad="38100" dist="38100" dir="2700000" algn="tl">
                    <a:srgbClr val="000000">
                      <a:alpha val="43137"/>
                    </a:srgbClr>
                  </a:outerShdw>
                </a:effectLst>
              </a:rPr>
              <a:t>Robot Framework</a:t>
            </a:r>
            <a:r>
              <a:rPr lang="zh-TW" altLang="zh-TW" dirty="0" smtClean="0">
                <a:effectLst>
                  <a:outerShdw blurRad="38100" dist="38100" dir="2700000" algn="tl">
                    <a:srgbClr val="000000">
                      <a:alpha val="43137"/>
                    </a:srgbClr>
                  </a:outerShdw>
                </a:effectLst>
              </a:rPr>
              <a:t>網頁自動化驗收測試工具的功能改善與擴充</a:t>
            </a:r>
            <a:r>
              <a:rPr lang="zh-TW" altLang="zh-TW" dirty="0">
                <a:effectLst/>
              </a:rPr>
              <a:t/>
            </a:r>
            <a:br>
              <a:rPr lang="zh-TW" altLang="zh-TW" dirty="0">
                <a:effectLst/>
              </a:rPr>
            </a:br>
            <a:endParaRPr lang="zh-TW" altLang="en-US" sz="3600" i="1" dirty="0"/>
          </a:p>
        </p:txBody>
      </p:sp>
      <p:sp>
        <p:nvSpPr>
          <p:cNvPr id="5" name="副標題 2"/>
          <p:cNvSpPr>
            <a:spLocks noGrp="1"/>
          </p:cNvSpPr>
          <p:nvPr>
            <p:ph type="subTitle" idx="1"/>
          </p:nvPr>
        </p:nvSpPr>
        <p:spPr>
          <a:xfrm>
            <a:off x="1604962" y="3156586"/>
            <a:ext cx="4795838" cy="1051343"/>
          </a:xfrm>
        </p:spPr>
        <p:txBody>
          <a:bodyPr/>
          <a:lstStyle/>
          <a:p>
            <a:r>
              <a:rPr lang="zh-TW" altLang="en-US" dirty="0" smtClean="0">
                <a:solidFill>
                  <a:srgbClr val="F2F2F2"/>
                </a:solidFill>
              </a:rPr>
              <a:t>研究生 </a:t>
            </a:r>
            <a:r>
              <a:rPr lang="en-US" altLang="zh-TW" dirty="0" smtClean="0">
                <a:solidFill>
                  <a:srgbClr val="F2F2F2"/>
                </a:solidFill>
              </a:rPr>
              <a:t>:</a:t>
            </a:r>
            <a:r>
              <a:rPr lang="zh-TW" altLang="en-US" dirty="0" smtClean="0">
                <a:solidFill>
                  <a:srgbClr val="F2F2F2"/>
                </a:solidFill>
              </a:rPr>
              <a:t> 林稟宸</a:t>
            </a:r>
            <a:endParaRPr lang="en-US" altLang="zh-TW" dirty="0" smtClean="0">
              <a:solidFill>
                <a:srgbClr val="F2F2F2"/>
              </a:solidFill>
            </a:endParaRPr>
          </a:p>
          <a:p>
            <a:r>
              <a:rPr lang="en-US" altLang="zh-TW" dirty="0" smtClean="0">
                <a:solidFill>
                  <a:srgbClr val="F2F2F2"/>
                </a:solidFill>
              </a:rPr>
              <a:t>2021/06/24</a:t>
            </a:r>
            <a:endParaRPr lang="en-US" altLang="zh-TW" dirty="0">
              <a:solidFill>
                <a:srgbClr val="F2F2F2"/>
              </a:solidFill>
            </a:endParaRPr>
          </a:p>
        </p:txBody>
      </p:sp>
      <p:sp>
        <p:nvSpPr>
          <p:cNvPr id="6" name="矩形 5"/>
          <p:cNvSpPr/>
          <p:nvPr/>
        </p:nvSpPr>
        <p:spPr>
          <a:xfrm>
            <a:off x="1604962" y="4542127"/>
            <a:ext cx="5577840" cy="904875"/>
          </a:xfrm>
          <a:prstGeom prst="rect">
            <a:avLst/>
          </a:prstGeom>
        </p:spPr>
        <p:txBody>
          <a:bodyPr wrap="square">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頁尾版面配置區 3"/>
          <p:cNvSpPr>
            <a:spLocks noGrp="1"/>
          </p:cNvSpPr>
          <p:nvPr>
            <p:ph type="ftr" sz="quarter" idx="11"/>
          </p:nvPr>
        </p:nvSpPr>
        <p:spPr/>
        <p:txBody>
          <a:bodyPr/>
          <a:lstStyle/>
          <a:p>
            <a:r>
              <a:rPr lang="zh-TW" altLang="en-US" smtClean="0"/>
              <a:t>軟體系統實驗室</a:t>
            </a:r>
            <a:endParaRPr lang="zh-TW" altLang="en-US"/>
          </a:p>
        </p:txBody>
      </p:sp>
      <p:sp>
        <p:nvSpPr>
          <p:cNvPr id="7" name="投影片編號版面配置區 6"/>
          <p:cNvSpPr>
            <a:spLocks noGrp="1"/>
          </p:cNvSpPr>
          <p:nvPr>
            <p:ph type="sldNum" sz="quarter" idx="12"/>
          </p:nvPr>
        </p:nvSpPr>
        <p:spPr/>
        <p:txBody>
          <a:bodyPr/>
          <a:lstStyle/>
          <a:p>
            <a:fld id="{A669C241-4982-47F5-8A77-7687F38C07A4}" type="slidenum">
              <a:rPr lang="zh-TW" altLang="en-US" smtClean="0"/>
              <a:t>1</a:t>
            </a:fld>
            <a:endParaRPr lang="zh-TW" altLang="en-US"/>
          </a:p>
        </p:txBody>
      </p:sp>
    </p:spTree>
    <p:extLst>
      <p:ext uri="{BB962C8B-B14F-4D97-AF65-F5344CB8AC3E}">
        <p14:creationId xmlns:p14="http://schemas.microsoft.com/office/powerpoint/2010/main" val="1096156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en-US" altLang="zh-TW" dirty="0" smtClean="0"/>
              <a:t>Robot Framework</a:t>
            </a:r>
            <a:r>
              <a:rPr lang="zh-TW" altLang="en-US" dirty="0" smtClean="0"/>
              <a:t>測試</a:t>
            </a:r>
            <a:r>
              <a:rPr lang="zh-TW" altLang="en-US" dirty="0"/>
              <a:t>報表</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6343" y="1669772"/>
            <a:ext cx="10123209" cy="4147704"/>
          </a:xfr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10</a:t>
            </a:fld>
            <a:endParaRPr lang="zh-TW" altLang="en-US"/>
          </a:p>
        </p:txBody>
      </p:sp>
    </p:spTree>
    <p:extLst>
      <p:ext uri="{BB962C8B-B14F-4D97-AF65-F5344CB8AC3E}">
        <p14:creationId xmlns:p14="http://schemas.microsoft.com/office/powerpoint/2010/main" val="13495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en-US" altLang="zh-TW" dirty="0" smtClean="0"/>
              <a:t>Robot Framework</a:t>
            </a:r>
            <a:r>
              <a:rPr lang="zh-TW" altLang="en-US" dirty="0"/>
              <a:t> </a:t>
            </a:r>
            <a:r>
              <a:rPr lang="en-US" altLang="zh-TW" dirty="0" smtClean="0"/>
              <a:t>Listener</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文字方塊 3"/>
          <p:cNvSpPr txBox="1"/>
          <p:nvPr/>
        </p:nvSpPr>
        <p:spPr>
          <a:xfrm>
            <a:off x="1664170" y="2412105"/>
            <a:ext cx="8863660"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實</a:t>
            </a:r>
            <a:r>
              <a:rPr lang="zh-TW" altLang="en-US" sz="3200" dirty="0" smtClean="0">
                <a:latin typeface="標楷體" panose="03000509000000000000" pitchFamily="65" charset="-120"/>
                <a:ea typeface="標楷體" panose="03000509000000000000" pitchFamily="65" charset="-120"/>
              </a:rPr>
              <a:t>作</a:t>
            </a:r>
            <a:r>
              <a:rPr lang="en-US" altLang="zh-TW" sz="3200" dirty="0" smtClean="0">
                <a:latin typeface="標楷體" panose="03000509000000000000" pitchFamily="65" charset="-120"/>
                <a:ea typeface="標楷體" panose="03000509000000000000" pitchFamily="65" charset="-120"/>
              </a:rPr>
              <a:t>Listener</a:t>
            </a:r>
            <a:r>
              <a:rPr lang="zh-TW" altLang="en-US" sz="3200" dirty="0" smtClean="0">
                <a:latin typeface="標楷體" panose="03000509000000000000" pitchFamily="65" charset="-120"/>
                <a:ea typeface="標楷體" panose="03000509000000000000" pitchFamily="65" charset="-120"/>
              </a:rPr>
              <a:t>，必須加入</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實作的</a:t>
            </a:r>
            <a:r>
              <a:rPr lang="en-US" altLang="zh-TW" sz="3200" dirty="0" smtClean="0">
                <a:latin typeface="標楷體" panose="03000509000000000000" pitchFamily="65" charset="-120"/>
                <a:ea typeface="標楷體" panose="03000509000000000000" pitchFamily="65" charset="-120"/>
              </a:rPr>
              <a:t>Listener</a:t>
            </a:r>
            <a:r>
              <a:rPr lang="zh-TW" altLang="en-US" sz="3200" dirty="0" smtClean="0">
                <a:latin typeface="標楷體" panose="03000509000000000000" pitchFamily="65" charset="-120"/>
                <a:ea typeface="標楷體" panose="03000509000000000000" pitchFamily="65" charset="-120"/>
              </a:rPr>
              <a:t>版本</a:t>
            </a:r>
            <a:endParaRPr lang="zh-TW" altLang="en-US" sz="3200" dirty="0">
              <a:latin typeface="標楷體" panose="03000509000000000000" pitchFamily="65" charset="-120"/>
              <a:ea typeface="標楷體" panose="03000509000000000000" pitchFamily="65" charset="-120"/>
            </a:endParaRPr>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1766" y="3380265"/>
            <a:ext cx="6231420" cy="1222163"/>
          </a:xfrm>
        </p:spPr>
      </p:pic>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11</a:t>
            </a:fld>
            <a:endParaRPr lang="zh-TW" altLang="en-US"/>
          </a:p>
        </p:txBody>
      </p:sp>
    </p:spTree>
    <p:extLst>
      <p:ext uri="{BB962C8B-B14F-4D97-AF65-F5344CB8AC3E}">
        <p14:creationId xmlns:p14="http://schemas.microsoft.com/office/powerpoint/2010/main" val="1563143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en-US" altLang="zh-TW" dirty="0" smtClean="0"/>
              <a:t>XPath</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3" name="內容版面配置區 2"/>
          <p:cNvSpPr>
            <a:spLocks noGrp="1"/>
          </p:cNvSpPr>
          <p:nvPr>
            <p:ph idx="1"/>
          </p:nvPr>
        </p:nvSpPr>
        <p:spPr>
          <a:xfrm>
            <a:off x="609600" y="2008416"/>
            <a:ext cx="10972800" cy="2155370"/>
          </a:xfrm>
        </p:spPr>
        <p:txBody>
          <a:bodyPr/>
          <a:lstStyle/>
          <a:p>
            <a:r>
              <a:rPr lang="en-US" altLang="zh-TW" dirty="0" smtClean="0"/>
              <a:t>XML Path Language</a:t>
            </a:r>
          </a:p>
          <a:p>
            <a:r>
              <a:rPr lang="zh-TW" altLang="en-US" dirty="0"/>
              <a:t>藉助</a:t>
            </a:r>
            <a:r>
              <a:rPr lang="en-US" altLang="zh-TW" dirty="0"/>
              <a:t>XPath </a:t>
            </a:r>
            <a:r>
              <a:rPr lang="zh-TW" altLang="en-US" dirty="0" smtClean="0"/>
              <a:t>，</a:t>
            </a:r>
            <a:r>
              <a:rPr lang="en-US" altLang="zh-TW" dirty="0" smtClean="0"/>
              <a:t>Robot </a:t>
            </a:r>
            <a:r>
              <a:rPr lang="en-US" altLang="zh-TW" dirty="0"/>
              <a:t>Framework </a:t>
            </a:r>
            <a:r>
              <a:rPr lang="zh-TW" altLang="en-US" dirty="0"/>
              <a:t>測試</a:t>
            </a:r>
            <a:r>
              <a:rPr lang="zh-TW" altLang="en-US" dirty="0" smtClean="0"/>
              <a:t>腳本可以定位畫面上元件</a:t>
            </a:r>
            <a:r>
              <a:rPr lang="zh-TW" altLang="en-US" dirty="0"/>
              <a:t>的位置，以對其狀態進行測試。</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2" y="4346695"/>
            <a:ext cx="11501075" cy="378636"/>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12</a:t>
            </a:fld>
            <a:endParaRPr lang="zh-TW" altLang="en-US"/>
          </a:p>
        </p:txBody>
      </p:sp>
    </p:spTree>
    <p:extLst>
      <p:ext uri="{BB962C8B-B14F-4D97-AF65-F5344CB8AC3E}">
        <p14:creationId xmlns:p14="http://schemas.microsoft.com/office/powerpoint/2010/main" val="1674924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第一版 </a:t>
            </a:r>
            <a:r>
              <a:rPr lang="en-US" altLang="zh-TW" dirty="0"/>
              <a:t>i18n </a:t>
            </a:r>
            <a:r>
              <a:rPr lang="zh-TW" altLang="en-US" dirty="0"/>
              <a:t>的系統架構</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2" name="內容版面配置區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6375" y="1393830"/>
            <a:ext cx="8757725" cy="5016756"/>
          </a:xfr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13</a:t>
            </a:fld>
            <a:endParaRPr lang="zh-TW" altLang="en-US"/>
          </a:p>
        </p:txBody>
      </p:sp>
    </p:spTree>
    <p:extLst>
      <p:ext uri="{BB962C8B-B14F-4D97-AF65-F5344CB8AC3E}">
        <p14:creationId xmlns:p14="http://schemas.microsoft.com/office/powerpoint/2010/main" val="65421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第一版 </a:t>
            </a:r>
            <a:r>
              <a:rPr lang="en-US" altLang="zh-TW" dirty="0"/>
              <a:t>i18n </a:t>
            </a:r>
            <a:r>
              <a:rPr lang="zh-TW" altLang="en-US" dirty="0" smtClean="0"/>
              <a:t>的</a:t>
            </a:r>
            <a:r>
              <a:rPr lang="zh-TW" altLang="en-US" dirty="0"/>
              <a:t>系統</a:t>
            </a:r>
            <a:r>
              <a:rPr lang="zh-TW" altLang="en-US" dirty="0" smtClean="0"/>
              <a:t>流程</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2" name="內容版面配置區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499" y="1417638"/>
            <a:ext cx="10897901" cy="4938713"/>
          </a:xfr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14</a:t>
            </a:fld>
            <a:endParaRPr lang="zh-TW" altLang="en-US"/>
          </a:p>
        </p:txBody>
      </p:sp>
    </p:spTree>
    <p:extLst>
      <p:ext uri="{BB962C8B-B14F-4D97-AF65-F5344CB8AC3E}">
        <p14:creationId xmlns:p14="http://schemas.microsoft.com/office/powerpoint/2010/main" val="13522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solidFill>
                  <a:schemeClr val="accent1">
                    <a:lumMod val="40000"/>
                    <a:lumOff val="60000"/>
                  </a:schemeClr>
                </a:solidFill>
              </a:rPr>
              <a:t>研究動機與目標</a:t>
            </a:r>
            <a:endParaRPr lang="en-US" altLang="zh-TW" dirty="0" smtClean="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smtClean="0">
                <a:solidFill>
                  <a:schemeClr val="tx1"/>
                </a:solidFill>
              </a:rPr>
              <a:t>研究方法與實作</a:t>
            </a:r>
            <a:endParaRPr lang="en-US" altLang="zh-TW" dirty="0">
              <a:solidFill>
                <a:schemeClr val="tx1"/>
              </a:solidFill>
            </a:endParaRPr>
          </a:p>
          <a:p>
            <a:r>
              <a:rPr lang="zh-TW" altLang="en-US" dirty="0">
                <a:solidFill>
                  <a:schemeClr val="accent1">
                    <a:lumMod val="40000"/>
                    <a:lumOff val="60000"/>
                  </a:schemeClr>
                </a:solidFill>
              </a:rPr>
              <a:t>測試案例</a:t>
            </a:r>
            <a:r>
              <a:rPr lang="zh-TW" altLang="en-US" dirty="0" smtClean="0">
                <a:solidFill>
                  <a:schemeClr val="accent1">
                    <a:lumMod val="40000"/>
                    <a:lumOff val="60000"/>
                  </a:schemeClr>
                </a:solidFill>
              </a:rPr>
              <a:t>分析</a:t>
            </a:r>
            <a:endParaRPr lang="en-US" altLang="zh-TW" dirty="0" smtClean="0">
              <a:solidFill>
                <a:schemeClr val="accent1">
                  <a:lumMod val="40000"/>
                  <a:lumOff val="60000"/>
                </a:schemeClr>
              </a:solidFill>
            </a:endParaRPr>
          </a:p>
          <a:p>
            <a:r>
              <a:rPr lang="zh-TW" altLang="en-US" dirty="0" smtClean="0">
                <a:solidFill>
                  <a:schemeClr val="accent1">
                    <a:lumMod val="40000"/>
                    <a:lumOff val="60000"/>
                  </a:schemeClr>
                </a:solidFill>
              </a:rPr>
              <a:t>結論與未來展望</a:t>
            </a:r>
            <a:endParaRPr lang="en-US" altLang="zh-TW" dirty="0">
              <a:solidFill>
                <a:schemeClr val="accent1">
                  <a:lumMod val="40000"/>
                  <a:lumOff val="60000"/>
                </a:schemeClr>
              </a:solidFill>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15</a:t>
            </a:fld>
            <a:endParaRPr lang="zh-TW" altLang="en-US"/>
          </a:p>
        </p:txBody>
      </p:sp>
    </p:spTree>
    <p:extLst>
      <p:ext uri="{BB962C8B-B14F-4D97-AF65-F5344CB8AC3E}">
        <p14:creationId xmlns:p14="http://schemas.microsoft.com/office/powerpoint/2010/main" val="496869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 </a:t>
            </a:r>
            <a:r>
              <a:rPr lang="zh-TW" altLang="en-US" dirty="0" smtClean="0"/>
              <a:t>系統架構</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2" name="內容版面配置區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677" y="1417638"/>
            <a:ext cx="9624646" cy="4938713"/>
          </a:xfr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16</a:t>
            </a:fld>
            <a:endParaRPr lang="zh-TW" altLang="en-US"/>
          </a:p>
        </p:txBody>
      </p:sp>
    </p:spTree>
    <p:extLst>
      <p:ext uri="{BB962C8B-B14F-4D97-AF65-F5344CB8AC3E}">
        <p14:creationId xmlns:p14="http://schemas.microsoft.com/office/powerpoint/2010/main" val="2751755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a:t>
            </a:r>
            <a:r>
              <a:rPr lang="zh-TW" altLang="en-US" dirty="0" smtClean="0"/>
              <a:t>新增類別</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內容版面配置區 3"/>
          <p:cNvSpPr>
            <a:spLocks noGrp="1"/>
          </p:cNvSpPr>
          <p:nvPr>
            <p:ph idx="1"/>
          </p:nvPr>
        </p:nvSpPr>
        <p:spPr>
          <a:xfrm>
            <a:off x="1210096" y="1476874"/>
            <a:ext cx="7690757" cy="611413"/>
          </a:xfrm>
        </p:spPr>
        <p:txBody>
          <a:bodyPr/>
          <a:lstStyle/>
          <a:p>
            <a:r>
              <a:rPr lang="en-US" altLang="zh-TW" dirty="0" smtClean="0"/>
              <a:t>UI</a:t>
            </a:r>
            <a:r>
              <a:rPr lang="zh-TW" altLang="en-US" dirty="0" smtClean="0"/>
              <a:t>。 負責一詞多譯圖形化介面的功能</a:t>
            </a:r>
            <a:endParaRPr lang="en-US" altLang="zh-TW" dirty="0" smtClean="0"/>
          </a:p>
          <a:p>
            <a:r>
              <a:rPr lang="zh-TW" altLang="en-US" dirty="0"/>
              <a:t>以及</a:t>
            </a:r>
            <a:endParaRPr lang="en-US" altLang="zh-TW" dirty="0" smtClean="0"/>
          </a:p>
          <a:p>
            <a:endParaRPr lang="en-US" altLang="zh-TW" dirty="0" smtClean="0"/>
          </a:p>
        </p:txBody>
      </p:sp>
      <p:graphicFrame>
        <p:nvGraphicFramePr>
          <p:cNvPr id="2" name="表格 1"/>
          <p:cNvGraphicFramePr>
            <a:graphicFrameLocks noGrp="1"/>
          </p:cNvGraphicFramePr>
          <p:nvPr>
            <p:extLst>
              <p:ext uri="{D42A27DB-BD31-4B8C-83A1-F6EECF244321}">
                <p14:modId xmlns:p14="http://schemas.microsoft.com/office/powerpoint/2010/main" val="3405009095"/>
              </p:ext>
            </p:extLst>
          </p:nvPr>
        </p:nvGraphicFramePr>
        <p:xfrm>
          <a:off x="2499535" y="2058015"/>
          <a:ext cx="7227789" cy="4298336"/>
        </p:xfrm>
        <a:graphic>
          <a:graphicData uri="http://schemas.openxmlformats.org/drawingml/2006/table">
            <a:tbl>
              <a:tblPr firstRow="1" firstCol="1" bandRow="1">
                <a:tableStyleId>{5C22544A-7EE6-4342-B048-85BDC9FD1C3A}</a:tableStyleId>
              </a:tblPr>
              <a:tblGrid>
                <a:gridCol w="3539865">
                  <a:extLst>
                    <a:ext uri="{9D8B030D-6E8A-4147-A177-3AD203B41FA5}">
                      <a16:colId xmlns:a16="http://schemas.microsoft.com/office/drawing/2014/main" val="2489426136"/>
                    </a:ext>
                  </a:extLst>
                </a:gridCol>
                <a:gridCol w="3687924">
                  <a:extLst>
                    <a:ext uri="{9D8B030D-6E8A-4147-A177-3AD203B41FA5}">
                      <a16:colId xmlns:a16="http://schemas.microsoft.com/office/drawing/2014/main" val="1661921607"/>
                    </a:ext>
                  </a:extLst>
                </a:gridCol>
              </a:tblGrid>
              <a:tr h="720295">
                <a:tc gridSpan="2">
                  <a:txBody>
                    <a:bodyPr/>
                    <a:lstStyle/>
                    <a:p>
                      <a:pPr algn="ctr">
                        <a:lnSpc>
                          <a:spcPct val="150000"/>
                        </a:lnSpc>
                        <a:spcAft>
                          <a:spcPts val="0"/>
                        </a:spcAft>
                      </a:pPr>
                      <a:r>
                        <a:rPr lang="en-US" altLang="zh-TW" sz="2800" kern="100" dirty="0" smtClean="0">
                          <a:effectLst/>
                        </a:rPr>
                        <a:t>20</a:t>
                      </a:r>
                      <a:r>
                        <a:rPr lang="zh-TW" altLang="en-US" sz="2800" kern="100" dirty="0" smtClean="0">
                          <a:effectLst/>
                        </a:rPr>
                        <a:t>種新增的</a:t>
                      </a:r>
                      <a:r>
                        <a:rPr lang="zh-TW" sz="2800" kern="100" dirty="0" smtClean="0">
                          <a:effectLst/>
                        </a:rPr>
                        <a:t>代理</a:t>
                      </a:r>
                      <a:r>
                        <a:rPr lang="zh-TW" sz="2800" kern="100" dirty="0">
                          <a:effectLst/>
                        </a:rPr>
                        <a:t>關鍵字類別</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extLst>
                  <a:ext uri="{0D108BD9-81ED-4DB2-BD59-A6C34878D82A}">
                    <a16:rowId xmlns:a16="http://schemas.microsoft.com/office/drawing/2014/main" val="3563442297"/>
                  </a:ext>
                </a:extLst>
              </a:tr>
              <a:tr h="3578041">
                <a:tc>
                  <a:txBody>
                    <a:bodyPr/>
                    <a:lstStyle/>
                    <a:p>
                      <a:pPr>
                        <a:lnSpc>
                          <a:spcPct val="150000"/>
                        </a:lnSpc>
                        <a:spcAft>
                          <a:spcPts val="0"/>
                        </a:spcAft>
                      </a:pPr>
                      <a:r>
                        <a:rPr lang="en-US" sz="1400" kern="100" dirty="0">
                          <a:effectLst/>
                        </a:rPr>
                        <a:t>1. </a:t>
                      </a:r>
                      <a:r>
                        <a:rPr lang="en-US" sz="1400" kern="100" dirty="0" err="1">
                          <a:effectLst/>
                        </a:rPr>
                        <a:t>AlertShouldBePresentProxy</a:t>
                      </a:r>
                      <a:endParaRPr lang="zh-TW" sz="1400" kern="100" dirty="0">
                        <a:effectLst/>
                      </a:endParaRPr>
                    </a:p>
                    <a:p>
                      <a:pPr>
                        <a:lnSpc>
                          <a:spcPct val="150000"/>
                        </a:lnSpc>
                        <a:spcAft>
                          <a:spcPts val="0"/>
                        </a:spcAft>
                      </a:pPr>
                      <a:r>
                        <a:rPr lang="en-US" sz="1400" kern="100" dirty="0">
                          <a:effectLst/>
                        </a:rPr>
                        <a:t>2. </a:t>
                      </a:r>
                      <a:r>
                        <a:rPr lang="en-US" sz="1400" kern="100" dirty="0" err="1">
                          <a:effectLst/>
                        </a:rPr>
                        <a:t>CountValuesInListProxy</a:t>
                      </a:r>
                      <a:endParaRPr lang="zh-TW" sz="1400" kern="100" dirty="0">
                        <a:effectLst/>
                      </a:endParaRPr>
                    </a:p>
                    <a:p>
                      <a:pPr>
                        <a:lnSpc>
                          <a:spcPct val="150000"/>
                        </a:lnSpc>
                        <a:spcAft>
                          <a:spcPts val="0"/>
                        </a:spcAft>
                      </a:pPr>
                      <a:r>
                        <a:rPr lang="en-US" sz="1400" kern="100" dirty="0">
                          <a:effectLst/>
                        </a:rPr>
                        <a:t>3. </a:t>
                      </a:r>
                      <a:r>
                        <a:rPr lang="en-US" sz="1400" kern="100" dirty="0" err="1">
                          <a:effectLst/>
                        </a:rPr>
                        <a:t>DictionariesShouldBeEqualProxy</a:t>
                      </a:r>
                      <a:endParaRPr lang="zh-TW" sz="1400" kern="100" dirty="0">
                        <a:effectLst/>
                      </a:endParaRPr>
                    </a:p>
                    <a:p>
                      <a:pPr>
                        <a:lnSpc>
                          <a:spcPct val="150000"/>
                        </a:lnSpc>
                        <a:spcAft>
                          <a:spcPts val="0"/>
                        </a:spcAft>
                      </a:pPr>
                      <a:r>
                        <a:rPr lang="en-US" sz="1400" kern="100" dirty="0">
                          <a:effectLst/>
                        </a:rPr>
                        <a:t>4. </a:t>
                      </a:r>
                      <a:r>
                        <a:rPr lang="en-US" sz="1400" kern="100" dirty="0" err="1">
                          <a:effectLst/>
                        </a:rPr>
                        <a:t>DictionaryShouldContainItemProxy</a:t>
                      </a:r>
                      <a:endParaRPr lang="zh-TW" sz="1400" kern="100" dirty="0">
                        <a:effectLst/>
                      </a:endParaRPr>
                    </a:p>
                    <a:p>
                      <a:pPr>
                        <a:lnSpc>
                          <a:spcPct val="150000"/>
                        </a:lnSpc>
                        <a:spcAft>
                          <a:spcPts val="0"/>
                        </a:spcAft>
                      </a:pPr>
                      <a:r>
                        <a:rPr lang="en-US" sz="1400" kern="100" dirty="0">
                          <a:effectLst/>
                        </a:rPr>
                        <a:t>5. </a:t>
                      </a:r>
                      <a:r>
                        <a:rPr lang="en-US" sz="1400" kern="100" dirty="0" err="1">
                          <a:effectLst/>
                        </a:rPr>
                        <a:t>DictionaryShouldContainKeyProxy</a:t>
                      </a:r>
                      <a:endParaRPr lang="zh-TW" sz="1400" kern="100" dirty="0">
                        <a:effectLst/>
                      </a:endParaRPr>
                    </a:p>
                    <a:p>
                      <a:pPr>
                        <a:lnSpc>
                          <a:spcPct val="150000"/>
                        </a:lnSpc>
                        <a:spcAft>
                          <a:spcPts val="0"/>
                        </a:spcAft>
                      </a:pPr>
                      <a:r>
                        <a:rPr lang="en-US" sz="1400" kern="100" dirty="0">
                          <a:effectLst/>
                        </a:rPr>
                        <a:t>6. </a:t>
                      </a:r>
                      <a:r>
                        <a:rPr lang="en-US" sz="1400" kern="100" dirty="0" err="1">
                          <a:effectLst/>
                        </a:rPr>
                        <a:t>DictionaryShouldContainValueProxy</a:t>
                      </a:r>
                      <a:endParaRPr lang="zh-TW" sz="1400" kern="100" dirty="0">
                        <a:effectLst/>
                      </a:endParaRPr>
                    </a:p>
                    <a:p>
                      <a:pPr>
                        <a:lnSpc>
                          <a:spcPct val="150000"/>
                        </a:lnSpc>
                        <a:spcAft>
                          <a:spcPts val="0"/>
                        </a:spcAft>
                      </a:pPr>
                      <a:r>
                        <a:rPr lang="en-US" sz="1400" kern="100" dirty="0">
                          <a:effectLst/>
                        </a:rPr>
                        <a:t>7. </a:t>
                      </a:r>
                      <a:r>
                        <a:rPr lang="en-US" sz="1400" kern="100" dirty="0" err="1">
                          <a:effectLst/>
                        </a:rPr>
                        <a:t>GetMatchCountProxy</a:t>
                      </a:r>
                      <a:endParaRPr lang="zh-TW" sz="1400" kern="100" dirty="0">
                        <a:effectLst/>
                      </a:endParaRPr>
                    </a:p>
                    <a:p>
                      <a:pPr>
                        <a:lnSpc>
                          <a:spcPct val="150000"/>
                        </a:lnSpc>
                        <a:spcAft>
                          <a:spcPts val="0"/>
                        </a:spcAft>
                      </a:pPr>
                      <a:r>
                        <a:rPr lang="en-US" sz="1400" kern="100" dirty="0">
                          <a:effectLst/>
                        </a:rPr>
                        <a:t>8. </a:t>
                      </a:r>
                      <a:r>
                        <a:rPr lang="en-US" sz="1400" kern="100" dirty="0" err="1">
                          <a:effectLst/>
                        </a:rPr>
                        <a:t>ListSelectionShouldBeProxy</a:t>
                      </a:r>
                      <a:endParaRPr lang="zh-TW" sz="1400" kern="100" dirty="0">
                        <a:effectLst/>
                      </a:endParaRPr>
                    </a:p>
                    <a:p>
                      <a:pPr>
                        <a:lnSpc>
                          <a:spcPct val="150000"/>
                        </a:lnSpc>
                        <a:spcAft>
                          <a:spcPts val="0"/>
                        </a:spcAft>
                      </a:pPr>
                      <a:r>
                        <a:rPr lang="en-US" sz="1400" kern="100" dirty="0">
                          <a:effectLst/>
                        </a:rPr>
                        <a:t>9. </a:t>
                      </a:r>
                      <a:r>
                        <a:rPr lang="en-US" sz="1400" kern="100" dirty="0" err="1">
                          <a:effectLst/>
                        </a:rPr>
                        <a:t>ListShouldContainSubListProxy</a:t>
                      </a:r>
                      <a:endParaRPr lang="zh-TW" sz="1400" kern="100" dirty="0">
                        <a:effectLst/>
                      </a:endParaRPr>
                    </a:p>
                    <a:p>
                      <a:pPr>
                        <a:lnSpc>
                          <a:spcPct val="150000"/>
                        </a:lnSpc>
                        <a:spcAft>
                          <a:spcPts val="0"/>
                        </a:spcAft>
                      </a:pPr>
                      <a:r>
                        <a:rPr lang="en-US" sz="1400" kern="100" dirty="0">
                          <a:effectLst/>
                        </a:rPr>
                        <a:t>10. </a:t>
                      </a:r>
                      <a:r>
                        <a:rPr lang="en-US" sz="1400" kern="100" dirty="0" err="1">
                          <a:effectLst/>
                        </a:rPr>
                        <a:t>ListShouldContainValueProxy</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spcAft>
                          <a:spcPts val="0"/>
                        </a:spcAft>
                      </a:pPr>
                      <a:r>
                        <a:rPr lang="en-US" sz="1400" kern="100" dirty="0">
                          <a:effectLst/>
                        </a:rPr>
                        <a:t>11. </a:t>
                      </a:r>
                      <a:r>
                        <a:rPr lang="en-US" sz="1400" kern="100" dirty="0" err="1">
                          <a:effectLst/>
                        </a:rPr>
                        <a:t>ListShouldNotContainDuplicatesProxy</a:t>
                      </a:r>
                      <a:endParaRPr lang="zh-TW" sz="1400" kern="100" dirty="0">
                        <a:effectLst/>
                      </a:endParaRPr>
                    </a:p>
                    <a:p>
                      <a:pPr>
                        <a:lnSpc>
                          <a:spcPct val="150000"/>
                        </a:lnSpc>
                        <a:spcAft>
                          <a:spcPts val="0"/>
                        </a:spcAft>
                      </a:pPr>
                      <a:r>
                        <a:rPr lang="en-US" sz="1400" kern="100" dirty="0">
                          <a:effectLst/>
                        </a:rPr>
                        <a:t>12. </a:t>
                      </a:r>
                      <a:r>
                        <a:rPr lang="en-US" sz="1400" kern="100" dirty="0" err="1">
                          <a:effectLst/>
                        </a:rPr>
                        <a:t>RemoveFromDictionaryProxy</a:t>
                      </a:r>
                      <a:endParaRPr lang="zh-TW" sz="1400" kern="100" dirty="0">
                        <a:effectLst/>
                      </a:endParaRPr>
                    </a:p>
                    <a:p>
                      <a:pPr>
                        <a:lnSpc>
                          <a:spcPct val="150000"/>
                        </a:lnSpc>
                        <a:spcAft>
                          <a:spcPts val="0"/>
                        </a:spcAft>
                      </a:pPr>
                      <a:r>
                        <a:rPr lang="en-US" sz="1400" kern="100" dirty="0">
                          <a:effectLst/>
                        </a:rPr>
                        <a:t>13. </a:t>
                      </a:r>
                      <a:r>
                        <a:rPr lang="en-US" sz="1400" kern="100" dirty="0" err="1">
                          <a:effectLst/>
                        </a:rPr>
                        <a:t>RemoveValuesFromListProxy</a:t>
                      </a:r>
                      <a:endParaRPr lang="zh-TW" sz="1400" kern="100" dirty="0">
                        <a:effectLst/>
                      </a:endParaRPr>
                    </a:p>
                    <a:p>
                      <a:pPr>
                        <a:lnSpc>
                          <a:spcPct val="150000"/>
                        </a:lnSpc>
                        <a:spcAft>
                          <a:spcPts val="0"/>
                        </a:spcAft>
                      </a:pPr>
                      <a:r>
                        <a:rPr lang="en-US" sz="1400" kern="100" dirty="0">
                          <a:effectLst/>
                        </a:rPr>
                        <a:t>14. </a:t>
                      </a:r>
                      <a:r>
                        <a:rPr lang="en-US" sz="1400" kern="100" dirty="0" err="1">
                          <a:effectLst/>
                        </a:rPr>
                        <a:t>SelectFromListByLabelProxy</a:t>
                      </a:r>
                      <a:endParaRPr lang="zh-TW" sz="1400" kern="100" dirty="0">
                        <a:effectLst/>
                      </a:endParaRPr>
                    </a:p>
                    <a:p>
                      <a:pPr>
                        <a:lnSpc>
                          <a:spcPct val="150000"/>
                        </a:lnSpc>
                        <a:spcAft>
                          <a:spcPts val="0"/>
                        </a:spcAft>
                      </a:pPr>
                      <a:r>
                        <a:rPr lang="en-US" sz="1400" kern="100" dirty="0">
                          <a:effectLst/>
                        </a:rPr>
                        <a:t>15. </a:t>
                      </a:r>
                      <a:r>
                        <a:rPr lang="en-US" sz="1400" kern="100" dirty="0" err="1">
                          <a:effectLst/>
                        </a:rPr>
                        <a:t>SelectFromListByValueProxy</a:t>
                      </a:r>
                      <a:endParaRPr lang="zh-TW" sz="1400" kern="100" dirty="0">
                        <a:effectLst/>
                      </a:endParaRPr>
                    </a:p>
                    <a:p>
                      <a:pPr>
                        <a:lnSpc>
                          <a:spcPct val="150000"/>
                        </a:lnSpc>
                        <a:spcAft>
                          <a:spcPts val="0"/>
                        </a:spcAft>
                      </a:pPr>
                      <a:r>
                        <a:rPr lang="en-US" sz="1400" kern="100" dirty="0">
                          <a:effectLst/>
                        </a:rPr>
                        <a:t>16. </a:t>
                      </a:r>
                      <a:r>
                        <a:rPr lang="en-US" sz="1400" kern="100" dirty="0" err="1">
                          <a:effectLst/>
                        </a:rPr>
                        <a:t>TableCellShouldContainProxy</a:t>
                      </a:r>
                      <a:endParaRPr lang="zh-TW" sz="1400" kern="100" dirty="0">
                        <a:effectLst/>
                      </a:endParaRPr>
                    </a:p>
                    <a:p>
                      <a:pPr>
                        <a:lnSpc>
                          <a:spcPct val="150000"/>
                        </a:lnSpc>
                        <a:spcAft>
                          <a:spcPts val="0"/>
                        </a:spcAft>
                      </a:pPr>
                      <a:r>
                        <a:rPr lang="en-US" sz="1400" kern="100" dirty="0">
                          <a:effectLst/>
                        </a:rPr>
                        <a:t>17. </a:t>
                      </a:r>
                      <a:r>
                        <a:rPr lang="en-US" sz="1400" kern="100" dirty="0" err="1">
                          <a:effectLst/>
                        </a:rPr>
                        <a:t>TableColumnShouldContainProxy</a:t>
                      </a:r>
                      <a:endParaRPr lang="zh-TW" sz="1400" kern="100" dirty="0">
                        <a:effectLst/>
                      </a:endParaRPr>
                    </a:p>
                    <a:p>
                      <a:pPr>
                        <a:lnSpc>
                          <a:spcPct val="150000"/>
                        </a:lnSpc>
                        <a:spcAft>
                          <a:spcPts val="0"/>
                        </a:spcAft>
                      </a:pPr>
                      <a:r>
                        <a:rPr lang="en-US" sz="1400" kern="100" dirty="0">
                          <a:effectLst/>
                        </a:rPr>
                        <a:t>18. </a:t>
                      </a:r>
                      <a:r>
                        <a:rPr lang="en-US" sz="1400" kern="100" dirty="0" err="1">
                          <a:effectLst/>
                        </a:rPr>
                        <a:t>TableRowShouldContainProxy</a:t>
                      </a:r>
                      <a:endParaRPr lang="zh-TW" sz="1400" kern="100" dirty="0">
                        <a:effectLst/>
                      </a:endParaRPr>
                    </a:p>
                    <a:p>
                      <a:pPr>
                        <a:lnSpc>
                          <a:spcPct val="150000"/>
                        </a:lnSpc>
                        <a:spcAft>
                          <a:spcPts val="0"/>
                        </a:spcAft>
                      </a:pPr>
                      <a:r>
                        <a:rPr lang="en-US" sz="1400" kern="100" dirty="0">
                          <a:effectLst/>
                        </a:rPr>
                        <a:t>19. </a:t>
                      </a:r>
                      <a:r>
                        <a:rPr lang="en-US" sz="1400" kern="100" dirty="0" err="1">
                          <a:effectLst/>
                        </a:rPr>
                        <a:t>TableShouldContainProxy</a:t>
                      </a:r>
                      <a:endParaRPr lang="zh-TW" sz="1400" kern="100" dirty="0">
                        <a:effectLst/>
                      </a:endParaRPr>
                    </a:p>
                    <a:p>
                      <a:pPr>
                        <a:lnSpc>
                          <a:spcPct val="150000"/>
                        </a:lnSpc>
                        <a:spcAft>
                          <a:spcPts val="0"/>
                        </a:spcAft>
                      </a:pPr>
                      <a:r>
                        <a:rPr lang="en-US" sz="1400" kern="100" dirty="0">
                          <a:effectLst/>
                        </a:rPr>
                        <a:t>20. </a:t>
                      </a:r>
                      <a:r>
                        <a:rPr lang="en-US" sz="1400" kern="100" dirty="0" err="1">
                          <a:effectLst/>
                        </a:rPr>
                        <a:t>TitleShouldBeProxy</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5546970"/>
                  </a:ext>
                </a:extLst>
              </a:tr>
            </a:tbl>
          </a:graphicData>
        </a:graphic>
      </p:graphicFrame>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17</a:t>
            </a:fld>
            <a:endParaRPr lang="zh-TW" altLang="en-US"/>
          </a:p>
        </p:txBody>
      </p:sp>
    </p:spTree>
    <p:extLst>
      <p:ext uri="{BB962C8B-B14F-4D97-AF65-F5344CB8AC3E}">
        <p14:creationId xmlns:p14="http://schemas.microsoft.com/office/powerpoint/2010/main" val="4263797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 </a:t>
            </a:r>
            <a:r>
              <a:rPr lang="zh-TW" altLang="en-US" dirty="0" smtClean="0"/>
              <a:t>系統流程差異</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內容版面配置區 3"/>
          <p:cNvSpPr>
            <a:spLocks noGrp="1"/>
          </p:cNvSpPr>
          <p:nvPr>
            <p:ph idx="1"/>
          </p:nvPr>
        </p:nvSpPr>
        <p:spPr>
          <a:xfrm>
            <a:off x="899886" y="1600201"/>
            <a:ext cx="10682514" cy="4525963"/>
          </a:xfrm>
        </p:spPr>
        <p:txBody>
          <a:bodyPr/>
          <a:lstStyle/>
          <a:p>
            <a:r>
              <a:rPr lang="zh-TW" altLang="en-US" dirty="0" smtClean="0"/>
              <a:t>沿續第一版</a:t>
            </a:r>
            <a:r>
              <a:rPr lang="en-US" altLang="zh-TW" dirty="0" smtClean="0"/>
              <a:t>i18n</a:t>
            </a:r>
            <a:r>
              <a:rPr lang="zh-TW" altLang="en-US" dirty="0" smtClean="0"/>
              <a:t>基本流程</a:t>
            </a:r>
            <a:endParaRPr lang="en-US" altLang="zh-TW" dirty="0" smtClean="0"/>
          </a:p>
          <a:p>
            <a:r>
              <a:rPr lang="zh-TW" altLang="en-US" dirty="0" smtClean="0"/>
              <a:t>若遭遇一詞多譯，測試</a:t>
            </a:r>
            <a:r>
              <a:rPr lang="zh-TW" altLang="en-US" dirty="0"/>
              <a:t>腳本</a:t>
            </a:r>
            <a:r>
              <a:rPr lang="zh-TW" altLang="en-US" dirty="0" smtClean="0"/>
              <a:t>結束後</a:t>
            </a:r>
            <a:r>
              <a:rPr lang="en-US" altLang="zh-TW" dirty="0" smtClean="0"/>
              <a:t>:</a:t>
            </a:r>
          </a:p>
          <a:p>
            <a:pPr lvl="1"/>
            <a:r>
              <a:rPr lang="zh-TW" altLang="en-US" dirty="0" smtClean="0"/>
              <a:t>跳出一詞多譯</a:t>
            </a:r>
            <a:r>
              <a:rPr lang="en-US" altLang="zh-TW" dirty="0" smtClean="0"/>
              <a:t>UI</a:t>
            </a:r>
            <a:r>
              <a:rPr lang="zh-TW" altLang="en-US" dirty="0" smtClean="0"/>
              <a:t>，顯示翻譯資訊</a:t>
            </a:r>
            <a:endParaRPr lang="en-US" altLang="zh-TW" dirty="0" smtClean="0"/>
          </a:p>
          <a:p>
            <a:pPr lvl="1"/>
            <a:r>
              <a:rPr lang="zh-TW" altLang="en-US" dirty="0" smtClean="0"/>
              <a:t>根據使用者選擇產生設定檔</a:t>
            </a:r>
            <a:endParaRPr lang="en-US" altLang="zh-TW" dirty="0" smtClean="0"/>
          </a:p>
          <a:p>
            <a:pPr marL="342900" lvl="1" indent="-342900">
              <a:buFont typeface="Arial" panose="020B0604020202020204" pitchFamily="34" charset="0"/>
              <a:buChar char="•"/>
            </a:pPr>
            <a:r>
              <a:rPr lang="zh-TW" altLang="en-US" sz="3200" dirty="0"/>
              <a:t>下次執行測試腳本</a:t>
            </a:r>
            <a:r>
              <a:rPr lang="zh-TW" altLang="en-US" sz="3200" dirty="0" smtClean="0"/>
              <a:t>時</a:t>
            </a:r>
            <a:r>
              <a:rPr lang="en-US" altLang="zh-TW" sz="3200" dirty="0" smtClean="0"/>
              <a:t>:</a:t>
            </a:r>
            <a:endParaRPr lang="en-US" altLang="zh-TW" sz="3200" dirty="0"/>
          </a:p>
          <a:p>
            <a:pPr lvl="1"/>
            <a:r>
              <a:rPr lang="zh-TW" altLang="en-US" dirty="0" smtClean="0"/>
              <a:t>系統根據設定檔，為一詞多譯選擇合適翻譯，</a:t>
            </a:r>
            <a:endParaRPr lang="en-US" altLang="zh-TW" dirty="0" smtClean="0"/>
          </a:p>
          <a:p>
            <a:pPr marL="457200" lvl="1" indent="0">
              <a:buNone/>
            </a:pPr>
            <a:r>
              <a:rPr lang="zh-TW" altLang="en-US" dirty="0" smtClean="0"/>
              <a:t>   並消除原先報表上的</a:t>
            </a:r>
            <a:r>
              <a:rPr lang="en-US" altLang="zh-TW" dirty="0" smtClean="0"/>
              <a:t>warning</a:t>
            </a:r>
            <a:r>
              <a:rPr lang="zh-TW" altLang="en-US" dirty="0" smtClean="0"/>
              <a:t>資訊</a:t>
            </a:r>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18</a:t>
            </a:fld>
            <a:endParaRPr lang="zh-TW" altLang="en-US"/>
          </a:p>
        </p:txBody>
      </p:sp>
    </p:spTree>
    <p:extLst>
      <p:ext uri="{BB962C8B-B14F-4D97-AF65-F5344CB8AC3E}">
        <p14:creationId xmlns:p14="http://schemas.microsoft.com/office/powerpoint/2010/main" val="3015436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擴充代理關鍵字</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294311740"/>
              </p:ext>
            </p:extLst>
          </p:nvPr>
        </p:nvGraphicFramePr>
        <p:xfrm>
          <a:off x="265821" y="2035313"/>
          <a:ext cx="4046924" cy="3151542"/>
        </p:xfrm>
        <a:graphic>
          <a:graphicData uri="http://schemas.openxmlformats.org/drawingml/2006/table">
            <a:tbl>
              <a:tblPr firstRow="1" firstCol="1" bandRow="1">
                <a:tableStyleId>{5C22544A-7EE6-4342-B048-85BDC9FD1C3A}</a:tableStyleId>
              </a:tblPr>
              <a:tblGrid>
                <a:gridCol w="4046924">
                  <a:extLst>
                    <a:ext uri="{9D8B030D-6E8A-4147-A177-3AD203B41FA5}">
                      <a16:colId xmlns:a16="http://schemas.microsoft.com/office/drawing/2014/main" val="413255401"/>
                    </a:ext>
                  </a:extLst>
                </a:gridCol>
              </a:tblGrid>
              <a:tr h="638813">
                <a:tc>
                  <a:txBody>
                    <a:bodyPr/>
                    <a:lstStyle/>
                    <a:p>
                      <a:pPr algn="ctr">
                        <a:lnSpc>
                          <a:spcPct val="150000"/>
                        </a:lnSpc>
                        <a:spcAft>
                          <a:spcPts val="0"/>
                        </a:spcAft>
                      </a:pPr>
                      <a:r>
                        <a:rPr lang="zh-TW" sz="2000" kern="100" dirty="0">
                          <a:effectLst/>
                        </a:rPr>
                        <a:t>第一版</a:t>
                      </a:r>
                      <a:r>
                        <a:rPr lang="en-US" sz="2000" kern="100" dirty="0">
                          <a:effectLst/>
                        </a:rPr>
                        <a:t>i18n</a:t>
                      </a:r>
                      <a:r>
                        <a:rPr lang="zh-TW" sz="2000" kern="100" dirty="0">
                          <a:effectLst/>
                        </a:rPr>
                        <a:t>已提供代理的關鍵字</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16829277"/>
                  </a:ext>
                </a:extLst>
              </a:tr>
              <a:tr h="2512729">
                <a:tc>
                  <a:txBody>
                    <a:bodyPr/>
                    <a:lstStyle/>
                    <a:p>
                      <a:pPr marL="342900" lvl="0" indent="-342900" algn="just">
                        <a:lnSpc>
                          <a:spcPct val="150000"/>
                        </a:lnSpc>
                        <a:spcAft>
                          <a:spcPts val="0"/>
                        </a:spcAft>
                        <a:buFont typeface="+mj-lt"/>
                        <a:buAutoNum type="arabicPeriod"/>
                      </a:pPr>
                      <a:r>
                        <a:rPr lang="en-US" sz="1400" kern="100" dirty="0" err="1">
                          <a:effectLst/>
                        </a:rPr>
                        <a:t>find_element</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element_text_should_be</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lists_should_be_equal</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should_be_equal</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should_not_be_equal</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should_contain</a:t>
                      </a:r>
                      <a:endParaRPr lang="zh-TW" sz="1400" kern="100" dirty="0">
                        <a:effectLst/>
                      </a:endParaRPr>
                    </a:p>
                    <a:p>
                      <a:pPr marL="342900" lvl="0" indent="-342900" algn="just">
                        <a:lnSpc>
                          <a:spcPct val="150000"/>
                        </a:lnSpc>
                        <a:spcAft>
                          <a:spcPts val="0"/>
                        </a:spcAft>
                        <a:buFont typeface="+mj-lt"/>
                        <a:buAutoNum type="arabicPeriod"/>
                      </a:pPr>
                      <a:r>
                        <a:rPr lang="en-US" sz="1400" kern="100" dirty="0" err="1">
                          <a:effectLst/>
                        </a:rPr>
                        <a:t>should_not_contain</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88850314"/>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089604321"/>
              </p:ext>
            </p:extLst>
          </p:nvPr>
        </p:nvGraphicFramePr>
        <p:xfrm>
          <a:off x="4673600" y="1345283"/>
          <a:ext cx="6705600" cy="5083423"/>
        </p:xfrm>
        <a:graphic>
          <a:graphicData uri="http://schemas.openxmlformats.org/drawingml/2006/table">
            <a:tbl>
              <a:tblPr firstRow="1" firstCol="1" bandRow="1">
                <a:tableStyleId>{5C22544A-7EE6-4342-B048-85BDC9FD1C3A}</a:tableStyleId>
              </a:tblPr>
              <a:tblGrid>
                <a:gridCol w="3649884">
                  <a:extLst>
                    <a:ext uri="{9D8B030D-6E8A-4147-A177-3AD203B41FA5}">
                      <a16:colId xmlns:a16="http://schemas.microsoft.com/office/drawing/2014/main" val="3761217211"/>
                    </a:ext>
                  </a:extLst>
                </a:gridCol>
                <a:gridCol w="3055716">
                  <a:extLst>
                    <a:ext uri="{9D8B030D-6E8A-4147-A177-3AD203B41FA5}">
                      <a16:colId xmlns:a16="http://schemas.microsoft.com/office/drawing/2014/main" val="4043955936"/>
                    </a:ext>
                  </a:extLst>
                </a:gridCol>
              </a:tblGrid>
              <a:tr h="389802">
                <a:tc gridSpan="2">
                  <a:txBody>
                    <a:bodyPr/>
                    <a:lstStyle/>
                    <a:p>
                      <a:pPr indent="304800" algn="ctr">
                        <a:lnSpc>
                          <a:spcPct val="150000"/>
                        </a:lnSpc>
                        <a:spcAft>
                          <a:spcPts val="0"/>
                        </a:spcAft>
                      </a:pPr>
                      <a:r>
                        <a:rPr lang="zh-TW" sz="1800" kern="100" dirty="0" smtClean="0">
                          <a:effectLst/>
                        </a:rPr>
                        <a:t>待擴充代理的關鍵字</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149" marR="62149" marT="0" marB="0"/>
                </a:tc>
                <a:tc hMerge="1">
                  <a:txBody>
                    <a:bodyPr/>
                    <a:lstStyle/>
                    <a:p>
                      <a:endParaRPr lang="zh-TW" altLang="en-US"/>
                    </a:p>
                  </a:txBody>
                  <a:tcPr/>
                </a:tc>
                <a:extLst>
                  <a:ext uri="{0D108BD9-81ED-4DB2-BD59-A6C34878D82A}">
                    <a16:rowId xmlns:a16="http://schemas.microsoft.com/office/drawing/2014/main" val="3741699872"/>
                  </a:ext>
                </a:extLst>
              </a:tr>
              <a:tr h="273782">
                <a:tc>
                  <a:txBody>
                    <a:bodyPr/>
                    <a:lstStyle/>
                    <a:p>
                      <a:pPr>
                        <a:lnSpc>
                          <a:spcPct val="150000"/>
                        </a:lnSpc>
                        <a:spcAft>
                          <a:spcPts val="0"/>
                        </a:spcAft>
                      </a:pPr>
                      <a:r>
                        <a:rPr lang="en-US" sz="1400" kern="100" dirty="0">
                          <a:effectLst/>
                        </a:rPr>
                        <a:t>Collections Library (3.2.2)</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149" marR="62149" marT="0" marB="0"/>
                </a:tc>
                <a:tc>
                  <a:txBody>
                    <a:bodyPr/>
                    <a:lstStyle/>
                    <a:p>
                      <a:pPr>
                        <a:lnSpc>
                          <a:spcPct val="150000"/>
                        </a:lnSpc>
                        <a:spcAft>
                          <a:spcPts val="0"/>
                        </a:spcAft>
                      </a:pPr>
                      <a:r>
                        <a:rPr lang="en-US" sz="1400" kern="100" dirty="0" err="1">
                          <a:effectLst/>
                        </a:rPr>
                        <a:t>SeleniumLibrary</a:t>
                      </a:r>
                      <a:r>
                        <a:rPr lang="en-US" sz="1400" kern="100" dirty="0">
                          <a:effectLst/>
                        </a:rPr>
                        <a:t> (4.5.0)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149" marR="62149" marT="0" marB="0"/>
                </a:tc>
                <a:extLst>
                  <a:ext uri="{0D108BD9-81ED-4DB2-BD59-A6C34878D82A}">
                    <a16:rowId xmlns:a16="http://schemas.microsoft.com/office/drawing/2014/main" val="2548288974"/>
                  </a:ext>
                </a:extLst>
              </a:tr>
              <a:tr h="4406664">
                <a:tc>
                  <a:txBody>
                    <a:bodyPr/>
                    <a:lstStyle/>
                    <a:p>
                      <a:pPr marL="342900" lvl="0" indent="-342900" algn="just">
                        <a:lnSpc>
                          <a:spcPct val="150000"/>
                        </a:lnSpc>
                        <a:spcAft>
                          <a:spcPts val="0"/>
                        </a:spcAft>
                        <a:buFont typeface="+mj-lt"/>
                        <a:buAutoNum type="arabicPeriod"/>
                      </a:pPr>
                      <a:r>
                        <a:rPr lang="en-US" sz="1200" kern="100" dirty="0" err="1">
                          <a:effectLst/>
                        </a:rPr>
                        <a:t>count_values_in_list</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dictionaries_should_be_equal</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dictionary_should_contain_item</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dictionary_should_contain_sub_dictionary</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dictionary_should_contain_key</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dictionary_should_not_contain_key</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dictionary_should_contain_value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dictionary_should_not_contain_value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list_should_contain_sub_list</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list_should_contain_value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list_should_not_contain_value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list_should_not_contain_duplicates</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remove_from_dictionary</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remove_values_from_list</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get_match_count</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2149" marR="62149" marT="0" marB="0"/>
                </a:tc>
                <a:tc>
                  <a:txBody>
                    <a:bodyPr/>
                    <a:lstStyle/>
                    <a:p>
                      <a:pPr marL="342900" lvl="0" indent="-342900" algn="just">
                        <a:lnSpc>
                          <a:spcPct val="150000"/>
                        </a:lnSpc>
                        <a:spcAft>
                          <a:spcPts val="0"/>
                        </a:spcAft>
                        <a:buFont typeface="+mj-lt"/>
                        <a:buAutoNum type="arabicPeriod"/>
                      </a:pPr>
                      <a:r>
                        <a:rPr lang="en-US" sz="1200" kern="100" dirty="0" err="1">
                          <a:effectLst/>
                        </a:rPr>
                        <a:t>alert_should_be_present</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input_text_into_alert</a:t>
                      </a:r>
                      <a:endParaRPr lang="zh-TW" sz="1200" kern="100" dirty="0">
                        <a:effectLst/>
                      </a:endParaRPr>
                    </a:p>
                    <a:p>
                      <a:pPr marL="342900" lvl="0" indent="-342900" algn="just">
                        <a:lnSpc>
                          <a:spcPct val="150000"/>
                        </a:lnSpc>
                        <a:spcAft>
                          <a:spcPts val="0"/>
                        </a:spcAft>
                        <a:buFont typeface="+mj-lt"/>
                        <a:buAutoNum type="arabicPeriod"/>
                      </a:pPr>
                      <a:r>
                        <a:rPr lang="en-US" sz="1200" kern="100" dirty="0">
                          <a:effectLst/>
                        </a:rPr>
                        <a:t>*</a:t>
                      </a:r>
                      <a:r>
                        <a:rPr lang="en-US" sz="1200" kern="100" dirty="0" err="1">
                          <a:effectLst/>
                        </a:rPr>
                        <a:t>input_text_into_prompt</a:t>
                      </a:r>
                      <a:endParaRPr lang="zh-TW" sz="1200" kern="100" dirty="0">
                        <a:effectLst/>
                      </a:endParaRPr>
                    </a:p>
                    <a:p>
                      <a:pPr marL="342900" lvl="0" indent="-342900" algn="just">
                        <a:lnSpc>
                          <a:spcPct val="150000"/>
                        </a:lnSpc>
                        <a:spcAft>
                          <a:spcPts val="0"/>
                        </a:spcAft>
                        <a:buFont typeface="+mj-lt"/>
                        <a:buAutoNum type="arabicPeriod"/>
                      </a:pPr>
                      <a:r>
                        <a:rPr lang="en-US" sz="1200" kern="100" dirty="0">
                          <a:effectLst/>
                        </a:rPr>
                        <a:t>*</a:t>
                      </a:r>
                      <a:r>
                        <a:rPr lang="en-US" sz="1200" kern="100" dirty="0" err="1">
                          <a:effectLst/>
                        </a:rPr>
                        <a:t>xpath_should_match_x_times</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list_selection_should_be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select_from_list_by_label</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unselect_from_list_by_label</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select_from_list_by_value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unselect_from_list_by_value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title_should_be</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table_should_contain</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table_header_should_contain</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table_footer_should_contain</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table_cell_should_contain</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table_row_should_contain</a:t>
                      </a:r>
                      <a:endParaRPr lang="zh-TW" sz="1200" kern="100" dirty="0">
                        <a:effectLst/>
                      </a:endParaRPr>
                    </a:p>
                    <a:p>
                      <a:pPr marL="342900" lvl="0" indent="-342900" algn="just">
                        <a:lnSpc>
                          <a:spcPct val="150000"/>
                        </a:lnSpc>
                        <a:spcAft>
                          <a:spcPts val="0"/>
                        </a:spcAft>
                        <a:buFont typeface="+mj-lt"/>
                        <a:buAutoNum type="arabicPeriod"/>
                      </a:pPr>
                      <a:r>
                        <a:rPr lang="en-US" sz="1200" kern="100" dirty="0" err="1">
                          <a:effectLst/>
                        </a:rPr>
                        <a:t>table_column_should_contain</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2149" marR="62149" marT="0" marB="0"/>
                </a:tc>
                <a:extLst>
                  <a:ext uri="{0D108BD9-81ED-4DB2-BD59-A6C34878D82A}">
                    <a16:rowId xmlns:a16="http://schemas.microsoft.com/office/drawing/2014/main" val="2174917833"/>
                  </a:ext>
                </a:extLst>
              </a:tr>
            </a:tbl>
          </a:graphicData>
        </a:graphic>
      </p:graphicFrame>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19</a:t>
            </a:fld>
            <a:endParaRPr lang="zh-TW" altLang="en-US"/>
          </a:p>
        </p:txBody>
      </p:sp>
    </p:spTree>
    <p:extLst>
      <p:ext uri="{BB962C8B-B14F-4D97-AF65-F5344CB8AC3E}">
        <p14:creationId xmlns:p14="http://schemas.microsoft.com/office/powerpoint/2010/main" val="975525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t>研究動機與目標</a:t>
            </a:r>
            <a:endParaRPr lang="en-US" altLang="zh-TW" dirty="0" smtClean="0"/>
          </a:p>
          <a:p>
            <a:r>
              <a:rPr lang="zh-TW" altLang="en-US" dirty="0"/>
              <a:t>相關背景知識</a:t>
            </a:r>
            <a:endParaRPr lang="en-US" altLang="zh-TW" dirty="0"/>
          </a:p>
          <a:p>
            <a:r>
              <a:rPr lang="zh-TW" altLang="en-US" dirty="0" smtClean="0"/>
              <a:t>研究方法與實作</a:t>
            </a:r>
            <a:endParaRPr lang="en-US" altLang="zh-TW" dirty="0"/>
          </a:p>
          <a:p>
            <a:r>
              <a:rPr lang="zh-TW" altLang="en-US" dirty="0"/>
              <a:t>測試案例</a:t>
            </a:r>
            <a:r>
              <a:rPr lang="zh-TW" altLang="en-US" dirty="0" smtClean="0"/>
              <a:t>分析</a:t>
            </a:r>
            <a:endParaRPr lang="en-US" altLang="zh-TW" dirty="0" smtClean="0"/>
          </a:p>
          <a:p>
            <a:r>
              <a:rPr lang="zh-TW" altLang="en-US" dirty="0" smtClean="0"/>
              <a:t>結論與未來展望</a:t>
            </a:r>
            <a:endParaRPr lang="en-US" altLang="zh-TW" dirty="0"/>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2</a:t>
            </a:fld>
            <a:endParaRPr lang="zh-TW" altLang="en-US"/>
          </a:p>
        </p:txBody>
      </p:sp>
    </p:spTree>
    <p:extLst>
      <p:ext uri="{BB962C8B-B14F-4D97-AF65-F5344CB8AC3E}">
        <p14:creationId xmlns:p14="http://schemas.microsoft.com/office/powerpoint/2010/main" val="549400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609600" y="112714"/>
            <a:ext cx="10972800" cy="1143000"/>
          </a:xfrm>
        </p:spPr>
        <p:txBody>
          <a:bodyPr/>
          <a:lstStyle/>
          <a:p>
            <a:pPr>
              <a:defRPr/>
            </a:pPr>
            <a:r>
              <a:rPr lang="zh-TW" altLang="en-US" sz="3600" dirty="0" smtClean="0"/>
              <a:t>擴充</a:t>
            </a:r>
            <a:r>
              <a:rPr lang="en-US" altLang="zh-TW" sz="3600" dirty="0" smtClean="0"/>
              <a:t>/</a:t>
            </a:r>
            <a:r>
              <a:rPr lang="zh-TW" altLang="en-US" sz="3600" dirty="0" smtClean="0"/>
              <a:t>修改代理關鍵字實作</a:t>
            </a:r>
            <a:r>
              <a:rPr lang="en-US" altLang="zh-TW" sz="3600" dirty="0" smtClean="0"/>
              <a:t/>
            </a:r>
            <a:br>
              <a:rPr lang="en-US" altLang="zh-TW" sz="3600" dirty="0" smtClean="0"/>
            </a:br>
            <a:r>
              <a:rPr lang="zh-TW" altLang="en-US" sz="3600" dirty="0" smtClean="0"/>
              <a:t>以</a:t>
            </a:r>
            <a:r>
              <a:rPr lang="en-US" altLang="zh-TW" sz="3600" dirty="0" err="1" smtClean="0"/>
              <a:t>FindElementsProxy</a:t>
            </a:r>
            <a:r>
              <a:rPr lang="zh-TW" altLang="en-US" sz="3600" dirty="0" smtClean="0"/>
              <a:t>為例</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2" name="內容版面配置區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1809" y="1308873"/>
            <a:ext cx="9461791" cy="5047478"/>
          </a:xfr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20</a:t>
            </a:fld>
            <a:endParaRPr lang="zh-TW" altLang="en-US"/>
          </a:p>
        </p:txBody>
      </p:sp>
    </p:spTree>
    <p:extLst>
      <p:ext uri="{BB962C8B-B14F-4D97-AF65-F5344CB8AC3E}">
        <p14:creationId xmlns:p14="http://schemas.microsoft.com/office/powerpoint/2010/main" val="1952776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609600" y="112714"/>
            <a:ext cx="10972800" cy="1143000"/>
          </a:xfrm>
        </p:spPr>
        <p:txBody>
          <a:bodyPr/>
          <a:lstStyle/>
          <a:p>
            <a:pPr>
              <a:defRPr/>
            </a:pPr>
            <a:r>
              <a:rPr lang="zh-TW" altLang="en-US" sz="3600" dirty="0" smtClean="0"/>
              <a:t>擴充</a:t>
            </a:r>
            <a:r>
              <a:rPr lang="en-US" altLang="zh-TW" sz="3600" dirty="0" smtClean="0"/>
              <a:t>/</a:t>
            </a:r>
            <a:r>
              <a:rPr lang="zh-TW" altLang="en-US" sz="3600" dirty="0" smtClean="0"/>
              <a:t>修改代理關鍵字實作</a:t>
            </a:r>
            <a:r>
              <a:rPr lang="en-US" altLang="zh-TW" sz="3600" dirty="0" smtClean="0"/>
              <a:t/>
            </a:r>
            <a:br>
              <a:rPr lang="en-US" altLang="zh-TW" sz="3600" dirty="0" smtClean="0"/>
            </a:br>
            <a:r>
              <a:rPr lang="zh-TW" altLang="en-US" sz="3600" dirty="0" smtClean="0"/>
              <a:t>以</a:t>
            </a:r>
            <a:r>
              <a:rPr lang="en-US" altLang="zh-TW" sz="3600" dirty="0" err="1" smtClean="0"/>
              <a:t>FindElementsProxy</a:t>
            </a:r>
            <a:r>
              <a:rPr lang="zh-TW" altLang="en-US" sz="3600" dirty="0" smtClean="0"/>
              <a:t>為例</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en-US" altLang="zh-TW" dirty="0" smtClean="0"/>
              <a:t>1.</a:t>
            </a:r>
            <a:r>
              <a:rPr lang="zh-TW" altLang="en-US" dirty="0" smtClean="0"/>
              <a:t>創出記錄參數部分的變數</a:t>
            </a:r>
            <a:endParaRPr lang="en-US" altLang="zh-TW" dirty="0" smtClean="0"/>
          </a:p>
          <a:p>
            <a:r>
              <a:rPr lang="en-US" altLang="zh-TW" dirty="0" smtClean="0"/>
              <a:t>2*.</a:t>
            </a:r>
            <a:r>
              <a:rPr lang="zh-TW" altLang="en-US" dirty="0" smtClean="0"/>
              <a:t>執行翻譯</a:t>
            </a:r>
            <a:endParaRPr lang="en-US" altLang="zh-TW" dirty="0" smtClean="0"/>
          </a:p>
          <a:p>
            <a:r>
              <a:rPr lang="en-US" altLang="zh-TW" dirty="0" smtClean="0"/>
              <a:t>3*.</a:t>
            </a:r>
            <a:r>
              <a:rPr lang="zh-TW" altLang="en-US" dirty="0" smtClean="0"/>
              <a:t>若遭遇</a:t>
            </a:r>
            <a:r>
              <a:rPr lang="zh-TW" altLang="en-US" dirty="0"/>
              <a:t>一詞多譯</a:t>
            </a:r>
            <a:r>
              <a:rPr lang="zh-TW" altLang="en-US" dirty="0" smtClean="0"/>
              <a:t>，產生 </a:t>
            </a:r>
            <a:r>
              <a:rPr lang="en-US" altLang="zh-TW" dirty="0"/>
              <a:t>warning </a:t>
            </a:r>
            <a:r>
              <a:rPr lang="zh-TW" altLang="en-US" dirty="0"/>
              <a:t>資訊於報表</a:t>
            </a:r>
            <a:r>
              <a:rPr lang="zh-TW" altLang="en-US" dirty="0" smtClean="0"/>
              <a:t>上</a:t>
            </a:r>
            <a:endParaRPr lang="en-US" altLang="zh-TW" dirty="0" smtClean="0"/>
          </a:p>
          <a:p>
            <a:pPr lvl="1"/>
            <a:r>
              <a:rPr lang="en-US" altLang="zh-TW" dirty="0" smtClean="0"/>
              <a:t>4.</a:t>
            </a:r>
            <a:r>
              <a:rPr lang="zh-TW" altLang="en-US" dirty="0" smtClean="0"/>
              <a:t>判斷</a:t>
            </a:r>
            <a:r>
              <a:rPr lang="zh-TW" altLang="en-US" dirty="0"/>
              <a:t>此一詞多譯情況</a:t>
            </a:r>
            <a:r>
              <a:rPr lang="zh-TW" altLang="en-US" dirty="0" smtClean="0"/>
              <a:t>，會</a:t>
            </a:r>
            <a:r>
              <a:rPr lang="zh-TW" altLang="en-US" dirty="0"/>
              <a:t>使測試通過</a:t>
            </a:r>
            <a:r>
              <a:rPr lang="zh-TW" altLang="en-US" dirty="0" smtClean="0"/>
              <a:t>或失敗</a:t>
            </a:r>
            <a:endParaRPr lang="en-US" altLang="zh-TW" dirty="0" smtClean="0"/>
          </a:p>
          <a:p>
            <a:pPr lvl="2"/>
            <a:r>
              <a:rPr lang="en-US" altLang="zh-TW" dirty="0" smtClean="0"/>
              <a:t>5.</a:t>
            </a:r>
            <a:r>
              <a:rPr lang="zh-TW" altLang="en-US" dirty="0" smtClean="0"/>
              <a:t>若測試通過，準備</a:t>
            </a:r>
            <a:r>
              <a:rPr lang="zh-TW" altLang="en-US" dirty="0"/>
              <a:t>一詞多</a:t>
            </a:r>
            <a:r>
              <a:rPr lang="zh-TW" altLang="en-US" dirty="0" smtClean="0"/>
              <a:t>譯 </a:t>
            </a:r>
            <a:r>
              <a:rPr lang="en-US" altLang="zh-TW" dirty="0" smtClean="0"/>
              <a:t>UI</a:t>
            </a:r>
            <a:r>
              <a:rPr lang="zh-TW" altLang="en-US" dirty="0" smtClean="0"/>
              <a:t> 顯示的翻譯資料</a:t>
            </a:r>
            <a:endParaRPr lang="en-US" altLang="zh-TW" dirty="0"/>
          </a:p>
          <a:p>
            <a:pPr marL="342900" lvl="2" indent="-342900"/>
            <a:r>
              <a:rPr lang="en-US" altLang="zh-TW" sz="3200" dirty="0" smtClean="0"/>
              <a:t>6*.</a:t>
            </a:r>
            <a:r>
              <a:rPr lang="zh-TW" altLang="en-US" sz="3200" dirty="0" smtClean="0"/>
              <a:t>若無遭遇</a:t>
            </a:r>
            <a:r>
              <a:rPr lang="zh-TW" altLang="en-US" sz="3200" dirty="0"/>
              <a:t>一詞多</a:t>
            </a:r>
            <a:r>
              <a:rPr lang="zh-TW" altLang="en-US" sz="3200" dirty="0" smtClean="0"/>
              <a:t>譯，準備好要回傳的值</a:t>
            </a:r>
            <a:endParaRPr lang="en-US" altLang="zh-TW" sz="3200" dirty="0" smtClean="0"/>
          </a:p>
          <a:p>
            <a:pPr marL="342900" lvl="2" indent="-342900"/>
            <a:r>
              <a:rPr lang="en-US" altLang="zh-TW" sz="3200" dirty="0" smtClean="0"/>
              <a:t>7*.</a:t>
            </a:r>
            <a:r>
              <a:rPr lang="zh-TW" altLang="en-US" sz="3200" dirty="0" smtClean="0"/>
              <a:t>將</a:t>
            </a:r>
            <a:r>
              <a:rPr lang="zh-TW" altLang="en-US" sz="3200" dirty="0"/>
              <a:t>翻譯好的參數部分回</a:t>
            </a:r>
            <a:r>
              <a:rPr lang="zh-TW" altLang="en-US" sz="3200" dirty="0" smtClean="0"/>
              <a:t>傳</a:t>
            </a:r>
            <a:endParaRPr lang="en-US" altLang="zh-TW" sz="3200"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21</a:t>
            </a:fld>
            <a:endParaRPr lang="zh-TW" altLang="en-US"/>
          </a:p>
        </p:txBody>
      </p:sp>
    </p:spTree>
    <p:extLst>
      <p:ext uri="{BB962C8B-B14F-4D97-AF65-F5344CB8AC3E}">
        <p14:creationId xmlns:p14="http://schemas.microsoft.com/office/powerpoint/2010/main" val="3814206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改善</a:t>
            </a:r>
            <a:r>
              <a:rPr lang="en-US" altLang="zh-TW" dirty="0" smtClean="0"/>
              <a:t>XPath</a:t>
            </a:r>
            <a:r>
              <a:rPr lang="zh-TW" altLang="en-US" dirty="0" smtClean="0"/>
              <a:t>翻譯邏輯</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zh-TW" altLang="en-US" dirty="0" smtClean="0"/>
              <a:t>第一版</a:t>
            </a:r>
            <a:r>
              <a:rPr lang="en-US" altLang="zh-TW" dirty="0" smtClean="0"/>
              <a:t>i18n</a:t>
            </a:r>
            <a:r>
              <a:rPr lang="zh-TW" altLang="en-US" dirty="0" smtClean="0"/>
              <a:t>可</a:t>
            </a:r>
            <a:r>
              <a:rPr lang="zh-TW" altLang="en-US" dirty="0"/>
              <a:t>翻譯</a:t>
            </a:r>
            <a:r>
              <a:rPr lang="en-US" altLang="zh-TW" dirty="0" smtClean="0"/>
              <a:t>@title</a:t>
            </a:r>
            <a:r>
              <a:rPr lang="zh-TW" altLang="en-US" dirty="0" smtClean="0"/>
              <a:t>、</a:t>
            </a:r>
            <a:r>
              <a:rPr lang="en-US" altLang="zh-TW" dirty="0" smtClean="0"/>
              <a:t>text()</a:t>
            </a:r>
            <a:r>
              <a:rPr lang="zh-TW" altLang="en-US" dirty="0" smtClean="0"/>
              <a:t>、</a:t>
            </a:r>
            <a:r>
              <a:rPr lang="en-US" altLang="zh-TW" dirty="0" smtClean="0"/>
              <a:t>normalize-space()</a:t>
            </a:r>
          </a:p>
          <a:p>
            <a:pPr marL="0" indent="0">
              <a:buNone/>
            </a:pPr>
            <a:r>
              <a:rPr lang="en-US" altLang="zh-TW" dirty="0"/>
              <a:t> </a:t>
            </a:r>
            <a:r>
              <a:rPr lang="en-US" altLang="zh-TW" dirty="0" smtClean="0"/>
              <a:t>   </a:t>
            </a:r>
            <a:r>
              <a:rPr lang="zh-TW" altLang="en-US" dirty="0"/>
              <a:t>三</a:t>
            </a:r>
            <a:r>
              <a:rPr lang="zh-TW" altLang="en-US" dirty="0" smtClean="0"/>
              <a:t>種</a:t>
            </a:r>
            <a:r>
              <a:rPr lang="en-US" altLang="zh-TW" dirty="0" smtClean="0"/>
              <a:t>HTML</a:t>
            </a:r>
            <a:r>
              <a:rPr lang="zh-TW" altLang="en-US" dirty="0" smtClean="0"/>
              <a:t>屬性</a:t>
            </a:r>
            <a:endParaRPr lang="en-US" altLang="zh-TW" dirty="0" smtClean="0"/>
          </a:p>
          <a:p>
            <a:r>
              <a:rPr lang="zh-TW" altLang="en-US" dirty="0" smtClean="0"/>
              <a:t>新版</a:t>
            </a:r>
            <a:r>
              <a:rPr lang="en-US" altLang="zh-TW" dirty="0" smtClean="0"/>
              <a:t>i18n</a:t>
            </a:r>
            <a:r>
              <a:rPr lang="zh-TW" altLang="en-US" dirty="0" smtClean="0"/>
              <a:t>採用</a:t>
            </a:r>
            <a:r>
              <a:rPr lang="en-US" altLang="zh-TW" dirty="0" smtClean="0"/>
              <a:t>“</a:t>
            </a:r>
            <a:r>
              <a:rPr lang="zh-TW" altLang="en-US" dirty="0" smtClean="0"/>
              <a:t>負面表列法</a:t>
            </a:r>
            <a:r>
              <a:rPr lang="en-US" altLang="zh-TW" dirty="0" smtClean="0"/>
              <a:t>”</a:t>
            </a:r>
          </a:p>
          <a:p>
            <a:pPr lvl="1"/>
            <a:r>
              <a:rPr lang="zh-TW" altLang="en-US" dirty="0" smtClean="0"/>
              <a:t>以</a:t>
            </a:r>
            <a:r>
              <a:rPr lang="en-US" altLang="zh-TW" dirty="0" smtClean="0"/>
              <a:t>list</a:t>
            </a:r>
            <a:r>
              <a:rPr lang="zh-TW" altLang="en-US" dirty="0" smtClean="0"/>
              <a:t>儲存確定不會執行翻譯的</a:t>
            </a:r>
            <a:r>
              <a:rPr lang="en-US" altLang="zh-TW" dirty="0" smtClean="0"/>
              <a:t>HTML</a:t>
            </a:r>
            <a:r>
              <a:rPr lang="zh-TW" altLang="en-US" dirty="0" smtClean="0"/>
              <a:t>屬性</a:t>
            </a:r>
            <a:endParaRPr lang="en-US" altLang="zh-TW" dirty="0" smtClean="0"/>
          </a:p>
          <a:p>
            <a:pPr lvl="1"/>
            <a:r>
              <a:rPr lang="zh-TW" altLang="en-US" dirty="0" smtClean="0"/>
              <a:t>用排除後剩下的</a:t>
            </a:r>
            <a:r>
              <a:rPr lang="en-US" altLang="zh-TW" dirty="0" smtClean="0"/>
              <a:t>HTML</a:t>
            </a:r>
            <a:r>
              <a:rPr lang="zh-TW" altLang="en-US" dirty="0" smtClean="0"/>
              <a:t>屬性產生一套新的翻譯邏輯，</a:t>
            </a:r>
            <a:endParaRPr lang="en-US" altLang="zh-TW" dirty="0" smtClean="0"/>
          </a:p>
          <a:p>
            <a:pPr marL="457200" lvl="1" indent="0">
              <a:buNone/>
            </a:pPr>
            <a:r>
              <a:rPr lang="zh-TW" altLang="en-US" dirty="0"/>
              <a:t> </a:t>
            </a:r>
            <a:r>
              <a:rPr lang="zh-TW" altLang="en-US" dirty="0" smtClean="0"/>
              <a:t>  執行翻譯檢查</a:t>
            </a:r>
            <a:endParaRPr lang="en-US" altLang="zh-TW" dirty="0" smtClean="0"/>
          </a:p>
          <a:p>
            <a:pPr lvl="1"/>
            <a:endParaRPr lang="en-US" altLang="zh-TW" dirty="0"/>
          </a:p>
          <a:p>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22</a:t>
            </a:fld>
            <a:endParaRPr lang="zh-TW" altLang="en-US"/>
          </a:p>
        </p:txBody>
      </p:sp>
    </p:spTree>
    <p:extLst>
      <p:ext uri="{BB962C8B-B14F-4D97-AF65-F5344CB8AC3E}">
        <p14:creationId xmlns:p14="http://schemas.microsoft.com/office/powerpoint/2010/main" val="69280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改善</a:t>
            </a:r>
            <a:r>
              <a:rPr lang="en-US" altLang="zh-TW" dirty="0" smtClean="0"/>
              <a:t>XPath</a:t>
            </a:r>
            <a:r>
              <a:rPr lang="zh-TW" altLang="en-US" dirty="0" smtClean="0"/>
              <a:t>翻譯邏輯</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zh-TW" altLang="en-US" dirty="0" smtClean="0"/>
              <a:t>新版</a:t>
            </a:r>
            <a:r>
              <a:rPr lang="en-US" altLang="zh-TW" dirty="0" smtClean="0"/>
              <a:t>i18n XPath</a:t>
            </a:r>
            <a:r>
              <a:rPr lang="zh-TW" altLang="en-US" dirty="0" smtClean="0"/>
              <a:t>翻譯邏輯</a:t>
            </a:r>
            <a:endParaRPr lang="en-US" altLang="zh-TW" dirty="0" smtClean="0"/>
          </a:p>
          <a:p>
            <a:pPr lvl="1"/>
            <a:r>
              <a:rPr lang="zh-TW" altLang="en-US" dirty="0" smtClean="0"/>
              <a:t>優點</a:t>
            </a:r>
            <a:r>
              <a:rPr lang="en-US" altLang="zh-TW" dirty="0" smtClean="0"/>
              <a:t>:</a:t>
            </a:r>
            <a:r>
              <a:rPr lang="zh-TW" altLang="en-US" dirty="0" smtClean="0"/>
              <a:t> </a:t>
            </a:r>
            <a:endParaRPr lang="en-US" altLang="zh-TW" dirty="0"/>
          </a:p>
          <a:p>
            <a:pPr lvl="2"/>
            <a:r>
              <a:rPr lang="zh-TW" altLang="en-US" dirty="0" smtClean="0"/>
              <a:t>支援所有</a:t>
            </a:r>
            <a:r>
              <a:rPr lang="en-US" altLang="zh-TW" dirty="0" smtClean="0"/>
              <a:t>HTML</a:t>
            </a:r>
            <a:r>
              <a:rPr lang="zh-TW" altLang="en-US" dirty="0" smtClean="0"/>
              <a:t>屬性翻譯檢查</a:t>
            </a:r>
            <a:endParaRPr lang="en-US" altLang="zh-TW" dirty="0" smtClean="0"/>
          </a:p>
          <a:p>
            <a:pPr lvl="2"/>
            <a:r>
              <a:rPr lang="zh-TW" altLang="en-US" dirty="0" smtClean="0"/>
              <a:t>透過自定義不翻譯屬性，減少耗時</a:t>
            </a:r>
            <a:endParaRPr lang="en-US" altLang="zh-TW" dirty="0" smtClean="0"/>
          </a:p>
          <a:p>
            <a:pPr lvl="2"/>
            <a:r>
              <a:rPr lang="zh-TW" altLang="en-US" dirty="0"/>
              <a:t>翻譯</a:t>
            </a:r>
            <a:r>
              <a:rPr lang="zh-TW" altLang="en-US" dirty="0" smtClean="0"/>
              <a:t>決定權交給使用者</a:t>
            </a:r>
            <a:endParaRPr lang="en-US" altLang="zh-TW" dirty="0" smtClean="0"/>
          </a:p>
          <a:p>
            <a:pPr lvl="1"/>
            <a:r>
              <a:rPr lang="zh-TW" altLang="en-US" dirty="0" smtClean="0"/>
              <a:t>缺點</a:t>
            </a:r>
            <a:r>
              <a:rPr lang="en-US" altLang="zh-TW" dirty="0" smtClean="0"/>
              <a:t>:</a:t>
            </a:r>
          </a:p>
          <a:p>
            <a:pPr lvl="2"/>
            <a:r>
              <a:rPr lang="zh-TW" altLang="en-US" dirty="0" smtClean="0"/>
              <a:t>時間成本</a:t>
            </a:r>
            <a:r>
              <a:rPr lang="zh-TW" altLang="en-US" dirty="0"/>
              <a:t>相</a:t>
            </a:r>
            <a:r>
              <a:rPr lang="zh-TW" altLang="en-US" dirty="0" smtClean="0"/>
              <a:t>較第一版</a:t>
            </a:r>
            <a:r>
              <a:rPr lang="en-US" altLang="zh-TW" dirty="0" smtClean="0"/>
              <a:t>i18n</a:t>
            </a:r>
            <a:r>
              <a:rPr lang="zh-TW" altLang="en-US" dirty="0" smtClean="0"/>
              <a:t>仍然增加</a:t>
            </a:r>
            <a:endParaRPr lang="en-US" altLang="zh-TW" dirty="0"/>
          </a:p>
          <a:p>
            <a:pPr lvl="2"/>
            <a:endParaRPr lang="en-US" altLang="zh-TW" dirty="0"/>
          </a:p>
          <a:p>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23</a:t>
            </a:fld>
            <a:endParaRPr lang="zh-TW" altLang="en-US"/>
          </a:p>
        </p:txBody>
      </p:sp>
    </p:spTree>
    <p:extLst>
      <p:ext uri="{BB962C8B-B14F-4D97-AF65-F5344CB8AC3E}">
        <p14:creationId xmlns:p14="http://schemas.microsoft.com/office/powerpoint/2010/main" val="2846641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a:t>
            </a:r>
            <a:r>
              <a:rPr lang="zh-TW" altLang="en-US" dirty="0" smtClean="0"/>
              <a:t>的</a:t>
            </a:r>
            <a:r>
              <a:rPr lang="en-US" altLang="zh-TW" dirty="0" err="1" smtClean="0"/>
              <a:t>Xpath</a:t>
            </a:r>
            <a:r>
              <a:rPr lang="zh-TW" altLang="en-US" dirty="0" smtClean="0"/>
              <a:t>翻譯邏輯</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198" y="1379375"/>
            <a:ext cx="9695604" cy="4967613"/>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24</a:t>
            </a:fld>
            <a:endParaRPr lang="zh-TW" altLang="en-US"/>
          </a:p>
        </p:txBody>
      </p:sp>
    </p:spTree>
    <p:extLst>
      <p:ext uri="{BB962C8B-B14F-4D97-AF65-F5344CB8AC3E}">
        <p14:creationId xmlns:p14="http://schemas.microsoft.com/office/powerpoint/2010/main" val="152839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第一版</a:t>
            </a:r>
            <a:r>
              <a:rPr lang="en-US" altLang="zh-TW" dirty="0" smtClean="0"/>
              <a:t>i18n</a:t>
            </a:r>
            <a:r>
              <a:rPr lang="zh-TW" altLang="en-US" dirty="0" smtClean="0"/>
              <a:t>一詞多譯處理</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zh-TW" altLang="en-US" dirty="0" smtClean="0"/>
              <a:t>提供一詞多譯的</a:t>
            </a:r>
            <a:r>
              <a:rPr lang="en-US" altLang="zh-TW" dirty="0" smtClean="0"/>
              <a:t>warning</a:t>
            </a:r>
            <a:r>
              <a:rPr lang="zh-TW" altLang="en-US" dirty="0" smtClean="0"/>
              <a:t>資訊於報表上</a:t>
            </a:r>
            <a:endParaRPr lang="en-US" altLang="zh-TW" dirty="0" smtClean="0"/>
          </a:p>
          <a:p>
            <a:pPr lvl="1"/>
            <a:r>
              <a:rPr lang="zh-TW" altLang="en-US" dirty="0" smtClean="0"/>
              <a:t>提醒存在一詞多譯</a:t>
            </a:r>
            <a:endParaRPr lang="en-US" altLang="zh-TW" dirty="0" smtClean="0"/>
          </a:p>
          <a:p>
            <a:pPr lvl="1"/>
            <a:r>
              <a:rPr lang="zh-TW" altLang="en-US" dirty="0" smtClean="0"/>
              <a:t>顯示系統目前採用的翻譯</a:t>
            </a:r>
            <a:endParaRPr lang="en-US" altLang="zh-TW" dirty="0"/>
          </a:p>
          <a:p>
            <a:pPr marL="342900" lvl="1" indent="-342900">
              <a:buFont typeface="Arial" panose="020B0604020202020204" pitchFamily="34" charset="0"/>
              <a:buChar char="•"/>
            </a:pPr>
            <a:r>
              <a:rPr lang="zh-TW" altLang="en-US" sz="3200" dirty="0"/>
              <a:t>最大化</a:t>
            </a:r>
            <a:r>
              <a:rPr lang="zh-TW" altLang="en-US" sz="3200" dirty="0" smtClean="0"/>
              <a:t>讓測試</a:t>
            </a:r>
            <a:r>
              <a:rPr lang="zh-TW" altLang="en-US" sz="3200" dirty="0"/>
              <a:t>腳本通過</a:t>
            </a:r>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25</a:t>
            </a:fld>
            <a:endParaRPr lang="zh-TW" altLang="en-US"/>
          </a:p>
        </p:txBody>
      </p:sp>
    </p:spTree>
    <p:extLst>
      <p:ext uri="{BB962C8B-B14F-4D97-AF65-F5344CB8AC3E}">
        <p14:creationId xmlns:p14="http://schemas.microsoft.com/office/powerpoint/2010/main" val="1712473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第一版</a:t>
            </a:r>
            <a:r>
              <a:rPr lang="en-US" altLang="zh-TW" dirty="0"/>
              <a:t>i18n</a:t>
            </a:r>
            <a:r>
              <a:rPr lang="zh-TW" altLang="en-US" dirty="0"/>
              <a:t>一詞多</a:t>
            </a:r>
            <a:r>
              <a:rPr lang="zh-TW" altLang="en-US" dirty="0" smtClean="0"/>
              <a:t>譯</a:t>
            </a:r>
            <a:r>
              <a:rPr lang="zh-TW" altLang="en-US" dirty="0"/>
              <a:t>潛在問題</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zh-TW" altLang="en-US" dirty="0" smtClean="0"/>
              <a:t>多</a:t>
            </a:r>
            <a:r>
              <a:rPr lang="zh-TW" altLang="en-US" dirty="0"/>
              <a:t>個翻譯都會使測試</a:t>
            </a:r>
            <a:r>
              <a:rPr lang="zh-TW" altLang="en-US" dirty="0" smtClean="0"/>
              <a:t>通過，測試對象偏離使用者預期</a:t>
            </a:r>
            <a:endParaRPr lang="en-US" altLang="zh-TW" dirty="0" smtClean="0"/>
          </a:p>
          <a:p>
            <a:pPr lvl="1"/>
            <a:r>
              <a:rPr lang="en-US" altLang="zh-TW" dirty="0" err="1" smtClean="0"/>
              <a:t>Xpath</a:t>
            </a:r>
            <a:r>
              <a:rPr lang="zh-TW" altLang="en-US" dirty="0" smtClean="0"/>
              <a:t>使用</a:t>
            </a:r>
            <a:r>
              <a:rPr lang="en-US" altLang="zh-TW" dirty="0" smtClean="0"/>
              <a:t>contains</a:t>
            </a:r>
            <a:r>
              <a:rPr lang="zh-TW" altLang="en-US" dirty="0" smtClean="0"/>
              <a:t>撰寫</a:t>
            </a:r>
            <a:endParaRPr lang="en-US" altLang="zh-TW" dirty="0" smtClean="0"/>
          </a:p>
          <a:p>
            <a:pPr lvl="2"/>
            <a:r>
              <a:rPr lang="en-US" altLang="zh-TW" dirty="0" smtClean="0"/>
              <a:t>//*[</a:t>
            </a:r>
            <a:r>
              <a:rPr lang="en-US" altLang="zh-TW" dirty="0"/>
              <a:t>contains(@text</a:t>
            </a:r>
            <a:r>
              <a:rPr lang="en-US" altLang="zh-TW" dirty="0" smtClean="0"/>
              <a:t>,</a:t>
            </a:r>
            <a:r>
              <a:rPr lang="zh-TW" altLang="en-US" dirty="0" smtClean="0"/>
              <a:t> </a:t>
            </a:r>
            <a:r>
              <a:rPr lang="en-US" altLang="zh-TW" dirty="0" smtClean="0"/>
              <a:t>‘Support’)]</a:t>
            </a:r>
          </a:p>
          <a:p>
            <a:pPr lvl="2"/>
            <a:endParaRPr lang="en-US" altLang="zh-TW" dirty="0"/>
          </a:p>
          <a:p>
            <a:pPr lvl="1"/>
            <a:r>
              <a:rPr lang="zh-TW" altLang="en-US" dirty="0"/>
              <a:t>畫面</a:t>
            </a:r>
            <a:r>
              <a:rPr lang="zh-TW" altLang="en-US" dirty="0" smtClean="0"/>
              <a:t>上存在</a:t>
            </a:r>
            <a:r>
              <a:rPr lang="zh-TW" altLang="en-US" dirty="0"/>
              <a:t>含有不同翻譯的</a:t>
            </a:r>
            <a:r>
              <a:rPr lang="zh-TW" altLang="en-US" dirty="0" smtClean="0"/>
              <a:t>元件</a:t>
            </a:r>
            <a:endParaRPr lang="en-US" altLang="zh-TW" dirty="0" smtClean="0"/>
          </a:p>
          <a:p>
            <a:pPr lvl="2"/>
            <a:r>
              <a:rPr lang="zh-TW" altLang="en-US" dirty="0" smtClean="0"/>
              <a:t>支援</a:t>
            </a:r>
            <a:endParaRPr lang="en-US" altLang="zh-TW" dirty="0" smtClean="0"/>
          </a:p>
          <a:p>
            <a:pPr lvl="2"/>
            <a:r>
              <a:rPr lang="zh-TW" altLang="en-US" dirty="0"/>
              <a:t>支援服務</a:t>
            </a:r>
            <a:endParaRPr lang="en-US" altLang="zh-TW" dirty="0"/>
          </a:p>
          <a:p>
            <a:pPr marL="457200" lvl="1" indent="0">
              <a:buNone/>
            </a:pPr>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26</a:t>
            </a:fld>
            <a:endParaRPr lang="zh-TW" altLang="en-US"/>
          </a:p>
        </p:txBody>
      </p:sp>
    </p:spTree>
    <p:extLst>
      <p:ext uri="{BB962C8B-B14F-4D97-AF65-F5344CB8AC3E}">
        <p14:creationId xmlns:p14="http://schemas.microsoft.com/office/powerpoint/2010/main" val="3464209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第一版</a:t>
            </a:r>
            <a:r>
              <a:rPr lang="en-US" altLang="zh-TW" dirty="0"/>
              <a:t>i18n</a:t>
            </a:r>
            <a:r>
              <a:rPr lang="zh-TW" altLang="en-US" dirty="0"/>
              <a:t>一詞多</a:t>
            </a:r>
            <a:r>
              <a:rPr lang="zh-TW" altLang="en-US" dirty="0" smtClean="0"/>
              <a:t>譯</a:t>
            </a:r>
            <a:r>
              <a:rPr lang="zh-TW" altLang="en-US" dirty="0"/>
              <a:t>潛在問題</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zh-TW" altLang="en-US" dirty="0" smtClean="0"/>
              <a:t>測試</a:t>
            </a:r>
            <a:r>
              <a:rPr lang="zh-TW" altLang="en-US" dirty="0"/>
              <a:t>腳本</a:t>
            </a:r>
            <a:r>
              <a:rPr lang="zh-TW" altLang="en-US" dirty="0" smtClean="0"/>
              <a:t>原先會</a:t>
            </a:r>
            <a:r>
              <a:rPr lang="zh-TW" altLang="en-US" dirty="0"/>
              <a:t>發生</a:t>
            </a:r>
            <a:r>
              <a:rPr lang="zh-TW" altLang="en-US" dirty="0" smtClean="0"/>
              <a:t>錯誤，翻譯後卻通過</a:t>
            </a:r>
            <a:endParaRPr lang="en-US" altLang="zh-TW" dirty="0" smtClean="0"/>
          </a:p>
          <a:p>
            <a:pPr lvl="1"/>
            <a:r>
              <a:rPr lang="zh-TW" altLang="en-US" dirty="0" smtClean="0"/>
              <a:t>特殊情況下的翻譯</a:t>
            </a:r>
            <a:endParaRPr lang="en-US" altLang="zh-TW" dirty="0" smtClean="0"/>
          </a:p>
          <a:p>
            <a:pPr lvl="2"/>
            <a:r>
              <a:rPr lang="zh-TW" altLang="en-US" dirty="0" smtClean="0"/>
              <a:t>原</a:t>
            </a:r>
            <a:r>
              <a:rPr lang="en-US" altLang="zh-TW" dirty="0"/>
              <a:t>XPath: //*[@</a:t>
            </a:r>
            <a:r>
              <a:rPr lang="en-US" altLang="zh-TW" dirty="0" smtClean="0"/>
              <a:t>text=‘Service’]</a:t>
            </a:r>
          </a:p>
          <a:p>
            <a:pPr lvl="2"/>
            <a:r>
              <a:rPr lang="zh-TW" altLang="en-US" dirty="0"/>
              <a:t>翻譯</a:t>
            </a:r>
            <a:r>
              <a:rPr lang="zh-TW" altLang="en-US" dirty="0" smtClean="0"/>
              <a:t>後</a:t>
            </a:r>
            <a:r>
              <a:rPr lang="en-US" altLang="zh-TW" dirty="0"/>
              <a:t>XPath: //*[@text</a:t>
            </a:r>
            <a:r>
              <a:rPr lang="en-US" altLang="zh-TW" dirty="0" smtClean="0"/>
              <a:t>= ‘</a:t>
            </a:r>
            <a:r>
              <a:rPr lang="zh-TW" altLang="en-US" dirty="0" smtClean="0"/>
              <a:t>支援服務</a:t>
            </a:r>
            <a:r>
              <a:rPr lang="en-US" altLang="zh-TW" dirty="0" smtClean="0"/>
              <a:t>’]</a:t>
            </a:r>
            <a:endParaRPr lang="en-US" altLang="zh-TW" dirty="0"/>
          </a:p>
          <a:p>
            <a:endParaRPr lang="en-US" altLang="zh-TW" dirty="0" smtClean="0"/>
          </a:p>
          <a:p>
            <a:r>
              <a:rPr lang="zh-TW" altLang="en-US" dirty="0" smtClean="0"/>
              <a:t>解法</a:t>
            </a:r>
            <a:endParaRPr lang="en-US" altLang="zh-TW" dirty="0"/>
          </a:p>
          <a:p>
            <a:pPr lvl="1"/>
            <a:r>
              <a:rPr lang="zh-TW" altLang="en-US" dirty="0" smtClean="0"/>
              <a:t>提供一詞多譯</a:t>
            </a:r>
            <a:r>
              <a:rPr lang="en-US" altLang="zh-TW" dirty="0" smtClean="0"/>
              <a:t>UI</a:t>
            </a:r>
            <a:r>
              <a:rPr lang="zh-TW" altLang="en-US" dirty="0" smtClean="0"/>
              <a:t>讓使用者選擇希望的翻譯詞</a:t>
            </a:r>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27</a:t>
            </a:fld>
            <a:endParaRPr lang="zh-TW" altLang="en-US"/>
          </a:p>
        </p:txBody>
      </p:sp>
    </p:spTree>
    <p:extLst>
      <p:ext uri="{BB962C8B-B14F-4D97-AF65-F5344CB8AC3E}">
        <p14:creationId xmlns:p14="http://schemas.microsoft.com/office/powerpoint/2010/main" val="3579876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a:t>
            </a:r>
            <a:r>
              <a:rPr lang="zh-TW" altLang="en-US" dirty="0" smtClean="0"/>
              <a:t>一詞多</a:t>
            </a:r>
            <a:r>
              <a:rPr lang="zh-TW" altLang="en-US" dirty="0"/>
              <a:t>譯</a:t>
            </a:r>
            <a:r>
              <a:rPr lang="en-US" altLang="zh-TW" dirty="0" smtClean="0"/>
              <a:t>UI</a:t>
            </a:r>
            <a:r>
              <a:rPr lang="zh-TW" altLang="en-US" dirty="0" smtClean="0"/>
              <a:t>設計</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00" y="1843768"/>
            <a:ext cx="10730400" cy="147647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606" y="3863182"/>
            <a:ext cx="8968788" cy="1904980"/>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28</a:t>
            </a:fld>
            <a:endParaRPr lang="zh-TW" altLang="en-US"/>
          </a:p>
        </p:txBody>
      </p:sp>
    </p:spTree>
    <p:extLst>
      <p:ext uri="{BB962C8B-B14F-4D97-AF65-F5344CB8AC3E}">
        <p14:creationId xmlns:p14="http://schemas.microsoft.com/office/powerpoint/2010/main" val="405248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新版</a:t>
            </a:r>
            <a:r>
              <a:rPr lang="en-US" altLang="zh-TW" dirty="0"/>
              <a:t>i18n</a:t>
            </a:r>
            <a:r>
              <a:rPr lang="zh-TW" altLang="en-US" dirty="0"/>
              <a:t>一詞多</a:t>
            </a:r>
            <a:r>
              <a:rPr lang="zh-TW" altLang="en-US" dirty="0" smtClean="0"/>
              <a:t>譯</a:t>
            </a:r>
            <a:r>
              <a:rPr lang="zh-TW" altLang="en-US" dirty="0"/>
              <a:t>實作</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726" y="1417638"/>
            <a:ext cx="9270548" cy="4961355"/>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29</a:t>
            </a:fld>
            <a:endParaRPr lang="zh-TW" altLang="en-US"/>
          </a:p>
        </p:txBody>
      </p:sp>
    </p:spTree>
    <p:extLst>
      <p:ext uri="{BB962C8B-B14F-4D97-AF65-F5344CB8AC3E}">
        <p14:creationId xmlns:p14="http://schemas.microsoft.com/office/powerpoint/2010/main" val="855789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t>研究動機與目標</a:t>
            </a:r>
            <a:endParaRPr lang="en-US" altLang="zh-TW" dirty="0" smtClean="0"/>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smtClean="0">
                <a:solidFill>
                  <a:schemeClr val="accent1">
                    <a:lumMod val="40000"/>
                    <a:lumOff val="60000"/>
                  </a:schemeClr>
                </a:solidFill>
              </a:rPr>
              <a:t>研究方法與實作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測試案例</a:t>
            </a:r>
            <a:r>
              <a:rPr lang="zh-TW" altLang="en-US" dirty="0" smtClean="0">
                <a:solidFill>
                  <a:schemeClr val="accent1">
                    <a:lumMod val="40000"/>
                    <a:lumOff val="60000"/>
                  </a:schemeClr>
                </a:solidFill>
              </a:rPr>
              <a:t>分析</a:t>
            </a:r>
            <a:endParaRPr lang="en-US" altLang="zh-TW" dirty="0" smtClean="0">
              <a:solidFill>
                <a:schemeClr val="accent1">
                  <a:lumMod val="40000"/>
                  <a:lumOff val="60000"/>
                </a:schemeClr>
              </a:solidFill>
            </a:endParaRPr>
          </a:p>
          <a:p>
            <a:r>
              <a:rPr lang="zh-TW" altLang="en-US" dirty="0" smtClean="0">
                <a:solidFill>
                  <a:schemeClr val="accent1">
                    <a:lumMod val="40000"/>
                    <a:lumOff val="60000"/>
                  </a:schemeClr>
                </a:solidFill>
              </a:rPr>
              <a:t>結論與未來展望</a:t>
            </a:r>
            <a:endParaRPr lang="en-US" altLang="zh-TW" dirty="0">
              <a:solidFill>
                <a:schemeClr val="accent1">
                  <a:lumMod val="40000"/>
                  <a:lumOff val="60000"/>
                </a:schemeClr>
              </a:solidFill>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3</a:t>
            </a:fld>
            <a:endParaRPr lang="zh-TW" altLang="en-US"/>
          </a:p>
        </p:txBody>
      </p:sp>
    </p:spTree>
    <p:extLst>
      <p:ext uri="{BB962C8B-B14F-4D97-AF65-F5344CB8AC3E}">
        <p14:creationId xmlns:p14="http://schemas.microsoft.com/office/powerpoint/2010/main" val="876631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新版</a:t>
            </a:r>
            <a:r>
              <a:rPr lang="en-US" altLang="zh-TW" dirty="0"/>
              <a:t>i18n</a:t>
            </a:r>
            <a:r>
              <a:rPr lang="zh-TW" altLang="en-US" dirty="0"/>
              <a:t>一詞多</a:t>
            </a:r>
            <a:r>
              <a:rPr lang="zh-TW" altLang="en-US" dirty="0" smtClean="0"/>
              <a:t>譯</a:t>
            </a:r>
            <a:r>
              <a:rPr lang="zh-TW" altLang="en-US" dirty="0"/>
              <a:t>實作</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r>
              <a:rPr lang="en-US" altLang="zh-TW" dirty="0"/>
              <a:t>r</a:t>
            </a:r>
            <a:r>
              <a:rPr lang="en-US" altLang="zh-TW" dirty="0" smtClean="0"/>
              <a:t>un()</a:t>
            </a:r>
          </a:p>
          <a:p>
            <a:r>
              <a:rPr lang="en-US" altLang="zh-TW" dirty="0" err="1"/>
              <a:t>d</a:t>
            </a:r>
            <a:r>
              <a:rPr lang="en-US" altLang="zh-TW" dirty="0" err="1" smtClean="0"/>
              <a:t>raw_trans_options</a:t>
            </a:r>
            <a:r>
              <a:rPr lang="en-US" altLang="zh-TW" dirty="0" smtClean="0"/>
              <a:t>()</a:t>
            </a:r>
          </a:p>
          <a:p>
            <a:r>
              <a:rPr lang="en-US" altLang="zh-TW" dirty="0" err="1"/>
              <a:t>g</a:t>
            </a:r>
            <a:r>
              <a:rPr lang="en-US" altLang="zh-TW" dirty="0" err="1" smtClean="0"/>
              <a:t>et_transdic_keys_and_values</a:t>
            </a:r>
            <a:r>
              <a:rPr lang="en-US" altLang="zh-TW" dirty="0" smtClean="0"/>
              <a:t>()</a:t>
            </a:r>
          </a:p>
          <a:p>
            <a:r>
              <a:rPr lang="en-US" altLang="zh-TW" dirty="0" err="1" smtClean="0"/>
              <a:t>open_record</a:t>
            </a:r>
            <a:r>
              <a:rPr lang="en-US" altLang="zh-TW" dirty="0" smtClean="0"/>
              <a:t>()</a:t>
            </a:r>
          </a:p>
          <a:p>
            <a:r>
              <a:rPr lang="en-US" altLang="zh-TW" dirty="0" err="1"/>
              <a:t>u</a:t>
            </a:r>
            <a:r>
              <a:rPr lang="en-US" altLang="zh-TW" dirty="0" err="1" smtClean="0"/>
              <a:t>ndo_trans</a:t>
            </a:r>
            <a:r>
              <a:rPr lang="en-US" altLang="zh-TW" dirty="0" smtClean="0"/>
              <a:t>()</a:t>
            </a:r>
          </a:p>
          <a:p>
            <a:r>
              <a:rPr lang="en-US" altLang="zh-TW" dirty="0" err="1"/>
              <a:t>o</a:t>
            </a:r>
            <a:r>
              <a:rPr lang="en-US" altLang="zh-TW" dirty="0" err="1" smtClean="0"/>
              <a:t>utput_setting_file</a:t>
            </a:r>
            <a:r>
              <a:rPr lang="en-US" altLang="zh-TW" dirty="0" smtClean="0"/>
              <a:t>()</a:t>
            </a:r>
          </a:p>
          <a:p>
            <a:r>
              <a:rPr lang="en-US" altLang="zh-TW" dirty="0" err="1" smtClean="0"/>
              <a:t>add_trans_info</a:t>
            </a:r>
            <a:r>
              <a:rPr lang="en-US" altLang="zh-TW" dirty="0" smtClean="0"/>
              <a:t>() </a:t>
            </a:r>
            <a:r>
              <a:rPr lang="zh-TW" altLang="en-US" dirty="0" smtClean="0"/>
              <a:t>、 </a:t>
            </a:r>
            <a:r>
              <a:rPr lang="en-US" altLang="zh-TW" dirty="0" err="1" smtClean="0"/>
              <a:t>add_keyword_name</a:t>
            </a:r>
            <a:r>
              <a:rPr lang="en-US" altLang="zh-TW" dirty="0" smtClean="0"/>
              <a:t>()</a:t>
            </a:r>
            <a:r>
              <a:rPr lang="zh-TW" altLang="en-US" dirty="0" smtClean="0"/>
              <a:t> </a:t>
            </a:r>
            <a:endParaRPr lang="en-US" altLang="zh-TW" dirty="0" smtClean="0"/>
          </a:p>
          <a:p>
            <a:endParaRPr lang="en-US" altLang="zh-TW" dirty="0" smtClean="0"/>
          </a:p>
          <a:p>
            <a:endParaRPr lang="zh-TW" altLang="en-US"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30</a:t>
            </a:fld>
            <a:endParaRPr lang="zh-TW" altLang="en-US"/>
          </a:p>
        </p:txBody>
      </p:sp>
    </p:spTree>
    <p:extLst>
      <p:ext uri="{BB962C8B-B14F-4D97-AF65-F5344CB8AC3E}">
        <p14:creationId xmlns:p14="http://schemas.microsoft.com/office/powerpoint/2010/main" val="268982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使</a:t>
            </a:r>
            <a:r>
              <a:rPr lang="en-US" altLang="zh-TW" dirty="0" smtClean="0"/>
              <a:t>i18n</a:t>
            </a:r>
            <a:r>
              <a:rPr lang="zh-TW" altLang="en-US" dirty="0" smtClean="0"/>
              <a:t>工具成為可安裝模組</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609600" y="1600201"/>
            <a:ext cx="10972800" cy="4756150"/>
          </a:xfrm>
        </p:spPr>
        <p:txBody>
          <a:bodyPr/>
          <a:lstStyle/>
          <a:p>
            <a:r>
              <a:rPr lang="zh-TW" altLang="en-US" dirty="0"/>
              <a:t>必要檔案</a:t>
            </a:r>
            <a:endParaRPr lang="en-US" altLang="zh-TW" dirty="0"/>
          </a:p>
          <a:p>
            <a:pPr lvl="1"/>
            <a:r>
              <a:rPr lang="en-US" altLang="zh-TW" dirty="0" err="1" smtClean="0"/>
              <a:t>setup.cfg</a:t>
            </a:r>
            <a:endParaRPr lang="en-US" altLang="zh-TW" dirty="0" smtClean="0"/>
          </a:p>
          <a:p>
            <a:pPr lvl="1"/>
            <a:r>
              <a:rPr lang="en-US" altLang="zh-TW" dirty="0" err="1" smtClean="0"/>
              <a:t>Pyproject.toml</a:t>
            </a:r>
            <a:endParaRPr lang="en-US" altLang="zh-TW" dirty="0" smtClean="0"/>
          </a:p>
          <a:p>
            <a:pPr lvl="1"/>
            <a:r>
              <a:rPr lang="en-US" altLang="zh-TW" dirty="0" smtClean="0"/>
              <a:t>README.md</a:t>
            </a:r>
          </a:p>
          <a:p>
            <a:pPr lvl="1"/>
            <a:r>
              <a:rPr lang="en-US" altLang="zh-TW" dirty="0" smtClean="0"/>
              <a:t>LICENSE</a:t>
            </a:r>
          </a:p>
          <a:p>
            <a:pPr lvl="1"/>
            <a:r>
              <a:rPr lang="en-US" altLang="zh-TW" dirty="0" smtClean="0"/>
              <a:t>MANIFEST.in</a:t>
            </a:r>
          </a:p>
          <a:p>
            <a:pPr marL="342900" lvl="1" indent="-342900">
              <a:buFont typeface="Arial" panose="020B0604020202020204" pitchFamily="34" charset="0"/>
              <a:buChar char="•"/>
            </a:pPr>
            <a:r>
              <a:rPr lang="zh-TW" altLang="en-US" sz="3200" dirty="0"/>
              <a:t>建立</a:t>
            </a:r>
            <a:r>
              <a:rPr lang="zh-TW" altLang="en-US" sz="3200" dirty="0" smtClean="0"/>
              <a:t>、</a:t>
            </a:r>
            <a:r>
              <a:rPr lang="zh-TW" altLang="en-US" sz="3200" dirty="0"/>
              <a:t>上傳</a:t>
            </a:r>
            <a:r>
              <a:rPr lang="zh-TW" altLang="en-US" sz="3200" dirty="0" smtClean="0"/>
              <a:t>模組至</a:t>
            </a:r>
            <a:r>
              <a:rPr lang="en-US" altLang="zh-TW" sz="3200" dirty="0" smtClean="0"/>
              <a:t>PYPI</a:t>
            </a:r>
          </a:p>
          <a:p>
            <a:pPr lvl="1"/>
            <a:r>
              <a:rPr lang="en-US" altLang="zh-TW" dirty="0" smtClean="0"/>
              <a:t>Build</a:t>
            </a:r>
            <a:endParaRPr lang="en-US" altLang="zh-TW" dirty="0"/>
          </a:p>
          <a:p>
            <a:pPr lvl="1"/>
            <a:r>
              <a:rPr lang="en-US" altLang="zh-TW" dirty="0" smtClean="0"/>
              <a:t>twine</a:t>
            </a:r>
            <a:endParaRPr lang="en-US" altLang="zh-TW" dirty="0"/>
          </a:p>
          <a:p>
            <a:endParaRPr lang="zh-TW" altLang="en-US" dirty="0"/>
          </a:p>
        </p:txBody>
      </p:sp>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31</a:t>
            </a:fld>
            <a:endParaRPr lang="zh-TW" altLang="en-US"/>
          </a:p>
        </p:txBody>
      </p:sp>
    </p:spTree>
    <p:extLst>
      <p:ext uri="{BB962C8B-B14F-4D97-AF65-F5344CB8AC3E}">
        <p14:creationId xmlns:p14="http://schemas.microsoft.com/office/powerpoint/2010/main" val="3099165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新版</a:t>
            </a:r>
            <a:r>
              <a:rPr lang="en-US" altLang="zh-TW" dirty="0" smtClean="0"/>
              <a:t>i18n</a:t>
            </a:r>
            <a:r>
              <a:rPr lang="zh-TW" altLang="en-US" dirty="0"/>
              <a:t>工具</a:t>
            </a:r>
            <a:r>
              <a:rPr lang="zh-TW" altLang="en-US" dirty="0" smtClean="0"/>
              <a:t>使用方法</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609600" y="3380170"/>
            <a:ext cx="10972800" cy="1240970"/>
          </a:xfrm>
        </p:spPr>
        <p:txBody>
          <a:bodyPr/>
          <a:lstStyle/>
          <a:p>
            <a:r>
              <a:rPr lang="zh-TW" altLang="en-US" dirty="0" smtClean="0"/>
              <a:t>將</a:t>
            </a:r>
            <a:r>
              <a:rPr lang="en-US" altLang="zh-TW" dirty="0" smtClean="0"/>
              <a:t>JSON</a:t>
            </a:r>
            <a:r>
              <a:rPr lang="zh-TW" altLang="en-US" dirty="0" smtClean="0"/>
              <a:t>翻譯檔放在專案目錄下</a:t>
            </a:r>
            <a:endParaRPr lang="en-US" altLang="zh-TW" dirty="0" smtClean="0"/>
          </a:p>
          <a:p>
            <a:pPr lvl="1"/>
            <a:r>
              <a:rPr lang="en-US" altLang="zh-TW" dirty="0" smtClean="0"/>
              <a:t>YOUR_PROJECT_DIR/</a:t>
            </a:r>
            <a:r>
              <a:rPr lang="en-US" altLang="zh-TW" dirty="0" err="1" smtClean="0"/>
              <a:t>languageFiles</a:t>
            </a:r>
            <a:r>
              <a:rPr lang="en-US" altLang="zh-TW" dirty="0" smtClean="0"/>
              <a:t>/</a:t>
            </a:r>
            <a:r>
              <a:rPr lang="en-US" altLang="zh-TW" dirty="0" err="1" smtClean="0"/>
              <a:t>zh</a:t>
            </a:r>
            <a:r>
              <a:rPr lang="en-US" altLang="zh-TW" dirty="0" smtClean="0"/>
              <a:t>-TW/common-</a:t>
            </a:r>
            <a:r>
              <a:rPr lang="en-US" altLang="zh-TW" dirty="0" err="1" smtClean="0"/>
              <a:t>zh</a:t>
            </a:r>
            <a:r>
              <a:rPr lang="en-US" altLang="zh-TW" dirty="0" smtClean="0"/>
              <a:t>-</a:t>
            </a:r>
            <a:r>
              <a:rPr lang="en-US" altLang="zh-TW" dirty="0" err="1" smtClean="0"/>
              <a:t>TW.json</a:t>
            </a:r>
            <a:endParaRPr lang="en-US" altLang="zh-TW" dirty="0" smtClean="0"/>
          </a:p>
          <a:p>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8004"/>
            <a:ext cx="5098022" cy="1738257"/>
          </a:xfrm>
          <a:prstGeom prst="rect">
            <a:avLst/>
          </a:prstGeom>
        </p:spPr>
      </p:pic>
      <p:sp>
        <p:nvSpPr>
          <p:cNvPr id="8" name="內容版面配置區 5"/>
          <p:cNvSpPr txBox="1">
            <a:spLocks/>
          </p:cNvSpPr>
          <p:nvPr/>
        </p:nvSpPr>
        <p:spPr bwMode="auto">
          <a:xfrm>
            <a:off x="609600" y="4651506"/>
            <a:ext cx="10972800" cy="167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dirty="0" smtClean="0"/>
              <a:t>設定</a:t>
            </a:r>
            <a:endParaRPr lang="en-US" altLang="zh-TW" dirty="0" smtClean="0"/>
          </a:p>
          <a:p>
            <a:pPr lvl="1"/>
            <a:r>
              <a:rPr lang="en-US" altLang="zh-TW" dirty="0"/>
              <a:t>-d out -L debug --listener </a:t>
            </a:r>
            <a:r>
              <a:rPr lang="en-US" altLang="zh-TW" dirty="0" smtClean="0"/>
              <a:t>%YOUR_PYTHON_PATH%/Lib/site-packages/i18n/listeners/I18nListener.py:zh-TW</a:t>
            </a:r>
            <a:endParaRPr lang="zh-TW" altLang="en-US" dirty="0"/>
          </a:p>
        </p:txBody>
      </p:sp>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9" name="投影片編號版面配置區 8"/>
          <p:cNvSpPr>
            <a:spLocks noGrp="1"/>
          </p:cNvSpPr>
          <p:nvPr>
            <p:ph type="sldNum" sz="quarter" idx="12"/>
          </p:nvPr>
        </p:nvSpPr>
        <p:spPr/>
        <p:txBody>
          <a:bodyPr/>
          <a:lstStyle/>
          <a:p>
            <a:fld id="{A669C241-4982-47F5-8A77-7687F38C07A4}" type="slidenum">
              <a:rPr lang="zh-TW" altLang="en-US" smtClean="0"/>
              <a:t>32</a:t>
            </a:fld>
            <a:endParaRPr lang="zh-TW" altLang="en-US"/>
          </a:p>
        </p:txBody>
      </p:sp>
    </p:spTree>
    <p:extLst>
      <p:ext uri="{BB962C8B-B14F-4D97-AF65-F5344CB8AC3E}">
        <p14:creationId xmlns:p14="http://schemas.microsoft.com/office/powerpoint/2010/main" val="2148716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solidFill>
                  <a:schemeClr val="accent1">
                    <a:lumMod val="40000"/>
                    <a:lumOff val="60000"/>
                  </a:schemeClr>
                </a:solidFill>
              </a:rPr>
              <a:t>研究動機與目標</a:t>
            </a:r>
            <a:endParaRPr lang="en-US" altLang="zh-TW" dirty="0" smtClean="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smtClean="0">
                <a:solidFill>
                  <a:schemeClr val="accent1">
                    <a:lumMod val="40000"/>
                    <a:lumOff val="60000"/>
                  </a:schemeClr>
                </a:solidFill>
              </a:rPr>
              <a:t>研究方法與實作</a:t>
            </a:r>
            <a:endParaRPr lang="en-US" altLang="zh-TW" dirty="0">
              <a:solidFill>
                <a:schemeClr val="accent1">
                  <a:lumMod val="40000"/>
                  <a:lumOff val="60000"/>
                </a:schemeClr>
              </a:solidFill>
            </a:endParaRPr>
          </a:p>
          <a:p>
            <a:r>
              <a:rPr lang="zh-TW" altLang="en-US" dirty="0">
                <a:solidFill>
                  <a:schemeClr val="tx1"/>
                </a:solidFill>
              </a:rPr>
              <a:t>測試案例</a:t>
            </a:r>
            <a:r>
              <a:rPr lang="zh-TW" altLang="en-US" dirty="0" smtClean="0">
                <a:solidFill>
                  <a:schemeClr val="tx1"/>
                </a:solidFill>
              </a:rPr>
              <a:t>分析</a:t>
            </a:r>
            <a:endParaRPr lang="en-US" altLang="zh-TW" dirty="0" smtClean="0">
              <a:solidFill>
                <a:schemeClr val="tx1"/>
              </a:solidFill>
            </a:endParaRPr>
          </a:p>
          <a:p>
            <a:r>
              <a:rPr lang="zh-TW" altLang="en-US" dirty="0" smtClean="0">
                <a:solidFill>
                  <a:schemeClr val="accent1">
                    <a:lumMod val="40000"/>
                    <a:lumOff val="60000"/>
                  </a:schemeClr>
                </a:solidFill>
              </a:rPr>
              <a:t>結論與未來展望</a:t>
            </a:r>
            <a:endParaRPr lang="en-US" altLang="zh-TW" dirty="0">
              <a:solidFill>
                <a:schemeClr val="accent1">
                  <a:lumMod val="40000"/>
                  <a:lumOff val="60000"/>
                </a:schemeClr>
              </a:solidFill>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33</a:t>
            </a:fld>
            <a:endParaRPr lang="zh-TW" altLang="en-US"/>
          </a:p>
        </p:txBody>
      </p:sp>
    </p:spTree>
    <p:extLst>
      <p:ext uri="{BB962C8B-B14F-4D97-AF65-F5344CB8AC3E}">
        <p14:creationId xmlns:p14="http://schemas.microsoft.com/office/powerpoint/2010/main" val="1898953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1</a:t>
            </a:r>
            <a:br>
              <a:rPr lang="en-US" altLang="zh-TW" sz="3600" dirty="0" smtClean="0"/>
            </a:br>
            <a:r>
              <a:rPr lang="en-US" altLang="zh-TW" sz="3600" dirty="0" smtClean="0"/>
              <a:t>Alert Should Be Present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899" y="1600201"/>
            <a:ext cx="10755725" cy="4351420"/>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34</a:t>
            </a:fld>
            <a:endParaRPr lang="zh-TW" altLang="en-US"/>
          </a:p>
        </p:txBody>
      </p:sp>
    </p:spTree>
    <p:extLst>
      <p:ext uri="{BB962C8B-B14F-4D97-AF65-F5344CB8AC3E}">
        <p14:creationId xmlns:p14="http://schemas.microsoft.com/office/powerpoint/2010/main" val="2401266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1</a:t>
            </a:r>
            <a:br>
              <a:rPr lang="en-US" altLang="zh-TW" sz="3600" dirty="0" smtClean="0"/>
            </a:br>
            <a:r>
              <a:rPr lang="en-US" altLang="zh-TW" sz="3600" dirty="0" smtClean="0"/>
              <a:t>Alert Should Be Present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04" y="2111433"/>
            <a:ext cx="5639024" cy="33067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9628" y="1855318"/>
            <a:ext cx="6129245" cy="3562892"/>
          </a:xfrm>
          <a:prstGeom prst="rect">
            <a:avLst/>
          </a:prstGeom>
        </p:spPr>
      </p:pic>
      <p:sp>
        <p:nvSpPr>
          <p:cNvPr id="5" name="日期版面配置區 4"/>
          <p:cNvSpPr>
            <a:spLocks noGrp="1"/>
          </p:cNvSpPr>
          <p:nvPr>
            <p:ph type="dt" sz="half" idx="10"/>
          </p:nvPr>
        </p:nvSpPr>
        <p:spPr/>
        <p:txBody>
          <a:bodyPr/>
          <a:lstStyle/>
          <a:p>
            <a:r>
              <a:rPr lang="en-US" altLang="zh-TW" smtClean="0"/>
              <a:t>2021/6/24</a:t>
            </a:r>
            <a:endParaRPr lang="zh-TW" altLang="en-US"/>
          </a:p>
        </p:txBody>
      </p:sp>
      <p:sp>
        <p:nvSpPr>
          <p:cNvPr id="8" name="投影片編號版面配置區 7"/>
          <p:cNvSpPr>
            <a:spLocks noGrp="1"/>
          </p:cNvSpPr>
          <p:nvPr>
            <p:ph type="sldNum" sz="quarter" idx="12"/>
          </p:nvPr>
        </p:nvSpPr>
        <p:spPr/>
        <p:txBody>
          <a:bodyPr/>
          <a:lstStyle/>
          <a:p>
            <a:fld id="{A669C241-4982-47F5-8A77-7687F38C07A4}" type="slidenum">
              <a:rPr lang="zh-TW" altLang="en-US" smtClean="0"/>
              <a:t>35</a:t>
            </a:fld>
            <a:endParaRPr lang="zh-TW" altLang="en-US"/>
          </a:p>
        </p:txBody>
      </p:sp>
    </p:spTree>
    <p:extLst>
      <p:ext uri="{BB962C8B-B14F-4D97-AF65-F5344CB8AC3E}">
        <p14:creationId xmlns:p14="http://schemas.microsoft.com/office/powerpoint/2010/main" val="3320874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2</a:t>
            </a:r>
            <a:br>
              <a:rPr lang="en-US" altLang="zh-TW" sz="3600" dirty="0"/>
            </a:br>
            <a:r>
              <a:rPr lang="en-US" altLang="zh-TW" sz="3600" dirty="0"/>
              <a:t>Count Values In List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32" y="2611129"/>
            <a:ext cx="10529535" cy="1606780"/>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36</a:t>
            </a:fld>
            <a:endParaRPr lang="zh-TW" altLang="en-US"/>
          </a:p>
        </p:txBody>
      </p:sp>
    </p:spTree>
    <p:extLst>
      <p:ext uri="{BB962C8B-B14F-4D97-AF65-F5344CB8AC3E}">
        <p14:creationId xmlns:p14="http://schemas.microsoft.com/office/powerpoint/2010/main" val="1968868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2</a:t>
            </a:r>
            <a:br>
              <a:rPr lang="en-US" altLang="zh-TW" sz="3600" dirty="0"/>
            </a:br>
            <a:r>
              <a:rPr lang="en-US" altLang="zh-TW" sz="3600" dirty="0"/>
              <a:t>Count Values In List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609600" y="1560834"/>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40" y="1484086"/>
            <a:ext cx="6881589" cy="467946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919" y="2664372"/>
            <a:ext cx="4963241" cy="3094744"/>
          </a:xfrm>
          <a:prstGeom prst="rect">
            <a:avLst/>
          </a:prstGeom>
        </p:spPr>
      </p:pic>
      <p:sp>
        <p:nvSpPr>
          <p:cNvPr id="8" name="日期版面配置區 7"/>
          <p:cNvSpPr>
            <a:spLocks noGrp="1"/>
          </p:cNvSpPr>
          <p:nvPr>
            <p:ph type="dt" sz="half" idx="10"/>
          </p:nvPr>
        </p:nvSpPr>
        <p:spPr/>
        <p:txBody>
          <a:bodyPr/>
          <a:lstStyle/>
          <a:p>
            <a:r>
              <a:rPr lang="en-US" altLang="zh-TW" smtClean="0"/>
              <a:t>2021/6/24</a:t>
            </a:r>
            <a:endParaRPr lang="zh-TW" altLang="en-US"/>
          </a:p>
        </p:txBody>
      </p:sp>
      <p:sp>
        <p:nvSpPr>
          <p:cNvPr id="9" name="投影片編號版面配置區 8"/>
          <p:cNvSpPr>
            <a:spLocks noGrp="1"/>
          </p:cNvSpPr>
          <p:nvPr>
            <p:ph type="sldNum" sz="quarter" idx="12"/>
          </p:nvPr>
        </p:nvSpPr>
        <p:spPr/>
        <p:txBody>
          <a:bodyPr/>
          <a:lstStyle/>
          <a:p>
            <a:fld id="{A669C241-4982-47F5-8A77-7687F38C07A4}" type="slidenum">
              <a:rPr lang="zh-TW" altLang="en-US" smtClean="0"/>
              <a:t>37</a:t>
            </a:fld>
            <a:endParaRPr lang="zh-TW" altLang="en-US"/>
          </a:p>
        </p:txBody>
      </p:sp>
    </p:spTree>
    <p:extLst>
      <p:ext uri="{BB962C8B-B14F-4D97-AF65-F5344CB8AC3E}">
        <p14:creationId xmlns:p14="http://schemas.microsoft.com/office/powerpoint/2010/main" val="3945967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3</a:t>
            </a:r>
            <a:r>
              <a:rPr lang="en-US" altLang="zh-TW" sz="3600" dirty="0"/>
              <a:t/>
            </a:r>
            <a:br>
              <a:rPr lang="en-US" altLang="zh-TW" sz="3600" dirty="0"/>
            </a:br>
            <a:r>
              <a:rPr lang="en-US" altLang="zh-TW" sz="3600" dirty="0"/>
              <a:t>Dictionaries Should Be Equal</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854" y="2652645"/>
            <a:ext cx="9780291" cy="2064497"/>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38</a:t>
            </a:fld>
            <a:endParaRPr lang="zh-TW" altLang="en-US"/>
          </a:p>
        </p:txBody>
      </p:sp>
    </p:spTree>
    <p:extLst>
      <p:ext uri="{BB962C8B-B14F-4D97-AF65-F5344CB8AC3E}">
        <p14:creationId xmlns:p14="http://schemas.microsoft.com/office/powerpoint/2010/main" val="2029764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3</a:t>
            </a:r>
            <a:r>
              <a:rPr lang="en-US" altLang="zh-TW" sz="3600" dirty="0"/>
              <a:t/>
            </a:r>
            <a:br>
              <a:rPr lang="en-US" altLang="zh-TW" sz="3600" dirty="0"/>
            </a:br>
            <a:r>
              <a:rPr lang="en-US" altLang="zh-TW" sz="3600" dirty="0"/>
              <a:t>Dictionaries Should Be Equal</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4" y="1400694"/>
            <a:ext cx="6914147" cy="5013711"/>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042" y="2331488"/>
            <a:ext cx="4929844" cy="3152125"/>
          </a:xfrm>
          <a:prstGeom prst="rect">
            <a:avLst/>
          </a:prstGeom>
        </p:spPr>
      </p:pic>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39</a:t>
            </a:fld>
            <a:endParaRPr lang="zh-TW" altLang="en-US"/>
          </a:p>
        </p:txBody>
      </p:sp>
    </p:spTree>
    <p:extLst>
      <p:ext uri="{BB962C8B-B14F-4D97-AF65-F5344CB8AC3E}">
        <p14:creationId xmlns:p14="http://schemas.microsoft.com/office/powerpoint/2010/main" val="198196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研究動機</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13" name="內容版面配置區 11"/>
          <p:cNvSpPr>
            <a:spLocks noGrp="1"/>
          </p:cNvSpPr>
          <p:nvPr>
            <p:ph idx="1"/>
          </p:nvPr>
        </p:nvSpPr>
        <p:spPr>
          <a:xfrm>
            <a:off x="1738993" y="1787214"/>
            <a:ext cx="8714014" cy="3789657"/>
          </a:xfrm>
        </p:spPr>
        <p:txBody>
          <a:bodyPr/>
          <a:lstStyle/>
          <a:p>
            <a:pPr marL="0" indent="0">
              <a:buNone/>
            </a:pPr>
            <a:r>
              <a:rPr lang="zh-TW" altLang="en-US" dirty="0" smtClean="0"/>
              <a:t>第一版</a:t>
            </a:r>
            <a:r>
              <a:rPr lang="en-US" altLang="zh-TW" dirty="0" smtClean="0"/>
              <a:t>i18n</a:t>
            </a:r>
            <a:r>
              <a:rPr lang="zh-TW" altLang="en-US" dirty="0" smtClean="0"/>
              <a:t>工具</a:t>
            </a:r>
            <a:endParaRPr lang="en-US" altLang="zh-TW" dirty="0" smtClean="0"/>
          </a:p>
          <a:p>
            <a:r>
              <a:rPr lang="zh-TW" altLang="en-US" dirty="0" smtClean="0"/>
              <a:t>只支援</a:t>
            </a:r>
            <a:r>
              <a:rPr lang="en-US" altLang="zh-TW" dirty="0" smtClean="0"/>
              <a:t>7</a:t>
            </a:r>
            <a:r>
              <a:rPr lang="zh-TW" altLang="en-US" dirty="0" smtClean="0"/>
              <a:t>種</a:t>
            </a:r>
            <a:r>
              <a:rPr lang="en-US" altLang="zh-TW" dirty="0" smtClean="0"/>
              <a:t>Robot Framework</a:t>
            </a:r>
            <a:r>
              <a:rPr lang="zh-TW" altLang="en-US" dirty="0" smtClean="0"/>
              <a:t>原生關鍵字</a:t>
            </a:r>
            <a:endParaRPr lang="en-US" altLang="zh-TW" dirty="0" smtClean="0"/>
          </a:p>
          <a:p>
            <a:r>
              <a:rPr lang="en-US" altLang="zh-TW" dirty="0" smtClean="0"/>
              <a:t>XPath</a:t>
            </a:r>
            <a:r>
              <a:rPr lang="zh-TW" altLang="en-US" dirty="0" smtClean="0"/>
              <a:t>的翻譯對象，僅限</a:t>
            </a:r>
            <a:r>
              <a:rPr lang="en-US" altLang="zh-TW" dirty="0" smtClean="0"/>
              <a:t>text()</a:t>
            </a:r>
            <a:r>
              <a:rPr lang="zh-TW" altLang="en-US" dirty="0" smtClean="0"/>
              <a:t>、</a:t>
            </a:r>
            <a:endParaRPr lang="en-US" altLang="zh-TW" dirty="0" smtClean="0"/>
          </a:p>
          <a:p>
            <a:pPr marL="0" indent="0">
              <a:buNone/>
            </a:pPr>
            <a:r>
              <a:rPr lang="zh-TW" altLang="en-US" dirty="0"/>
              <a:t> </a:t>
            </a:r>
            <a:r>
              <a:rPr lang="zh-TW" altLang="en-US" dirty="0" smtClean="0"/>
              <a:t>  </a:t>
            </a:r>
            <a:r>
              <a:rPr lang="en-US" altLang="zh-TW" dirty="0" smtClean="0"/>
              <a:t>normalize-space() </a:t>
            </a:r>
            <a:r>
              <a:rPr lang="zh-TW" altLang="en-US" dirty="0" smtClean="0"/>
              <a:t>、</a:t>
            </a:r>
            <a:r>
              <a:rPr lang="en-US" altLang="zh-TW" dirty="0" smtClean="0"/>
              <a:t>@title</a:t>
            </a:r>
            <a:r>
              <a:rPr lang="zh-TW" altLang="en-US" dirty="0" smtClean="0"/>
              <a:t>三種</a:t>
            </a:r>
            <a:r>
              <a:rPr lang="en-US" altLang="zh-TW" dirty="0" smtClean="0"/>
              <a:t>HTML</a:t>
            </a:r>
            <a:r>
              <a:rPr lang="zh-TW" altLang="en-US" dirty="0" smtClean="0"/>
              <a:t>屬性</a:t>
            </a:r>
            <a:endParaRPr lang="en-US" altLang="zh-TW" dirty="0"/>
          </a:p>
          <a:p>
            <a:r>
              <a:rPr lang="zh-TW" altLang="en-US" dirty="0"/>
              <a:t>一詞多</a:t>
            </a:r>
            <a:r>
              <a:rPr lang="zh-TW" altLang="en-US" dirty="0" smtClean="0"/>
              <a:t>譯</a:t>
            </a:r>
            <a:r>
              <a:rPr lang="zh-TW" altLang="en-US" dirty="0"/>
              <a:t>時常</a:t>
            </a:r>
            <a:r>
              <a:rPr lang="zh-TW" altLang="en-US" dirty="0" smtClean="0"/>
              <a:t>不符合使用者的預期</a:t>
            </a:r>
            <a:endParaRPr lang="en-US" altLang="zh-TW" dirty="0" smtClean="0"/>
          </a:p>
          <a:p>
            <a:r>
              <a:rPr lang="zh-TW" altLang="en-US" dirty="0" smtClean="0"/>
              <a:t>無提供方便使用的安裝方式</a:t>
            </a:r>
            <a:endParaRPr lang="en-US" altLang="zh-TW" dirty="0" smtClean="0"/>
          </a:p>
          <a:p>
            <a:endParaRPr lang="en-US" altLang="zh-TW" dirty="0" smtClean="0"/>
          </a:p>
          <a:p>
            <a:pPr marL="457200" lvl="1" indent="0">
              <a:buNone/>
            </a:pPr>
            <a:endParaRPr lang="en-US" altLang="zh-TW" dirty="0" smtClean="0"/>
          </a:p>
          <a:p>
            <a:pPr marL="457200" lvl="1" indent="0">
              <a:buNone/>
            </a:pPr>
            <a:endParaRPr lang="en-US" altLang="zh-TW" dirty="0"/>
          </a:p>
          <a:p>
            <a:pPr marL="457200" lvl="1" indent="0">
              <a:buNone/>
            </a:pPr>
            <a:endParaRPr lang="en-US" altLang="zh-TW" dirty="0"/>
          </a:p>
          <a:p>
            <a:pPr lvl="1"/>
            <a:endParaRPr lang="en-US" altLang="zh-TW"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4</a:t>
            </a:fld>
            <a:endParaRPr lang="zh-TW" altLang="en-US"/>
          </a:p>
        </p:txBody>
      </p:sp>
    </p:spTree>
    <p:extLst>
      <p:ext uri="{BB962C8B-B14F-4D97-AF65-F5344CB8AC3E}">
        <p14:creationId xmlns:p14="http://schemas.microsoft.com/office/powerpoint/2010/main" val="3524595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4</a:t>
            </a:r>
            <a:br>
              <a:rPr lang="en-US" altLang="zh-TW" sz="3600" dirty="0"/>
            </a:br>
            <a:r>
              <a:rPr lang="en-US" altLang="zh-TW" sz="3600" dirty="0"/>
              <a:t>Select From List By Label</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558" y="1512746"/>
            <a:ext cx="9480884" cy="4700872"/>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40</a:t>
            </a:fld>
            <a:endParaRPr lang="zh-TW" altLang="en-US"/>
          </a:p>
        </p:txBody>
      </p:sp>
    </p:spTree>
    <p:extLst>
      <p:ext uri="{BB962C8B-B14F-4D97-AF65-F5344CB8AC3E}">
        <p14:creationId xmlns:p14="http://schemas.microsoft.com/office/powerpoint/2010/main" val="2786674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4</a:t>
            </a:r>
            <a:br>
              <a:rPr lang="en-US" altLang="zh-TW" sz="3600" dirty="0"/>
            </a:br>
            <a:r>
              <a:rPr lang="en-US" altLang="zh-TW" sz="3600" dirty="0"/>
              <a:t>Select From List By Label</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010" y="1282475"/>
            <a:ext cx="7777580" cy="4843689"/>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41</a:t>
            </a:fld>
            <a:endParaRPr lang="zh-TW" altLang="en-US"/>
          </a:p>
        </p:txBody>
      </p:sp>
    </p:spTree>
    <p:extLst>
      <p:ext uri="{BB962C8B-B14F-4D97-AF65-F5344CB8AC3E}">
        <p14:creationId xmlns:p14="http://schemas.microsoft.com/office/powerpoint/2010/main" val="6684559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4</a:t>
            </a:r>
            <a:br>
              <a:rPr lang="en-US" altLang="zh-TW" sz="3600" dirty="0"/>
            </a:br>
            <a:r>
              <a:rPr lang="en-US" altLang="zh-TW" sz="3600" dirty="0"/>
              <a:t>Select From List By Label</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a:xfrm>
            <a:off x="4165600" y="6340639"/>
            <a:ext cx="3860800" cy="365125"/>
          </a:xfrm>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340561"/>
            <a:ext cx="5273651" cy="5045242"/>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074" y="1573860"/>
            <a:ext cx="6448926" cy="4667398"/>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42</a:t>
            </a:fld>
            <a:endParaRPr lang="zh-TW" altLang="en-US"/>
          </a:p>
        </p:txBody>
      </p:sp>
    </p:spTree>
    <p:extLst>
      <p:ext uri="{BB962C8B-B14F-4D97-AF65-F5344CB8AC3E}">
        <p14:creationId xmlns:p14="http://schemas.microsoft.com/office/powerpoint/2010/main" val="3110533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5</a:t>
            </a:r>
            <a:r>
              <a:rPr lang="en-US" altLang="zh-TW" sz="3600" dirty="0"/>
              <a:t/>
            </a:r>
            <a:br>
              <a:rPr lang="en-US" altLang="zh-TW" sz="3600" dirty="0"/>
            </a:br>
            <a:r>
              <a:rPr lang="en-US" altLang="zh-TW" sz="3600" dirty="0"/>
              <a:t>*Page Should Contain Element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606377" y="1569949"/>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175" y="1600201"/>
            <a:ext cx="9439204" cy="4440100"/>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43</a:t>
            </a:fld>
            <a:endParaRPr lang="zh-TW" altLang="en-US"/>
          </a:p>
        </p:txBody>
      </p:sp>
    </p:spTree>
    <p:extLst>
      <p:ext uri="{BB962C8B-B14F-4D97-AF65-F5344CB8AC3E}">
        <p14:creationId xmlns:p14="http://schemas.microsoft.com/office/powerpoint/2010/main" val="1253065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5</a:t>
            </a:r>
            <a:r>
              <a:rPr lang="en-US" altLang="zh-TW" sz="3600" dirty="0"/>
              <a:t/>
            </a:r>
            <a:br>
              <a:rPr lang="en-US" altLang="zh-TW" sz="3600" dirty="0"/>
            </a:br>
            <a:r>
              <a:rPr lang="en-US" altLang="zh-TW" sz="3600" dirty="0"/>
              <a:t>*Page Should Contain Element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452" y="1415508"/>
            <a:ext cx="8731095" cy="4895347"/>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44</a:t>
            </a:fld>
            <a:endParaRPr lang="zh-TW" altLang="en-US"/>
          </a:p>
        </p:txBody>
      </p:sp>
    </p:spTree>
    <p:extLst>
      <p:ext uri="{BB962C8B-B14F-4D97-AF65-F5344CB8AC3E}">
        <p14:creationId xmlns:p14="http://schemas.microsoft.com/office/powerpoint/2010/main" val="1943865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5</a:t>
            </a:r>
            <a:r>
              <a:rPr lang="en-US" altLang="zh-TW" sz="3600" dirty="0"/>
              <a:t/>
            </a:r>
            <a:br>
              <a:rPr lang="en-US" altLang="zh-TW" sz="3600" dirty="0"/>
            </a:br>
            <a:r>
              <a:rPr lang="en-US" altLang="zh-TW" sz="3600" dirty="0"/>
              <a:t>*Page Should Contain Element</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589653" y="1600198"/>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1" y="1371599"/>
            <a:ext cx="5943600" cy="504280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947" y="2055624"/>
            <a:ext cx="5232400" cy="3615113"/>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45</a:t>
            </a:fld>
            <a:endParaRPr lang="zh-TW" altLang="en-US"/>
          </a:p>
        </p:txBody>
      </p:sp>
    </p:spTree>
    <p:extLst>
      <p:ext uri="{BB962C8B-B14F-4D97-AF65-F5344CB8AC3E}">
        <p14:creationId xmlns:p14="http://schemas.microsoft.com/office/powerpoint/2010/main" val="4107078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6</a:t>
            </a:r>
            <a:br>
              <a:rPr lang="en-US" altLang="zh-TW" sz="3600" dirty="0"/>
            </a:br>
            <a:r>
              <a:rPr lang="en-US" altLang="zh-TW" sz="3600" dirty="0"/>
              <a:t>Table Should Contain</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1"/>
            <a:ext cx="10972800" cy="4726459"/>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46</a:t>
            </a:fld>
            <a:endParaRPr lang="zh-TW" altLang="en-US"/>
          </a:p>
        </p:txBody>
      </p:sp>
    </p:spTree>
    <p:extLst>
      <p:ext uri="{BB962C8B-B14F-4D97-AF65-F5344CB8AC3E}">
        <p14:creationId xmlns:p14="http://schemas.microsoft.com/office/powerpoint/2010/main" val="3770635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6</a:t>
            </a:r>
            <a:br>
              <a:rPr lang="en-US" altLang="zh-TW" sz="3600" dirty="0"/>
            </a:br>
            <a:r>
              <a:rPr lang="en-US" altLang="zh-TW" sz="3600" dirty="0"/>
              <a:t>Table Should Contain</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634" y="1484086"/>
            <a:ext cx="9674732" cy="4641867"/>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47</a:t>
            </a:fld>
            <a:endParaRPr lang="zh-TW" altLang="en-US"/>
          </a:p>
        </p:txBody>
      </p:sp>
    </p:spTree>
    <p:extLst>
      <p:ext uri="{BB962C8B-B14F-4D97-AF65-F5344CB8AC3E}">
        <p14:creationId xmlns:p14="http://schemas.microsoft.com/office/powerpoint/2010/main" val="4545820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6</a:t>
            </a:r>
            <a:br>
              <a:rPr lang="en-US" altLang="zh-TW" sz="3600" dirty="0"/>
            </a:br>
            <a:r>
              <a:rPr lang="en-US" altLang="zh-TW" sz="3600" dirty="0"/>
              <a:t>Table Should Contain</a:t>
            </a:r>
            <a:r>
              <a:rPr lang="zh-TW" altLang="en-US" sz="3600" dirty="0" smtClean="0"/>
              <a:t>單元測試</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2" y="1484086"/>
            <a:ext cx="6382935" cy="4829072"/>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67" y="2143679"/>
            <a:ext cx="5585201" cy="3508253"/>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48</a:t>
            </a:fld>
            <a:endParaRPr lang="zh-TW" altLang="en-US"/>
          </a:p>
        </p:txBody>
      </p:sp>
    </p:spTree>
    <p:extLst>
      <p:ext uri="{BB962C8B-B14F-4D97-AF65-F5344CB8AC3E}">
        <p14:creationId xmlns:p14="http://schemas.microsoft.com/office/powerpoint/2010/main" val="2307606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7</a:t>
            </a:r>
            <a:r>
              <a:rPr lang="en-US" altLang="zh-TW" sz="3600" dirty="0"/>
              <a:t/>
            </a:r>
            <a:br>
              <a:rPr lang="en-US" altLang="zh-TW" sz="3600" dirty="0"/>
            </a:br>
            <a:r>
              <a:rPr lang="zh-TW" altLang="en-US" sz="3600" dirty="0" smtClean="0"/>
              <a:t>改善</a:t>
            </a:r>
            <a:r>
              <a:rPr lang="en-US" altLang="zh-TW" sz="3600" dirty="0" smtClean="0"/>
              <a:t>XPath</a:t>
            </a:r>
            <a:r>
              <a:rPr lang="zh-TW" altLang="en-US" sz="3600" dirty="0" smtClean="0"/>
              <a:t>翻譯</a:t>
            </a:r>
            <a:r>
              <a:rPr lang="zh-TW" altLang="en-US" sz="3600" dirty="0"/>
              <a:t>邏輯後的驗收測試</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282" y="1600200"/>
            <a:ext cx="9897435" cy="4525963"/>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49</a:t>
            </a:fld>
            <a:endParaRPr lang="zh-TW" altLang="en-US"/>
          </a:p>
        </p:txBody>
      </p:sp>
    </p:spTree>
    <p:extLst>
      <p:ext uri="{BB962C8B-B14F-4D97-AF65-F5344CB8AC3E}">
        <p14:creationId xmlns:p14="http://schemas.microsoft.com/office/powerpoint/2010/main" val="320715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研究目標</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13" name="內容版面配置區 11"/>
          <p:cNvSpPr>
            <a:spLocks noGrp="1"/>
          </p:cNvSpPr>
          <p:nvPr>
            <p:ph idx="1"/>
          </p:nvPr>
        </p:nvSpPr>
        <p:spPr>
          <a:xfrm>
            <a:off x="1738993" y="1992166"/>
            <a:ext cx="8714014" cy="3789657"/>
          </a:xfrm>
        </p:spPr>
        <p:txBody>
          <a:bodyPr/>
          <a:lstStyle/>
          <a:p>
            <a:r>
              <a:rPr lang="zh-TW" altLang="en-US" dirty="0" smtClean="0"/>
              <a:t>擴充剩下需要被翻譯的</a:t>
            </a:r>
            <a:r>
              <a:rPr lang="en-US" altLang="zh-TW" dirty="0" smtClean="0"/>
              <a:t>Robot Framework</a:t>
            </a:r>
            <a:r>
              <a:rPr lang="zh-TW" altLang="en-US" dirty="0" smtClean="0"/>
              <a:t>原生關鍵字代理</a:t>
            </a:r>
            <a:endParaRPr lang="en-US" altLang="zh-TW" dirty="0" smtClean="0"/>
          </a:p>
          <a:p>
            <a:r>
              <a:rPr lang="zh-TW" altLang="en-US" dirty="0" smtClean="0"/>
              <a:t>撰寫新的</a:t>
            </a:r>
            <a:r>
              <a:rPr lang="en-US" altLang="zh-TW" dirty="0" smtClean="0"/>
              <a:t>XPath</a:t>
            </a:r>
            <a:r>
              <a:rPr lang="zh-TW" altLang="en-US" dirty="0" smtClean="0"/>
              <a:t>翻譯邏輯，支援所有</a:t>
            </a:r>
            <a:r>
              <a:rPr lang="en-US" altLang="zh-TW" dirty="0" smtClean="0"/>
              <a:t>HTML</a:t>
            </a:r>
            <a:r>
              <a:rPr lang="zh-TW" altLang="en-US" dirty="0" smtClean="0"/>
              <a:t>屬性的翻譯檢查</a:t>
            </a:r>
            <a:endParaRPr lang="en-US" altLang="zh-TW" dirty="0" smtClean="0"/>
          </a:p>
          <a:p>
            <a:r>
              <a:rPr lang="zh-TW" altLang="en-US" dirty="0"/>
              <a:t>一詞</a:t>
            </a:r>
            <a:r>
              <a:rPr lang="zh-TW" altLang="en-US" dirty="0" smtClean="0"/>
              <a:t>多譯</a:t>
            </a:r>
            <a:r>
              <a:rPr lang="en-US" altLang="zh-TW" dirty="0" smtClean="0"/>
              <a:t>UI</a:t>
            </a:r>
            <a:r>
              <a:rPr lang="zh-TW" altLang="en-US" dirty="0" smtClean="0"/>
              <a:t>，讓使用者選擇希望的翻譯</a:t>
            </a:r>
            <a:endParaRPr lang="en-US" altLang="zh-TW" dirty="0" smtClean="0"/>
          </a:p>
          <a:p>
            <a:r>
              <a:rPr lang="zh-TW" altLang="en-US" dirty="0" smtClean="0"/>
              <a:t>將</a:t>
            </a:r>
            <a:r>
              <a:rPr lang="en-US" altLang="zh-TW" dirty="0" smtClean="0"/>
              <a:t>i18n</a:t>
            </a:r>
            <a:r>
              <a:rPr lang="zh-TW" altLang="en-US" dirty="0" smtClean="0"/>
              <a:t>工具包裝成可以安裝的</a:t>
            </a:r>
            <a:r>
              <a:rPr lang="en-US" altLang="zh-TW" dirty="0" smtClean="0"/>
              <a:t>Python</a:t>
            </a:r>
            <a:r>
              <a:rPr lang="zh-TW" altLang="en-US" dirty="0" smtClean="0"/>
              <a:t>模組</a:t>
            </a:r>
            <a:endParaRPr lang="en-US" altLang="zh-TW" dirty="0" smtClean="0"/>
          </a:p>
          <a:p>
            <a:endParaRPr lang="en-US" altLang="zh-TW" dirty="0" smtClean="0"/>
          </a:p>
          <a:p>
            <a:endParaRPr lang="en-US" altLang="zh-TW" dirty="0" smtClean="0"/>
          </a:p>
          <a:p>
            <a:pPr marL="457200" lvl="1" indent="0">
              <a:buNone/>
            </a:pPr>
            <a:endParaRPr lang="en-US" altLang="zh-TW" dirty="0" smtClean="0"/>
          </a:p>
          <a:p>
            <a:pPr marL="457200" lvl="1" indent="0">
              <a:buNone/>
            </a:pPr>
            <a:endParaRPr lang="en-US" altLang="zh-TW" dirty="0"/>
          </a:p>
          <a:p>
            <a:pPr marL="457200" lvl="1" indent="0">
              <a:buNone/>
            </a:pPr>
            <a:endParaRPr lang="en-US" altLang="zh-TW" dirty="0"/>
          </a:p>
          <a:p>
            <a:pPr lvl="1"/>
            <a:endParaRPr lang="en-US" altLang="zh-TW"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5</a:t>
            </a:fld>
            <a:endParaRPr lang="zh-TW" altLang="en-US"/>
          </a:p>
        </p:txBody>
      </p:sp>
    </p:spTree>
    <p:extLst>
      <p:ext uri="{BB962C8B-B14F-4D97-AF65-F5344CB8AC3E}">
        <p14:creationId xmlns:p14="http://schemas.microsoft.com/office/powerpoint/2010/main" val="636916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7</a:t>
            </a:r>
            <a:r>
              <a:rPr lang="en-US" altLang="zh-TW" sz="3600" dirty="0"/>
              <a:t/>
            </a:r>
            <a:br>
              <a:rPr lang="en-US" altLang="zh-TW" sz="3600" dirty="0"/>
            </a:br>
            <a:r>
              <a:rPr lang="zh-TW" altLang="en-US" sz="3600" dirty="0" smtClean="0"/>
              <a:t>改善</a:t>
            </a:r>
            <a:r>
              <a:rPr lang="en-US" altLang="zh-TW" sz="3600" dirty="0" smtClean="0"/>
              <a:t>XPath</a:t>
            </a:r>
            <a:r>
              <a:rPr lang="zh-TW" altLang="en-US" sz="3600" dirty="0" smtClean="0"/>
              <a:t>翻譯</a:t>
            </a:r>
            <a:r>
              <a:rPr lang="zh-TW" altLang="en-US" sz="3600" dirty="0"/>
              <a:t>邏輯後的驗收測試</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144" y="1431994"/>
            <a:ext cx="7559311" cy="4924357"/>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50</a:t>
            </a:fld>
            <a:endParaRPr lang="zh-TW" altLang="en-US"/>
          </a:p>
        </p:txBody>
      </p:sp>
    </p:spTree>
    <p:extLst>
      <p:ext uri="{BB962C8B-B14F-4D97-AF65-F5344CB8AC3E}">
        <p14:creationId xmlns:p14="http://schemas.microsoft.com/office/powerpoint/2010/main" val="3695779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7</a:t>
            </a:r>
            <a:r>
              <a:rPr lang="en-US" altLang="zh-TW" sz="3600" dirty="0"/>
              <a:t/>
            </a:r>
            <a:br>
              <a:rPr lang="en-US" altLang="zh-TW" sz="3600" dirty="0"/>
            </a:br>
            <a:r>
              <a:rPr lang="zh-TW" altLang="en-US" sz="3600" dirty="0" smtClean="0"/>
              <a:t>改善</a:t>
            </a:r>
            <a:r>
              <a:rPr lang="en-US" altLang="zh-TW" sz="3600" dirty="0" smtClean="0"/>
              <a:t>XPath</a:t>
            </a:r>
            <a:r>
              <a:rPr lang="zh-TW" altLang="en-US" sz="3600" dirty="0" smtClean="0"/>
              <a:t>翻譯</a:t>
            </a:r>
            <a:r>
              <a:rPr lang="zh-TW" altLang="en-US" sz="3600" dirty="0"/>
              <a:t>邏輯後的驗收測試</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6" y="1356862"/>
            <a:ext cx="6045804" cy="5012638"/>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050" y="1356862"/>
            <a:ext cx="5420481" cy="4884281"/>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51</a:t>
            </a:fld>
            <a:endParaRPr lang="zh-TW" altLang="en-US"/>
          </a:p>
        </p:txBody>
      </p:sp>
    </p:spTree>
    <p:extLst>
      <p:ext uri="{BB962C8B-B14F-4D97-AF65-F5344CB8AC3E}">
        <p14:creationId xmlns:p14="http://schemas.microsoft.com/office/powerpoint/2010/main" val="14827902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8</a:t>
            </a:r>
            <a:br>
              <a:rPr lang="en-US" altLang="zh-TW" sz="3600" dirty="0"/>
            </a:br>
            <a:r>
              <a:rPr lang="zh-TW" altLang="en-US" sz="3600" dirty="0"/>
              <a:t>一詞多譯情況下所產生</a:t>
            </a:r>
            <a:r>
              <a:rPr lang="zh-TW" altLang="en-US" sz="3600" dirty="0" smtClean="0"/>
              <a:t>的一詞多譯</a:t>
            </a:r>
            <a:r>
              <a:rPr lang="en-US" altLang="zh-TW" sz="3600" dirty="0" smtClean="0"/>
              <a:t>UI</a:t>
            </a:r>
            <a:r>
              <a:rPr lang="zh-TW" altLang="en-US" sz="3600" dirty="0" smtClean="0"/>
              <a:t>介面</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721833" y="1505063"/>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256" y="2100147"/>
            <a:ext cx="8077953" cy="2239623"/>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52</a:t>
            </a:fld>
            <a:endParaRPr lang="zh-TW" altLang="en-US"/>
          </a:p>
        </p:txBody>
      </p:sp>
    </p:spTree>
    <p:extLst>
      <p:ext uri="{BB962C8B-B14F-4D97-AF65-F5344CB8AC3E}">
        <p14:creationId xmlns:p14="http://schemas.microsoft.com/office/powerpoint/2010/main" val="5053879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8</a:t>
            </a:r>
            <a:br>
              <a:rPr lang="en-US" altLang="zh-TW" sz="3600" dirty="0"/>
            </a:br>
            <a:r>
              <a:rPr lang="zh-TW" altLang="en-US" sz="3600" dirty="0"/>
              <a:t>一詞多譯情況下所產生</a:t>
            </a:r>
            <a:r>
              <a:rPr lang="zh-TW" altLang="en-US" sz="3600" dirty="0" smtClean="0"/>
              <a:t>的一詞多譯</a:t>
            </a:r>
            <a:r>
              <a:rPr lang="en-US" altLang="zh-TW" sz="3600" dirty="0" smtClean="0"/>
              <a:t>UI</a:t>
            </a:r>
            <a:r>
              <a:rPr lang="zh-TW" altLang="en-US" sz="3600" dirty="0" smtClean="0"/>
              <a:t>介面</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05" y="4167982"/>
            <a:ext cx="8138839" cy="1565161"/>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467" y="1784463"/>
            <a:ext cx="10341933" cy="1990498"/>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53</a:t>
            </a:fld>
            <a:endParaRPr lang="zh-TW" altLang="en-US"/>
          </a:p>
        </p:txBody>
      </p:sp>
    </p:spTree>
    <p:extLst>
      <p:ext uri="{BB962C8B-B14F-4D97-AF65-F5344CB8AC3E}">
        <p14:creationId xmlns:p14="http://schemas.microsoft.com/office/powerpoint/2010/main" val="14364452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a:t>8</a:t>
            </a:r>
            <a:br>
              <a:rPr lang="en-US" altLang="zh-TW" sz="3600" dirty="0"/>
            </a:br>
            <a:r>
              <a:rPr lang="zh-TW" altLang="en-US" sz="3600" dirty="0"/>
              <a:t>一詞多譯情況下所產生</a:t>
            </a:r>
            <a:r>
              <a:rPr lang="zh-TW" altLang="en-US" sz="3600" dirty="0" smtClean="0"/>
              <a:t>的一詞多譯</a:t>
            </a:r>
            <a:r>
              <a:rPr lang="en-US" altLang="zh-TW" sz="3600" dirty="0" smtClean="0"/>
              <a:t>UI</a:t>
            </a:r>
            <a:r>
              <a:rPr lang="zh-TW" altLang="en-US" sz="3600" dirty="0" smtClean="0"/>
              <a:t>介面</a:t>
            </a:r>
            <a:endParaRPr lang="zh-TW" altLang="en-US" sz="3600"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875" y="1892873"/>
            <a:ext cx="8558396" cy="180827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336" y="4167431"/>
            <a:ext cx="9209474" cy="1492445"/>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54</a:t>
            </a:fld>
            <a:endParaRPr lang="zh-TW" altLang="en-US"/>
          </a:p>
        </p:txBody>
      </p:sp>
    </p:spTree>
    <p:extLst>
      <p:ext uri="{BB962C8B-B14F-4D97-AF65-F5344CB8AC3E}">
        <p14:creationId xmlns:p14="http://schemas.microsoft.com/office/powerpoint/2010/main" val="40561104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8 </a:t>
            </a:r>
            <a:r>
              <a:rPr lang="zh-TW" altLang="en-US" sz="3600" dirty="0" smtClean="0"/>
              <a:t>例外</a:t>
            </a:r>
            <a:r>
              <a:rPr lang="en-US" altLang="zh-TW" sz="3600" dirty="0" smtClean="0"/>
              <a:t/>
            </a:r>
            <a:br>
              <a:rPr lang="en-US" altLang="zh-TW" sz="3600" dirty="0" smtClean="0"/>
            </a:br>
            <a:r>
              <a:rPr lang="zh-TW" altLang="en-US" sz="3600" dirty="0" smtClean="0"/>
              <a:t>若</a:t>
            </a:r>
            <a:r>
              <a:rPr lang="zh-TW" altLang="en-US" sz="3600" dirty="0"/>
              <a:t>原先測試腳本不通過</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54" y="1747647"/>
            <a:ext cx="9057891" cy="4231069"/>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55</a:t>
            </a:fld>
            <a:endParaRPr lang="zh-TW" altLang="en-US"/>
          </a:p>
        </p:txBody>
      </p:sp>
    </p:spTree>
    <p:extLst>
      <p:ext uri="{BB962C8B-B14F-4D97-AF65-F5344CB8AC3E}">
        <p14:creationId xmlns:p14="http://schemas.microsoft.com/office/powerpoint/2010/main" val="2420564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8 </a:t>
            </a:r>
            <a:r>
              <a:rPr lang="zh-TW" altLang="en-US" sz="3600" dirty="0" smtClean="0"/>
              <a:t>例外</a:t>
            </a:r>
            <a:r>
              <a:rPr lang="en-US" altLang="zh-TW" sz="3600" dirty="0" smtClean="0"/>
              <a:t/>
            </a:r>
            <a:br>
              <a:rPr lang="en-US" altLang="zh-TW" sz="3600" dirty="0" smtClean="0"/>
            </a:br>
            <a:r>
              <a:rPr lang="zh-TW" altLang="en-US" sz="3600" dirty="0"/>
              <a:t>若測試腳本通過，且沒有遭遇一詞多譯</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275771" y="1658259"/>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95" y="1658259"/>
            <a:ext cx="10035009" cy="4279637"/>
          </a:xfrm>
          <a:prstGeom prst="rect">
            <a:avLst/>
          </a:prstGeom>
        </p:spPr>
      </p:pic>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56</a:t>
            </a:fld>
            <a:endParaRPr lang="zh-TW" altLang="en-US"/>
          </a:p>
        </p:txBody>
      </p:sp>
    </p:spTree>
    <p:extLst>
      <p:ext uri="{BB962C8B-B14F-4D97-AF65-F5344CB8AC3E}">
        <p14:creationId xmlns:p14="http://schemas.microsoft.com/office/powerpoint/2010/main" val="3246867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9</a:t>
            </a:r>
            <a:br>
              <a:rPr lang="en-US" altLang="zh-TW" sz="3600" dirty="0" smtClean="0"/>
            </a:br>
            <a:r>
              <a:rPr lang="zh-TW" altLang="en-US" sz="3600" dirty="0"/>
              <a:t>使用涵蓋多項代理關鍵字的測試腳本</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275771" y="1658259"/>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833" y="1336554"/>
            <a:ext cx="6572333" cy="5019797"/>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57</a:t>
            </a:fld>
            <a:endParaRPr lang="zh-TW" altLang="en-US"/>
          </a:p>
        </p:txBody>
      </p:sp>
    </p:spTree>
    <p:extLst>
      <p:ext uri="{BB962C8B-B14F-4D97-AF65-F5344CB8AC3E}">
        <p14:creationId xmlns:p14="http://schemas.microsoft.com/office/powerpoint/2010/main" val="1321304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9</a:t>
            </a:r>
            <a:br>
              <a:rPr lang="en-US" altLang="zh-TW" sz="3600" dirty="0" smtClean="0"/>
            </a:br>
            <a:r>
              <a:rPr lang="zh-TW" altLang="en-US" sz="3600" dirty="0"/>
              <a:t>使用涵蓋多項代理關鍵字的測試腳本</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275771" y="1658259"/>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1363832"/>
            <a:ext cx="5715000" cy="4992519"/>
          </a:xfrm>
          <a:prstGeom prst="rect">
            <a:avLst/>
          </a:prstGeom>
        </p:spPr>
      </p:pic>
      <p:sp>
        <p:nvSpPr>
          <p:cNvPr id="4" name="日期版面配置區 3"/>
          <p:cNvSpPr>
            <a:spLocks noGrp="1"/>
          </p:cNvSpPr>
          <p:nvPr>
            <p:ph type="dt" sz="half" idx="10"/>
          </p:nvPr>
        </p:nvSpPr>
        <p:spPr/>
        <p:txBody>
          <a:bodyPr/>
          <a:lstStyle/>
          <a:p>
            <a:r>
              <a:rPr lang="en-US" altLang="zh-TW" smtClean="0"/>
              <a:t>2021/6/24</a:t>
            </a:r>
            <a:endParaRPr lang="zh-TW" altLang="en-US"/>
          </a:p>
        </p:txBody>
      </p:sp>
      <p:sp>
        <p:nvSpPr>
          <p:cNvPr id="5" name="投影片編號版面配置區 4"/>
          <p:cNvSpPr>
            <a:spLocks noGrp="1"/>
          </p:cNvSpPr>
          <p:nvPr>
            <p:ph type="sldNum" sz="quarter" idx="12"/>
          </p:nvPr>
        </p:nvSpPr>
        <p:spPr/>
        <p:txBody>
          <a:bodyPr/>
          <a:lstStyle/>
          <a:p>
            <a:fld id="{A669C241-4982-47F5-8A77-7687F38C07A4}" type="slidenum">
              <a:rPr lang="zh-TW" altLang="en-US" smtClean="0"/>
              <a:t>58</a:t>
            </a:fld>
            <a:endParaRPr lang="zh-TW" altLang="en-US"/>
          </a:p>
        </p:txBody>
      </p:sp>
    </p:spTree>
    <p:extLst>
      <p:ext uri="{BB962C8B-B14F-4D97-AF65-F5344CB8AC3E}">
        <p14:creationId xmlns:p14="http://schemas.microsoft.com/office/powerpoint/2010/main" val="20336689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06400" y="110899"/>
            <a:ext cx="10972800" cy="1143000"/>
          </a:xfrm>
        </p:spPr>
        <p:txBody>
          <a:bodyPr/>
          <a:lstStyle/>
          <a:p>
            <a:pPr>
              <a:defRPr/>
            </a:pPr>
            <a:r>
              <a:rPr lang="zh-TW" altLang="en-US" sz="3600" dirty="0" smtClean="0"/>
              <a:t>範例</a:t>
            </a:r>
            <a:r>
              <a:rPr lang="en-US" altLang="zh-TW" sz="3600" dirty="0" smtClean="0"/>
              <a:t>9</a:t>
            </a:r>
            <a:br>
              <a:rPr lang="en-US" altLang="zh-TW" sz="3600" dirty="0" smtClean="0"/>
            </a:br>
            <a:r>
              <a:rPr lang="zh-TW" altLang="en-US" sz="3600" dirty="0"/>
              <a:t>使用涵蓋多項代理關鍵字的測試腳本</a:t>
            </a:r>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6" name="內容版面配置區 5"/>
          <p:cNvSpPr>
            <a:spLocks noGrp="1"/>
          </p:cNvSpPr>
          <p:nvPr>
            <p:ph idx="1"/>
          </p:nvPr>
        </p:nvSpPr>
        <p:spPr>
          <a:xfrm>
            <a:off x="275771" y="1658259"/>
            <a:ext cx="10972800" cy="4525963"/>
          </a:xfrm>
        </p:spPr>
        <p:txBody>
          <a:bodyPr/>
          <a:lstStyle/>
          <a:p>
            <a:pPr marL="914400" lvl="2" indent="0">
              <a:buNone/>
            </a:pPr>
            <a:endParaRPr lang="en-US" altLang="zh-TW" dirty="0"/>
          </a:p>
          <a:p>
            <a:endParaRPr lang="en-US" altLang="zh-TW" dirty="0" smtClean="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093" y="1346312"/>
            <a:ext cx="6198822" cy="5010039"/>
          </a:xfrm>
          <a:prstGeom prst="rect">
            <a:avLst/>
          </a:prstGeom>
        </p:spPr>
      </p:pic>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59</a:t>
            </a:fld>
            <a:endParaRPr lang="zh-TW" altLang="en-US"/>
          </a:p>
        </p:txBody>
      </p:sp>
    </p:spTree>
    <p:extLst>
      <p:ext uri="{BB962C8B-B14F-4D97-AF65-F5344CB8AC3E}">
        <p14:creationId xmlns:p14="http://schemas.microsoft.com/office/powerpoint/2010/main" val="1666860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研究目標</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13" name="內容版面配置區 11"/>
          <p:cNvSpPr>
            <a:spLocks noGrp="1"/>
          </p:cNvSpPr>
          <p:nvPr>
            <p:ph idx="1"/>
          </p:nvPr>
        </p:nvSpPr>
        <p:spPr>
          <a:xfrm>
            <a:off x="1738993" y="1992166"/>
            <a:ext cx="8714014" cy="3789657"/>
          </a:xfrm>
        </p:spPr>
        <p:txBody>
          <a:bodyPr/>
          <a:lstStyle/>
          <a:p>
            <a:r>
              <a:rPr lang="zh-TW" altLang="en-US" dirty="0"/>
              <a:t>一詞多譯</a:t>
            </a:r>
            <a:r>
              <a:rPr lang="en-US" altLang="zh-TW" dirty="0"/>
              <a:t>UI</a:t>
            </a:r>
            <a:r>
              <a:rPr lang="zh-TW" altLang="en-US" dirty="0"/>
              <a:t>，讓使用者選擇希望的翻譯</a:t>
            </a:r>
            <a:endParaRPr lang="en-US" altLang="zh-TW" dirty="0"/>
          </a:p>
          <a:p>
            <a:pPr lvl="1"/>
            <a:r>
              <a:rPr lang="zh-TW" altLang="en-US" dirty="0" smtClean="0"/>
              <a:t>能夠顯示當前遭遇一詞多譯的關鍵字名稱、參數部分、待翻譯詞、翻譯選項</a:t>
            </a:r>
            <a:endParaRPr lang="en-US" altLang="zh-TW" dirty="0" smtClean="0"/>
          </a:p>
          <a:p>
            <a:pPr lvl="1"/>
            <a:r>
              <a:rPr lang="zh-TW" altLang="en-US" dirty="0" smtClean="0"/>
              <a:t>使用者的選擇可以匯出成設定檔</a:t>
            </a:r>
            <a:endParaRPr lang="en-US" altLang="zh-TW" dirty="0" smtClean="0"/>
          </a:p>
          <a:p>
            <a:pPr lvl="1"/>
            <a:r>
              <a:rPr lang="zh-TW" altLang="en-US" dirty="0" smtClean="0"/>
              <a:t>擁有</a:t>
            </a:r>
            <a:r>
              <a:rPr lang="en-US" altLang="zh-TW" dirty="0" smtClean="0"/>
              <a:t>undo</a:t>
            </a:r>
            <a:r>
              <a:rPr lang="zh-TW" altLang="en-US" dirty="0" smtClean="0"/>
              <a:t>功能，將使用者選錯的翻譯從設定檔中清除</a:t>
            </a:r>
            <a:endParaRPr lang="en-US" altLang="zh-TW" dirty="0" smtClean="0"/>
          </a:p>
          <a:p>
            <a:endParaRPr lang="en-US" altLang="zh-TW" dirty="0" smtClean="0"/>
          </a:p>
          <a:p>
            <a:pPr marL="457200" lvl="1" indent="0">
              <a:buNone/>
            </a:pPr>
            <a:endParaRPr lang="en-US" altLang="zh-TW" dirty="0" smtClean="0"/>
          </a:p>
          <a:p>
            <a:pPr marL="457200" lvl="1" indent="0">
              <a:buNone/>
            </a:pPr>
            <a:endParaRPr lang="en-US" altLang="zh-TW" dirty="0"/>
          </a:p>
          <a:p>
            <a:pPr marL="457200" lvl="1" indent="0">
              <a:buNone/>
            </a:pPr>
            <a:endParaRPr lang="en-US" altLang="zh-TW" dirty="0"/>
          </a:p>
          <a:p>
            <a:pPr lvl="1"/>
            <a:endParaRPr lang="en-US" altLang="zh-TW"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6</a:t>
            </a:fld>
            <a:endParaRPr lang="zh-TW" altLang="en-US"/>
          </a:p>
        </p:txBody>
      </p:sp>
    </p:spTree>
    <p:extLst>
      <p:ext uri="{BB962C8B-B14F-4D97-AF65-F5344CB8AC3E}">
        <p14:creationId xmlns:p14="http://schemas.microsoft.com/office/powerpoint/2010/main" val="19796630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solidFill>
                  <a:schemeClr val="accent1">
                    <a:lumMod val="40000"/>
                    <a:lumOff val="60000"/>
                  </a:schemeClr>
                </a:solidFill>
              </a:rPr>
              <a:t>研究動機與目標</a:t>
            </a:r>
            <a:endParaRPr lang="en-US" altLang="zh-TW" dirty="0" smtClean="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smtClean="0">
                <a:solidFill>
                  <a:schemeClr val="accent1">
                    <a:lumMod val="40000"/>
                    <a:lumOff val="60000"/>
                  </a:schemeClr>
                </a:solidFill>
              </a:rPr>
              <a:t>研究方法與實作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測試案例</a:t>
            </a:r>
            <a:r>
              <a:rPr lang="zh-TW" altLang="en-US" dirty="0" smtClean="0">
                <a:solidFill>
                  <a:schemeClr val="accent1">
                    <a:lumMod val="40000"/>
                    <a:lumOff val="60000"/>
                  </a:schemeClr>
                </a:solidFill>
              </a:rPr>
              <a:t>分析</a:t>
            </a:r>
            <a:endParaRPr lang="en-US" altLang="zh-TW" dirty="0" smtClean="0">
              <a:solidFill>
                <a:schemeClr val="accent1">
                  <a:lumMod val="40000"/>
                  <a:lumOff val="60000"/>
                </a:schemeClr>
              </a:solidFill>
            </a:endParaRPr>
          </a:p>
          <a:p>
            <a:r>
              <a:rPr lang="zh-TW" altLang="en-US" dirty="0" smtClean="0">
                <a:solidFill>
                  <a:schemeClr val="tx1"/>
                </a:solidFill>
              </a:rPr>
              <a:t>結論與未來展望</a:t>
            </a:r>
            <a:endParaRPr lang="en-US" altLang="zh-TW" dirty="0">
              <a:solidFill>
                <a:schemeClr val="tx1"/>
              </a:solidFill>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60</a:t>
            </a:fld>
            <a:endParaRPr lang="zh-TW" altLang="en-US"/>
          </a:p>
        </p:txBody>
      </p:sp>
    </p:spTree>
    <p:extLst>
      <p:ext uri="{BB962C8B-B14F-4D97-AF65-F5344CB8AC3E}">
        <p14:creationId xmlns:p14="http://schemas.microsoft.com/office/powerpoint/2010/main" val="27416367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zh-TW" altLang="en-US" dirty="0"/>
              <a:t>結論</a:t>
            </a:r>
          </a:p>
        </p:txBody>
      </p:sp>
      <p:sp>
        <p:nvSpPr>
          <p:cNvPr id="3" name="內容版面配置區 2"/>
          <p:cNvSpPr>
            <a:spLocks noGrp="1"/>
          </p:cNvSpPr>
          <p:nvPr>
            <p:ph idx="1"/>
          </p:nvPr>
        </p:nvSpPr>
        <p:spPr>
          <a:xfrm>
            <a:off x="1590675" y="1705876"/>
            <a:ext cx="8229600" cy="4525963"/>
          </a:xfrm>
        </p:spPr>
        <p:txBody>
          <a:bodyPr/>
          <a:lstStyle/>
          <a:p>
            <a:r>
              <a:rPr lang="zh-TW" altLang="en-US" dirty="0"/>
              <a:t>本論文提出了四項措施去改進第一版 </a:t>
            </a:r>
            <a:r>
              <a:rPr lang="en-US" altLang="zh-TW" dirty="0"/>
              <a:t>i18n </a:t>
            </a:r>
            <a:r>
              <a:rPr lang="zh-TW" altLang="en-US" dirty="0"/>
              <a:t>工具所面臨的</a:t>
            </a:r>
            <a:r>
              <a:rPr lang="zh-TW" altLang="en-US" dirty="0" smtClean="0"/>
              <a:t>問題</a:t>
            </a:r>
            <a:endParaRPr lang="en-US" altLang="zh-TW" dirty="0" smtClean="0"/>
          </a:p>
          <a:p>
            <a:pPr lvl="1"/>
            <a:r>
              <a:rPr lang="zh-TW" altLang="en-US" dirty="0"/>
              <a:t>擴充代理</a:t>
            </a:r>
            <a:r>
              <a:rPr lang="zh-TW" altLang="en-US" dirty="0" smtClean="0"/>
              <a:t>關鍵字</a:t>
            </a:r>
            <a:endParaRPr lang="en-US" altLang="zh-TW" dirty="0" smtClean="0"/>
          </a:p>
          <a:p>
            <a:pPr lvl="1"/>
            <a:r>
              <a:rPr lang="zh-TW" altLang="en-US" dirty="0"/>
              <a:t>支援</a:t>
            </a:r>
            <a:r>
              <a:rPr lang="zh-TW" altLang="en-US" dirty="0" smtClean="0"/>
              <a:t>所有</a:t>
            </a:r>
            <a:r>
              <a:rPr lang="en-US" altLang="zh-TW" dirty="0" smtClean="0"/>
              <a:t>HTML</a:t>
            </a:r>
            <a:r>
              <a:rPr lang="zh-TW" altLang="en-US" dirty="0" smtClean="0"/>
              <a:t>屬性</a:t>
            </a:r>
            <a:r>
              <a:rPr lang="zh-TW" altLang="en-US" dirty="0"/>
              <a:t>的 </a:t>
            </a:r>
            <a:r>
              <a:rPr lang="en-US" altLang="zh-TW" dirty="0"/>
              <a:t>XPath </a:t>
            </a:r>
            <a:r>
              <a:rPr lang="zh-TW" altLang="en-US" dirty="0"/>
              <a:t>翻譯</a:t>
            </a:r>
            <a:r>
              <a:rPr lang="zh-TW" altLang="en-US" dirty="0" smtClean="0"/>
              <a:t>邏輯</a:t>
            </a:r>
            <a:endParaRPr lang="en-US" altLang="zh-TW" dirty="0" smtClean="0"/>
          </a:p>
          <a:p>
            <a:pPr lvl="1"/>
            <a:r>
              <a:rPr lang="zh-TW" altLang="en-US" dirty="0"/>
              <a:t>支援自由選擇翻譯的一詞多</a:t>
            </a:r>
            <a:r>
              <a:rPr lang="zh-TW" altLang="en-US" dirty="0" smtClean="0"/>
              <a:t>譯</a:t>
            </a:r>
            <a:r>
              <a:rPr lang="en-US" altLang="zh-TW" dirty="0" smtClean="0"/>
              <a:t>UI</a:t>
            </a:r>
          </a:p>
          <a:p>
            <a:pPr lvl="1"/>
            <a:r>
              <a:rPr lang="zh-TW" altLang="en-US" dirty="0"/>
              <a:t>可以提供安裝的 </a:t>
            </a:r>
            <a:r>
              <a:rPr lang="en-US" altLang="zh-TW" dirty="0"/>
              <a:t>Python </a:t>
            </a:r>
            <a:r>
              <a:rPr lang="zh-TW" altLang="en-US" dirty="0"/>
              <a:t>模組</a:t>
            </a:r>
            <a:endParaRPr lang="en-US" altLang="zh-TW" dirty="0"/>
          </a:p>
        </p:txBody>
      </p:sp>
      <p:sp>
        <p:nvSpPr>
          <p:cNvPr id="4" name="日期版面配置區 3"/>
          <p:cNvSpPr>
            <a:spLocks noGrp="1"/>
          </p:cNvSpPr>
          <p:nvPr>
            <p:ph type="dt" sz="half" idx="10"/>
          </p:nvPr>
        </p:nvSpPr>
        <p:spPr/>
        <p:txBody>
          <a:bodyPr/>
          <a:lstStyle/>
          <a:p>
            <a:pPr>
              <a:defRPr/>
            </a:pPr>
            <a:r>
              <a:rPr lang="en-US" altLang="zh-TW" smtClean="0"/>
              <a:t>2021/6/24</a:t>
            </a:r>
            <a:endParaRPr lang="zh-TW" altLang="en-US"/>
          </a:p>
        </p:txBody>
      </p:sp>
      <p:sp>
        <p:nvSpPr>
          <p:cNvPr id="5" name="頁尾版面配置區 4"/>
          <p:cNvSpPr>
            <a:spLocks noGrp="1"/>
          </p:cNvSpPr>
          <p:nvPr>
            <p:ph type="ftr" sz="quarter" idx="11"/>
          </p:nvPr>
        </p:nvSpPr>
        <p:spPr/>
        <p:txBody>
          <a:bodyPr/>
          <a:lstStyle/>
          <a:p>
            <a:pPr>
              <a:defRPr/>
            </a:pPr>
            <a:r>
              <a:rPr lang="zh-TW" altLang="en-US" dirty="0" smtClean="0"/>
              <a:t>軟體系統實驗室</a:t>
            </a:r>
            <a:endParaRPr lang="zh-TW" altLang="en-US" dirty="0"/>
          </a:p>
        </p:txBody>
      </p:sp>
      <p:sp>
        <p:nvSpPr>
          <p:cNvPr id="7" name="投影片編號版面配置區 6"/>
          <p:cNvSpPr>
            <a:spLocks noGrp="1"/>
          </p:cNvSpPr>
          <p:nvPr>
            <p:ph type="sldNum" sz="quarter" idx="12"/>
          </p:nvPr>
        </p:nvSpPr>
        <p:spPr/>
        <p:txBody>
          <a:bodyPr/>
          <a:lstStyle/>
          <a:p>
            <a:fld id="{A669C241-4982-47F5-8A77-7687F38C07A4}" type="slidenum">
              <a:rPr lang="zh-TW" altLang="en-US" smtClean="0"/>
              <a:t>61</a:t>
            </a:fld>
            <a:endParaRPr lang="zh-TW" altLang="en-US"/>
          </a:p>
        </p:txBody>
      </p:sp>
    </p:spTree>
    <p:extLst>
      <p:ext uri="{BB962C8B-B14F-4D97-AF65-F5344CB8AC3E}">
        <p14:creationId xmlns:p14="http://schemas.microsoft.com/office/powerpoint/2010/main" val="6249690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zh-TW" altLang="zh-TW" kern="1200" dirty="0" smtClean="0">
                <a:ln w="18415" cmpd="sng">
                  <a:solidFill>
                    <a:srgbClr val="FFFFFF"/>
                  </a:solidFill>
                  <a:prstDash val="solid"/>
                </a:ln>
                <a:solidFill>
                  <a:schemeClr val="bg1"/>
                </a:solidFill>
                <a:effectLst>
                  <a:outerShdw blurRad="63500" dir="3600000" algn="tl" rotWithShape="0">
                    <a:srgbClr val="000000">
                      <a:alpha val="70000"/>
                    </a:srgbClr>
                  </a:outerShdw>
                </a:effectLst>
                <a:cs typeface="+mj-cs"/>
              </a:rPr>
              <a:t>論文限制</a:t>
            </a:r>
            <a:endParaRPr lang="zh-TW" altLang="en-US" dirty="0"/>
          </a:p>
        </p:txBody>
      </p:sp>
      <p:sp>
        <p:nvSpPr>
          <p:cNvPr id="3" name="內容版面配置區 2"/>
          <p:cNvSpPr>
            <a:spLocks noGrp="1"/>
          </p:cNvSpPr>
          <p:nvPr>
            <p:ph idx="1"/>
          </p:nvPr>
        </p:nvSpPr>
        <p:spPr>
          <a:xfrm>
            <a:off x="1930400" y="1830388"/>
            <a:ext cx="8229600" cy="4525963"/>
          </a:xfrm>
        </p:spPr>
        <p:txBody>
          <a:bodyPr/>
          <a:lstStyle/>
          <a:p>
            <a:r>
              <a:rPr lang="zh-TW" altLang="en-US" dirty="0"/>
              <a:t>某些 </a:t>
            </a:r>
            <a:r>
              <a:rPr lang="en-US" altLang="zh-TW" dirty="0"/>
              <a:t>Robot </a:t>
            </a:r>
            <a:r>
              <a:rPr lang="en-US" altLang="zh-TW" dirty="0" smtClean="0"/>
              <a:t>Framework</a:t>
            </a:r>
            <a:r>
              <a:rPr lang="zh-TW" altLang="en-US" dirty="0" smtClean="0"/>
              <a:t>原</a:t>
            </a:r>
            <a:r>
              <a:rPr lang="zh-TW" altLang="en-US" dirty="0"/>
              <a:t>生關鍵字，其參數部分接受的是特殊的</a:t>
            </a:r>
            <a:r>
              <a:rPr lang="zh-TW" altLang="en-US" dirty="0" smtClean="0"/>
              <a:t>字元，目前無法支援</a:t>
            </a:r>
            <a:endParaRPr lang="en-US" altLang="zh-TW" dirty="0" smtClean="0"/>
          </a:p>
          <a:p>
            <a:pPr lvl="1"/>
            <a:r>
              <a:rPr lang="en-US" altLang="zh-TW" dirty="0" smtClean="0"/>
              <a:t>Get Match Count</a:t>
            </a:r>
            <a:endParaRPr lang="zh-TW" altLang="en-US" dirty="0"/>
          </a:p>
        </p:txBody>
      </p:sp>
      <p:sp>
        <p:nvSpPr>
          <p:cNvPr id="4" name="日期版面配置區 3"/>
          <p:cNvSpPr>
            <a:spLocks noGrp="1"/>
          </p:cNvSpPr>
          <p:nvPr>
            <p:ph type="dt" sz="half" idx="10"/>
          </p:nvPr>
        </p:nvSpPr>
        <p:spPr/>
        <p:txBody>
          <a:bodyPr/>
          <a:lstStyle/>
          <a:p>
            <a:pPr>
              <a:defRPr/>
            </a:pPr>
            <a:r>
              <a:rPr lang="en-US" altLang="zh-TW" smtClean="0"/>
              <a:t>2021/6/24</a:t>
            </a:r>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187" y="3830745"/>
            <a:ext cx="9365113" cy="1627069"/>
          </a:xfrm>
          <a:prstGeom prst="rect">
            <a:avLst/>
          </a:prstGeom>
        </p:spPr>
      </p:pic>
      <p:sp>
        <p:nvSpPr>
          <p:cNvPr id="8" name="投影片編號版面配置區 7"/>
          <p:cNvSpPr>
            <a:spLocks noGrp="1"/>
          </p:cNvSpPr>
          <p:nvPr>
            <p:ph type="sldNum" sz="quarter" idx="12"/>
          </p:nvPr>
        </p:nvSpPr>
        <p:spPr/>
        <p:txBody>
          <a:bodyPr/>
          <a:lstStyle/>
          <a:p>
            <a:fld id="{A669C241-4982-47F5-8A77-7687F38C07A4}" type="slidenum">
              <a:rPr lang="zh-TW" altLang="en-US" smtClean="0"/>
              <a:t>62</a:t>
            </a:fld>
            <a:endParaRPr lang="zh-TW" altLang="en-US"/>
          </a:p>
        </p:txBody>
      </p:sp>
    </p:spTree>
    <p:extLst>
      <p:ext uri="{BB962C8B-B14F-4D97-AF65-F5344CB8AC3E}">
        <p14:creationId xmlns:p14="http://schemas.microsoft.com/office/powerpoint/2010/main" val="3274762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zh-TW" altLang="zh-TW" kern="1200" dirty="0" smtClean="0">
                <a:ln w="18415" cmpd="sng">
                  <a:solidFill>
                    <a:srgbClr val="FFFFFF"/>
                  </a:solidFill>
                  <a:prstDash val="solid"/>
                </a:ln>
                <a:solidFill>
                  <a:schemeClr val="bg1"/>
                </a:solidFill>
                <a:effectLst>
                  <a:outerShdw blurRad="63500" dir="3600000" algn="tl" rotWithShape="0">
                    <a:srgbClr val="000000">
                      <a:alpha val="70000"/>
                    </a:srgbClr>
                  </a:outerShdw>
                </a:effectLst>
                <a:cs typeface="+mj-cs"/>
              </a:rPr>
              <a:t>論文限制</a:t>
            </a:r>
            <a:endParaRPr lang="zh-TW" altLang="en-US" dirty="0"/>
          </a:p>
        </p:txBody>
      </p:sp>
      <p:sp>
        <p:nvSpPr>
          <p:cNvPr id="3" name="內容版面配置區 2"/>
          <p:cNvSpPr>
            <a:spLocks noGrp="1"/>
          </p:cNvSpPr>
          <p:nvPr>
            <p:ph idx="1"/>
          </p:nvPr>
        </p:nvSpPr>
        <p:spPr>
          <a:xfrm>
            <a:off x="1930400" y="1830388"/>
            <a:ext cx="8229600" cy="4525963"/>
          </a:xfrm>
        </p:spPr>
        <p:txBody>
          <a:bodyPr/>
          <a:lstStyle/>
          <a:p>
            <a:r>
              <a:rPr lang="zh-TW" altLang="en-US" dirty="0"/>
              <a:t>某些 </a:t>
            </a:r>
            <a:r>
              <a:rPr lang="en-US" altLang="zh-TW" dirty="0"/>
              <a:t>Robot </a:t>
            </a:r>
            <a:r>
              <a:rPr lang="en-US" altLang="zh-TW" dirty="0" smtClean="0"/>
              <a:t>Framework</a:t>
            </a:r>
            <a:r>
              <a:rPr lang="zh-TW" altLang="en-US" dirty="0"/>
              <a:t>原生</a:t>
            </a:r>
            <a:r>
              <a:rPr lang="zh-TW" altLang="en-US" dirty="0" smtClean="0"/>
              <a:t>關鍵字</a:t>
            </a:r>
            <a:r>
              <a:rPr lang="zh-TW" altLang="en-US" dirty="0"/>
              <a:t>，其內部實作會呼叫另一個原生的</a:t>
            </a:r>
            <a:r>
              <a:rPr lang="zh-TW" altLang="en-US" dirty="0" smtClean="0"/>
              <a:t>關鍵字；導致系統判定為不同的待翻譯詞，翻譯需要選擇兩次</a:t>
            </a:r>
            <a:endParaRPr lang="en-US" altLang="zh-TW" dirty="0" smtClean="0"/>
          </a:p>
          <a:p>
            <a:pPr lvl="1"/>
            <a:r>
              <a:rPr lang="en-US" altLang="zh-TW" dirty="0" smtClean="0"/>
              <a:t>Dictionary Should Contain Item</a:t>
            </a:r>
            <a:endParaRPr lang="en-US" altLang="zh-TW" dirty="0"/>
          </a:p>
          <a:p>
            <a:pPr lvl="1"/>
            <a:endParaRPr lang="en-US" altLang="zh-TW" dirty="0" smtClean="0"/>
          </a:p>
        </p:txBody>
      </p:sp>
      <p:sp>
        <p:nvSpPr>
          <p:cNvPr id="4" name="日期版面配置區 3"/>
          <p:cNvSpPr>
            <a:spLocks noGrp="1"/>
          </p:cNvSpPr>
          <p:nvPr>
            <p:ph type="dt" sz="half" idx="10"/>
          </p:nvPr>
        </p:nvSpPr>
        <p:spPr/>
        <p:txBody>
          <a:bodyPr/>
          <a:lstStyle/>
          <a:p>
            <a:pPr>
              <a:defRPr/>
            </a:pPr>
            <a:r>
              <a:rPr lang="en-US" altLang="zh-TW" smtClean="0"/>
              <a:t>2021/6/24</a:t>
            </a:r>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220" y="4645819"/>
            <a:ext cx="8689559" cy="1214485"/>
          </a:xfrm>
          <a:prstGeom prst="rect">
            <a:avLst/>
          </a:prstGeom>
        </p:spPr>
      </p:pic>
      <p:sp>
        <p:nvSpPr>
          <p:cNvPr id="9" name="投影片編號版面配置區 8"/>
          <p:cNvSpPr>
            <a:spLocks noGrp="1"/>
          </p:cNvSpPr>
          <p:nvPr>
            <p:ph type="sldNum" sz="quarter" idx="12"/>
          </p:nvPr>
        </p:nvSpPr>
        <p:spPr/>
        <p:txBody>
          <a:bodyPr/>
          <a:lstStyle/>
          <a:p>
            <a:fld id="{A669C241-4982-47F5-8A77-7687F38C07A4}" type="slidenum">
              <a:rPr lang="zh-TW" altLang="en-US" smtClean="0"/>
              <a:t>63</a:t>
            </a:fld>
            <a:endParaRPr lang="zh-TW" altLang="en-US"/>
          </a:p>
        </p:txBody>
      </p:sp>
    </p:spTree>
    <p:extLst>
      <p:ext uri="{BB962C8B-B14F-4D97-AF65-F5344CB8AC3E}">
        <p14:creationId xmlns:p14="http://schemas.microsoft.com/office/powerpoint/2010/main" val="25480070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zh-TW" altLang="zh-TW" kern="1200" dirty="0" smtClean="0">
                <a:ln w="18415" cmpd="sng">
                  <a:solidFill>
                    <a:srgbClr val="FFFFFF"/>
                  </a:solidFill>
                  <a:prstDash val="solid"/>
                </a:ln>
                <a:solidFill>
                  <a:schemeClr val="bg1"/>
                </a:solidFill>
                <a:effectLst>
                  <a:outerShdw blurRad="63500" dir="3600000" algn="tl" rotWithShape="0">
                    <a:srgbClr val="000000">
                      <a:alpha val="70000"/>
                    </a:srgbClr>
                  </a:outerShdw>
                </a:effectLst>
                <a:cs typeface="+mj-cs"/>
              </a:rPr>
              <a:t>論文限制</a:t>
            </a:r>
            <a:endParaRPr lang="zh-TW" alt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159" y="1356247"/>
            <a:ext cx="5600447" cy="1775751"/>
          </a:xfrm>
        </p:spPr>
      </p:pic>
      <p:sp>
        <p:nvSpPr>
          <p:cNvPr id="4" name="日期版面配置區 3"/>
          <p:cNvSpPr>
            <a:spLocks noGrp="1"/>
          </p:cNvSpPr>
          <p:nvPr>
            <p:ph type="dt" sz="half" idx="10"/>
          </p:nvPr>
        </p:nvSpPr>
        <p:spPr/>
        <p:txBody>
          <a:bodyPr/>
          <a:lstStyle/>
          <a:p>
            <a:pPr>
              <a:defRPr/>
            </a:pPr>
            <a:r>
              <a:rPr lang="en-US" altLang="zh-TW" smtClean="0"/>
              <a:t>2021/6/24</a:t>
            </a:r>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916" y="3112485"/>
            <a:ext cx="8516934" cy="3243866"/>
          </a:xfrm>
          <a:prstGeom prst="rect">
            <a:avLst/>
          </a:prstGeom>
        </p:spPr>
      </p:pic>
      <p:sp>
        <p:nvSpPr>
          <p:cNvPr id="10" name="投影片編號版面配置區 9"/>
          <p:cNvSpPr>
            <a:spLocks noGrp="1"/>
          </p:cNvSpPr>
          <p:nvPr>
            <p:ph type="sldNum" sz="quarter" idx="12"/>
          </p:nvPr>
        </p:nvSpPr>
        <p:spPr/>
        <p:txBody>
          <a:bodyPr/>
          <a:lstStyle/>
          <a:p>
            <a:fld id="{A669C241-4982-47F5-8A77-7687F38C07A4}" type="slidenum">
              <a:rPr lang="zh-TW" altLang="en-US" smtClean="0"/>
              <a:t>64</a:t>
            </a:fld>
            <a:endParaRPr lang="zh-TW" altLang="en-US"/>
          </a:p>
        </p:txBody>
      </p:sp>
    </p:spTree>
    <p:extLst>
      <p:ext uri="{BB962C8B-B14F-4D97-AF65-F5344CB8AC3E}">
        <p14:creationId xmlns:p14="http://schemas.microsoft.com/office/powerpoint/2010/main" val="11059720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zh-TW" altLang="en-US" dirty="0" smtClean="0"/>
              <a:t>未來展望</a:t>
            </a:r>
            <a:endParaRPr lang="zh-TW" altLang="en-US" dirty="0"/>
          </a:p>
        </p:txBody>
      </p:sp>
      <p:sp>
        <p:nvSpPr>
          <p:cNvPr id="3" name="內容版面配置區 2"/>
          <p:cNvSpPr>
            <a:spLocks noGrp="1"/>
          </p:cNvSpPr>
          <p:nvPr>
            <p:ph idx="1"/>
          </p:nvPr>
        </p:nvSpPr>
        <p:spPr>
          <a:xfrm>
            <a:off x="1825625" y="2195513"/>
            <a:ext cx="8229600" cy="2376487"/>
          </a:xfrm>
        </p:spPr>
        <p:txBody>
          <a:bodyPr/>
          <a:lstStyle/>
          <a:p>
            <a:r>
              <a:rPr lang="zh-TW" altLang="en-US" dirty="0"/>
              <a:t>優化特殊字元</a:t>
            </a:r>
            <a:r>
              <a:rPr lang="zh-TW" altLang="en-US" dirty="0" smtClean="0"/>
              <a:t>的翻譯方式</a:t>
            </a:r>
            <a:endParaRPr lang="en-US" altLang="zh-TW" dirty="0" smtClean="0"/>
          </a:p>
          <a:p>
            <a:r>
              <a:rPr lang="zh-TW" altLang="en-US" dirty="0"/>
              <a:t>改善重複翻譯詞的判定</a:t>
            </a:r>
            <a:r>
              <a:rPr lang="zh-TW" altLang="en-US" dirty="0" smtClean="0"/>
              <a:t>邏輯</a:t>
            </a:r>
            <a:endParaRPr lang="en-US" altLang="zh-TW" dirty="0" smtClean="0"/>
          </a:p>
          <a:p>
            <a:r>
              <a:rPr lang="zh-TW" altLang="en-US" dirty="0"/>
              <a:t>透過設計</a:t>
            </a:r>
            <a:r>
              <a:rPr lang="zh-TW" altLang="en-US" dirty="0" smtClean="0"/>
              <a:t>爬蟲，自動產生</a:t>
            </a:r>
            <a:r>
              <a:rPr lang="en-US" altLang="zh-TW" dirty="0" smtClean="0"/>
              <a:t>JSON </a:t>
            </a:r>
            <a:r>
              <a:rPr lang="zh-TW" altLang="en-US" dirty="0"/>
              <a:t>翻譯檔</a:t>
            </a:r>
            <a:endParaRPr lang="en-US" altLang="zh-TW" dirty="0"/>
          </a:p>
        </p:txBody>
      </p:sp>
      <p:sp>
        <p:nvSpPr>
          <p:cNvPr id="4" name="日期版面配置區 3"/>
          <p:cNvSpPr>
            <a:spLocks noGrp="1"/>
          </p:cNvSpPr>
          <p:nvPr>
            <p:ph type="dt" sz="half" idx="10"/>
          </p:nvPr>
        </p:nvSpPr>
        <p:spPr/>
        <p:txBody>
          <a:bodyPr/>
          <a:lstStyle/>
          <a:p>
            <a:pPr>
              <a:defRPr/>
            </a:pPr>
            <a:r>
              <a:rPr lang="en-US" altLang="zh-TW" smtClean="0"/>
              <a:t>2021/6/24</a:t>
            </a:r>
            <a:endParaRPr lang="zh-TW" altLang="en-US" dirty="0"/>
          </a:p>
        </p:txBody>
      </p:sp>
      <p:sp>
        <p:nvSpPr>
          <p:cNvPr id="5" name="頁尾版面配置區 4"/>
          <p:cNvSpPr>
            <a:spLocks noGrp="1"/>
          </p:cNvSpPr>
          <p:nvPr>
            <p:ph type="ftr" sz="quarter" idx="11"/>
          </p:nvPr>
        </p:nvSpPr>
        <p:spPr/>
        <p:txBody>
          <a:bodyPr/>
          <a:lstStyle/>
          <a:p>
            <a:pPr>
              <a:defRPr/>
            </a:pPr>
            <a:r>
              <a:rPr lang="zh-TW" altLang="en-US" dirty="0" smtClean="0"/>
              <a:t>軟體系統實驗室</a:t>
            </a:r>
            <a:endParaRPr lang="zh-TW" altLang="en-US" dirty="0"/>
          </a:p>
        </p:txBody>
      </p:sp>
      <p:sp>
        <p:nvSpPr>
          <p:cNvPr id="7" name="投影片編號版面配置區 6"/>
          <p:cNvSpPr>
            <a:spLocks noGrp="1"/>
          </p:cNvSpPr>
          <p:nvPr>
            <p:ph type="sldNum" sz="quarter" idx="12"/>
          </p:nvPr>
        </p:nvSpPr>
        <p:spPr/>
        <p:txBody>
          <a:bodyPr/>
          <a:lstStyle/>
          <a:p>
            <a:fld id="{A669C241-4982-47F5-8A77-7687F38C07A4}" type="slidenum">
              <a:rPr lang="zh-TW" altLang="en-US" smtClean="0"/>
              <a:t>65</a:t>
            </a:fld>
            <a:endParaRPr lang="zh-TW" altLang="en-US"/>
          </a:p>
        </p:txBody>
      </p:sp>
    </p:spTree>
    <p:extLst>
      <p:ext uri="{BB962C8B-B14F-4D97-AF65-F5344CB8AC3E}">
        <p14:creationId xmlns:p14="http://schemas.microsoft.com/office/powerpoint/2010/main" val="2541140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quarter" idx="10"/>
          </p:nvPr>
        </p:nvSpPr>
        <p:spPr/>
        <p:txBody>
          <a:bodyPr/>
          <a:lstStyle/>
          <a:p>
            <a:pPr>
              <a:defRPr/>
            </a:pPr>
            <a:r>
              <a:rPr lang="en-US" altLang="zh-TW" smtClean="0"/>
              <a:t>2021/6/24</a:t>
            </a:r>
            <a:endParaRPr lang="zh-TW" altLang="en-US" dirty="0"/>
          </a:p>
        </p:txBody>
      </p:sp>
      <p:sp>
        <p:nvSpPr>
          <p:cNvPr id="7" name="頁尾版面配置區 6"/>
          <p:cNvSpPr>
            <a:spLocks noGrp="1"/>
          </p:cNvSpPr>
          <p:nvPr>
            <p:ph type="ftr" sz="quarter" idx="11"/>
          </p:nvPr>
        </p:nvSpPr>
        <p:spPr/>
        <p:txBody>
          <a:bodyPr/>
          <a:lstStyle/>
          <a:p>
            <a:pPr>
              <a:defRPr/>
            </a:pPr>
            <a:r>
              <a:rPr lang="zh-TW" altLang="en-US" dirty="0" smtClean="0"/>
              <a:t>軟體系統實驗室</a:t>
            </a:r>
            <a:endParaRPr lang="zh-TW" altLang="en-US" dirty="0"/>
          </a:p>
        </p:txBody>
      </p:sp>
      <p:sp>
        <p:nvSpPr>
          <p:cNvPr id="2" name="文字方塊 1"/>
          <p:cNvSpPr txBox="1"/>
          <p:nvPr/>
        </p:nvSpPr>
        <p:spPr>
          <a:xfrm>
            <a:off x="5109992" y="3212976"/>
            <a:ext cx="1821332" cy="1107996"/>
          </a:xfrm>
          <a:prstGeom prst="rect">
            <a:avLst/>
          </a:prstGeom>
          <a:noFill/>
        </p:spPr>
        <p:txBody>
          <a:bodyPr wrap="none" rtlCol="0">
            <a:spAutoFit/>
          </a:bodyPr>
          <a:lstStyle/>
          <a:p>
            <a:r>
              <a:rPr lang="en-US" altLang="zh-TW" sz="6600" dirty="0">
                <a:solidFill>
                  <a:schemeClr val="tx2"/>
                </a:solidFill>
              </a:rPr>
              <a:t>Q&amp;A</a:t>
            </a:r>
            <a:endParaRPr lang="zh-TW" altLang="en-US" sz="6600" dirty="0">
              <a:solidFill>
                <a:schemeClr val="tx2"/>
              </a:solidFill>
            </a:endParaRPr>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66</a:t>
            </a:fld>
            <a:endParaRPr lang="zh-TW" altLang="en-US"/>
          </a:p>
        </p:txBody>
      </p:sp>
    </p:spTree>
    <p:extLst>
      <p:ext uri="{BB962C8B-B14F-4D97-AF65-F5344CB8AC3E}">
        <p14:creationId xmlns:p14="http://schemas.microsoft.com/office/powerpoint/2010/main" val="91894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4" name="內容版面配置區 11"/>
          <p:cNvSpPr>
            <a:spLocks noGrp="1"/>
          </p:cNvSpPr>
          <p:nvPr>
            <p:ph idx="1"/>
          </p:nvPr>
        </p:nvSpPr>
        <p:spPr>
          <a:xfrm>
            <a:off x="2003367" y="2019993"/>
            <a:ext cx="5274136" cy="4026020"/>
          </a:xfrm>
        </p:spPr>
        <p:txBody>
          <a:bodyPr/>
          <a:lstStyle/>
          <a:p>
            <a:r>
              <a:rPr lang="zh-TW" altLang="en-US" dirty="0" smtClean="0">
                <a:solidFill>
                  <a:schemeClr val="accent1">
                    <a:lumMod val="40000"/>
                    <a:lumOff val="60000"/>
                  </a:schemeClr>
                </a:solidFill>
              </a:rPr>
              <a:t>研究動機與目標</a:t>
            </a:r>
            <a:endParaRPr lang="en-US" altLang="zh-TW" dirty="0" smtClean="0">
              <a:solidFill>
                <a:schemeClr val="accent1">
                  <a:lumMod val="40000"/>
                  <a:lumOff val="60000"/>
                </a:schemeClr>
              </a:solidFill>
            </a:endParaRPr>
          </a:p>
          <a:p>
            <a:r>
              <a:rPr lang="zh-TW" altLang="en-US" dirty="0">
                <a:solidFill>
                  <a:schemeClr val="tx1"/>
                </a:solidFill>
              </a:rPr>
              <a:t>相關背景知識</a:t>
            </a:r>
            <a:endParaRPr lang="en-US" altLang="zh-TW" dirty="0">
              <a:solidFill>
                <a:schemeClr val="tx1"/>
              </a:solidFill>
            </a:endParaRPr>
          </a:p>
          <a:p>
            <a:r>
              <a:rPr lang="zh-TW" altLang="en-US" dirty="0" smtClean="0">
                <a:solidFill>
                  <a:schemeClr val="accent1">
                    <a:lumMod val="40000"/>
                    <a:lumOff val="60000"/>
                  </a:schemeClr>
                </a:solidFill>
              </a:rPr>
              <a:t>研究方法與實作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測試案例</a:t>
            </a:r>
            <a:r>
              <a:rPr lang="zh-TW" altLang="en-US" dirty="0" smtClean="0">
                <a:solidFill>
                  <a:schemeClr val="accent1">
                    <a:lumMod val="40000"/>
                    <a:lumOff val="60000"/>
                  </a:schemeClr>
                </a:solidFill>
              </a:rPr>
              <a:t>分析</a:t>
            </a:r>
            <a:endParaRPr lang="en-US" altLang="zh-TW" dirty="0" smtClean="0">
              <a:solidFill>
                <a:schemeClr val="accent1">
                  <a:lumMod val="40000"/>
                  <a:lumOff val="60000"/>
                </a:schemeClr>
              </a:solidFill>
            </a:endParaRPr>
          </a:p>
          <a:p>
            <a:r>
              <a:rPr lang="zh-TW" altLang="en-US" dirty="0" smtClean="0">
                <a:solidFill>
                  <a:schemeClr val="accent1">
                    <a:lumMod val="40000"/>
                    <a:lumOff val="60000"/>
                  </a:schemeClr>
                </a:solidFill>
              </a:rPr>
              <a:t>結論與未來展望</a:t>
            </a:r>
            <a:endParaRPr lang="en-US" altLang="zh-TW" dirty="0">
              <a:solidFill>
                <a:schemeClr val="accent1">
                  <a:lumMod val="40000"/>
                  <a:lumOff val="60000"/>
                </a:schemeClr>
              </a:solidFill>
            </a:endParaRPr>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5" name="頁尾版面配置區 4"/>
          <p:cNvSpPr>
            <a:spLocks noGrp="1"/>
          </p:cNvSpPr>
          <p:nvPr>
            <p:ph type="ftr" sz="quarter" idx="11"/>
          </p:nvPr>
        </p:nvSpPr>
        <p:spPr/>
        <p:txBody>
          <a:bodyPr/>
          <a:lstStyle/>
          <a:p>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A669C241-4982-47F5-8A77-7687F38C07A4}" type="slidenum">
              <a:rPr lang="zh-TW" altLang="en-US" smtClean="0"/>
              <a:t>7</a:t>
            </a:fld>
            <a:endParaRPr lang="zh-TW" altLang="en-US"/>
          </a:p>
        </p:txBody>
      </p:sp>
    </p:spTree>
    <p:extLst>
      <p:ext uri="{BB962C8B-B14F-4D97-AF65-F5344CB8AC3E}">
        <p14:creationId xmlns:p14="http://schemas.microsoft.com/office/powerpoint/2010/main" val="269610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en-US" altLang="zh-TW" dirty="0" smtClean="0"/>
              <a:t>Robot Framework</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13" name="內容版面配置區 11"/>
          <p:cNvSpPr>
            <a:spLocks noGrp="1"/>
          </p:cNvSpPr>
          <p:nvPr>
            <p:ph idx="1"/>
          </p:nvPr>
        </p:nvSpPr>
        <p:spPr>
          <a:xfrm>
            <a:off x="1738993" y="1992166"/>
            <a:ext cx="8714014" cy="3789657"/>
          </a:xfrm>
        </p:spPr>
        <p:txBody>
          <a:bodyPr/>
          <a:lstStyle/>
          <a:p>
            <a:r>
              <a:rPr lang="zh-TW" altLang="en-US" dirty="0" smtClean="0"/>
              <a:t>執行自動化驗收測試的開源框架語言</a:t>
            </a:r>
            <a:endParaRPr lang="en-US" altLang="zh-TW" dirty="0" smtClean="0"/>
          </a:p>
          <a:p>
            <a:r>
              <a:rPr lang="zh-TW" altLang="en-US" dirty="0"/>
              <a:t>可</a:t>
            </a:r>
            <a:r>
              <a:rPr lang="zh-TW" altLang="en-US" dirty="0" smtClean="0"/>
              <a:t>用</a:t>
            </a:r>
            <a:r>
              <a:rPr lang="en-US" altLang="zh-TW" dirty="0" smtClean="0"/>
              <a:t>Python</a:t>
            </a:r>
            <a:r>
              <a:rPr lang="zh-TW" altLang="en-US" dirty="0" smtClean="0"/>
              <a:t>、</a:t>
            </a:r>
            <a:r>
              <a:rPr lang="en-US" altLang="zh-TW" dirty="0" smtClean="0"/>
              <a:t>Java</a:t>
            </a:r>
            <a:r>
              <a:rPr lang="zh-TW" altLang="en-US" dirty="0" smtClean="0"/>
              <a:t>擴充函式庫</a:t>
            </a:r>
            <a:endParaRPr lang="en-US" altLang="zh-TW" dirty="0" smtClean="0"/>
          </a:p>
          <a:p>
            <a:r>
              <a:rPr lang="zh-TW" altLang="en-US" dirty="0" smtClean="0"/>
              <a:t>簡單的語法</a:t>
            </a:r>
            <a:endParaRPr lang="en-US" altLang="zh-TW" dirty="0" smtClean="0"/>
          </a:p>
          <a:p>
            <a:r>
              <a:rPr lang="zh-TW" altLang="en-US" dirty="0" smtClean="0"/>
              <a:t>視需要包裝原生關鍵字，使其更易讀、接近自然語言</a:t>
            </a:r>
            <a:endParaRPr lang="en-US" altLang="zh-TW" dirty="0" smtClean="0"/>
          </a:p>
          <a:p>
            <a:pPr marL="457200" lvl="1" indent="0">
              <a:buNone/>
            </a:pPr>
            <a:endParaRPr lang="en-US" altLang="zh-TW" dirty="0" smtClean="0"/>
          </a:p>
          <a:p>
            <a:pPr marL="457200" lvl="1" indent="0">
              <a:buNone/>
            </a:pPr>
            <a:endParaRPr lang="en-US" altLang="zh-TW" dirty="0"/>
          </a:p>
          <a:p>
            <a:pPr marL="457200" lvl="1" indent="0">
              <a:buNone/>
            </a:pPr>
            <a:endParaRPr lang="en-US" altLang="zh-TW" dirty="0"/>
          </a:p>
          <a:p>
            <a:pPr lvl="1"/>
            <a:endParaRPr lang="en-US" altLang="zh-TW" dirty="0"/>
          </a:p>
        </p:txBody>
      </p:sp>
      <p:sp>
        <p:nvSpPr>
          <p:cNvPr id="2" name="日期版面配置區 1"/>
          <p:cNvSpPr>
            <a:spLocks noGrp="1"/>
          </p:cNvSpPr>
          <p:nvPr>
            <p:ph type="dt" sz="half" idx="10"/>
          </p:nvPr>
        </p:nvSpPr>
        <p:spPr/>
        <p:txBody>
          <a:bodyPr/>
          <a:lstStyle/>
          <a:p>
            <a:r>
              <a:rPr lang="en-US" altLang="zh-TW" smtClean="0"/>
              <a:t>2021/6/24</a:t>
            </a:r>
            <a:endParaRPr lang="zh-TW" altLang="en-US"/>
          </a:p>
        </p:txBody>
      </p:sp>
      <p:sp>
        <p:nvSpPr>
          <p:cNvPr id="3" name="投影片編號版面配置區 2"/>
          <p:cNvSpPr>
            <a:spLocks noGrp="1"/>
          </p:cNvSpPr>
          <p:nvPr>
            <p:ph type="sldNum" sz="quarter" idx="12"/>
          </p:nvPr>
        </p:nvSpPr>
        <p:spPr/>
        <p:txBody>
          <a:bodyPr/>
          <a:lstStyle/>
          <a:p>
            <a:fld id="{A669C241-4982-47F5-8A77-7687F38C07A4}" type="slidenum">
              <a:rPr lang="zh-TW" altLang="en-US" smtClean="0"/>
              <a:t>8</a:t>
            </a:fld>
            <a:endParaRPr lang="zh-TW" altLang="en-US"/>
          </a:p>
        </p:txBody>
      </p:sp>
    </p:spTree>
    <p:extLst>
      <p:ext uri="{BB962C8B-B14F-4D97-AF65-F5344CB8AC3E}">
        <p14:creationId xmlns:p14="http://schemas.microsoft.com/office/powerpoint/2010/main" val="2589809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en-US" altLang="zh-TW" dirty="0" smtClean="0"/>
              <a:t>Robot Framework</a:t>
            </a:r>
            <a:r>
              <a:rPr lang="zh-TW" altLang="en-US" dirty="0" smtClean="0"/>
              <a:t>測試腳本</a:t>
            </a:r>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13" name="內容版面配置區 11"/>
          <p:cNvSpPr>
            <a:spLocks noGrp="1"/>
          </p:cNvSpPr>
          <p:nvPr>
            <p:ph idx="1"/>
          </p:nvPr>
        </p:nvSpPr>
        <p:spPr>
          <a:xfrm>
            <a:off x="609600" y="1451129"/>
            <a:ext cx="2426607" cy="2351234"/>
          </a:xfrm>
        </p:spPr>
        <p:txBody>
          <a:bodyPr/>
          <a:lstStyle/>
          <a:p>
            <a:r>
              <a:rPr lang="en-US" altLang="zh-TW" dirty="0" smtClean="0"/>
              <a:t>Settings</a:t>
            </a:r>
          </a:p>
          <a:p>
            <a:r>
              <a:rPr lang="en-US" altLang="zh-TW" dirty="0" smtClean="0"/>
              <a:t>Test Cases</a:t>
            </a:r>
          </a:p>
          <a:p>
            <a:r>
              <a:rPr lang="en-US" altLang="zh-TW" dirty="0" smtClean="0"/>
              <a:t>Keywords</a:t>
            </a:r>
          </a:p>
          <a:p>
            <a:r>
              <a:rPr lang="en-US" altLang="zh-TW" dirty="0" smtClean="0"/>
              <a:t>Variables</a:t>
            </a:r>
            <a:endParaRPr lang="en-US" altLang="zh-TW" dirty="0"/>
          </a:p>
          <a:p>
            <a:pPr marL="457200" lvl="1" indent="0">
              <a:buNone/>
            </a:pPr>
            <a:endParaRPr lang="en-US" altLang="zh-TW" dirty="0"/>
          </a:p>
          <a:p>
            <a:pPr lvl="1"/>
            <a:endParaRPr lang="en-US" altLang="zh-TW" dirty="0"/>
          </a:p>
        </p:txBody>
      </p:sp>
      <p:sp>
        <p:nvSpPr>
          <p:cNvPr id="3" name="日期版面配置區 2"/>
          <p:cNvSpPr>
            <a:spLocks noGrp="1"/>
          </p:cNvSpPr>
          <p:nvPr>
            <p:ph type="dt" sz="half" idx="10"/>
          </p:nvPr>
        </p:nvSpPr>
        <p:spPr/>
        <p:txBody>
          <a:bodyPr/>
          <a:lstStyle/>
          <a:p>
            <a:r>
              <a:rPr lang="en-US" altLang="zh-TW" smtClean="0"/>
              <a:t>2021/6/24</a:t>
            </a:r>
            <a:endParaRPr lang="zh-TW" altLang="en-US"/>
          </a:p>
        </p:txBody>
      </p:sp>
      <p:sp>
        <p:nvSpPr>
          <p:cNvPr id="4" name="投影片編號版面配置區 3"/>
          <p:cNvSpPr>
            <a:spLocks noGrp="1"/>
          </p:cNvSpPr>
          <p:nvPr>
            <p:ph type="sldNum" sz="quarter" idx="12"/>
          </p:nvPr>
        </p:nvSpPr>
        <p:spPr/>
        <p:txBody>
          <a:bodyPr/>
          <a:lstStyle/>
          <a:p>
            <a:fld id="{A669C241-4982-47F5-8A77-7687F38C07A4}" type="slidenum">
              <a:rPr lang="zh-TW" altLang="en-US" smtClean="0"/>
              <a:t>9</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530" y="1451129"/>
            <a:ext cx="9232098" cy="4744719"/>
          </a:xfrm>
          <a:prstGeom prst="rect">
            <a:avLst/>
          </a:prstGeom>
        </p:spPr>
      </p:pic>
    </p:spTree>
    <p:extLst>
      <p:ext uri="{BB962C8B-B14F-4D97-AF65-F5344CB8AC3E}">
        <p14:creationId xmlns:p14="http://schemas.microsoft.com/office/powerpoint/2010/main" val="140668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13271</TotalTime>
  <Words>4111</Words>
  <Application>Microsoft Office PowerPoint</Application>
  <PresentationFormat>寬螢幕</PresentationFormat>
  <Paragraphs>719</Paragraphs>
  <Slides>66</Slides>
  <Notes>53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66</vt:i4>
      </vt:variant>
    </vt:vector>
  </HeadingPairs>
  <TitlesOfParts>
    <vt:vector size="73" baseType="lpstr">
      <vt:lpstr>微軟正黑體</vt:lpstr>
      <vt:lpstr>新細明體</vt:lpstr>
      <vt:lpstr>標楷體</vt:lpstr>
      <vt:lpstr>Arial</vt:lpstr>
      <vt:lpstr>Calibri</vt:lpstr>
      <vt:lpstr>Times New Roman</vt:lpstr>
      <vt:lpstr>bluegreen_w</vt:lpstr>
      <vt:lpstr>支援多國語言的Robot Framework網頁自動化驗收測試工具的功能改善與擴充 </vt:lpstr>
      <vt:lpstr>大綱</vt:lpstr>
      <vt:lpstr>大綱</vt:lpstr>
      <vt:lpstr>研究動機</vt:lpstr>
      <vt:lpstr>研究目標</vt:lpstr>
      <vt:lpstr>研究目標</vt:lpstr>
      <vt:lpstr>大綱</vt:lpstr>
      <vt:lpstr>Robot Framework</vt:lpstr>
      <vt:lpstr>Robot Framework測試腳本</vt:lpstr>
      <vt:lpstr>Robot Framework測試報表</vt:lpstr>
      <vt:lpstr>Robot Framework Listener</vt:lpstr>
      <vt:lpstr>XPath</vt:lpstr>
      <vt:lpstr>第一版 i18n 的系統架構</vt:lpstr>
      <vt:lpstr>第一版 i18n 的系統流程</vt:lpstr>
      <vt:lpstr>大綱</vt:lpstr>
      <vt:lpstr>新版i18n 系統架構</vt:lpstr>
      <vt:lpstr>新版i18n新增類別</vt:lpstr>
      <vt:lpstr>新版i18n 系統流程差異</vt:lpstr>
      <vt:lpstr>擴充代理關鍵字</vt:lpstr>
      <vt:lpstr>擴充/修改代理關鍵字實作 以FindElementsProxy為例</vt:lpstr>
      <vt:lpstr>擴充/修改代理關鍵字實作 以FindElementsProxy為例</vt:lpstr>
      <vt:lpstr>改善XPath翻譯邏輯</vt:lpstr>
      <vt:lpstr>改善XPath翻譯邏輯</vt:lpstr>
      <vt:lpstr>新版i18n的Xpath翻譯邏輯</vt:lpstr>
      <vt:lpstr>第一版i18n一詞多譯處理</vt:lpstr>
      <vt:lpstr>第一版i18n一詞多譯潛在問題</vt:lpstr>
      <vt:lpstr>第一版i18n一詞多譯潛在問題</vt:lpstr>
      <vt:lpstr>新版i18n一詞多譯UI設計</vt:lpstr>
      <vt:lpstr>新版i18n一詞多譯實作</vt:lpstr>
      <vt:lpstr>新版i18n一詞多譯實作</vt:lpstr>
      <vt:lpstr>使i18n工具成為可安裝模組</vt:lpstr>
      <vt:lpstr>新版i18n工具使用方法</vt:lpstr>
      <vt:lpstr>大綱</vt:lpstr>
      <vt:lpstr>範例1 Alert Should Be Present單元測試</vt:lpstr>
      <vt:lpstr>範例1 Alert Should Be Present單元測試</vt:lpstr>
      <vt:lpstr>範例2 Count Values In List單元測試</vt:lpstr>
      <vt:lpstr>範例2 Count Values In List單元測試</vt:lpstr>
      <vt:lpstr>範例3 Dictionaries Should Be Equal單元測試</vt:lpstr>
      <vt:lpstr>範例3 Dictionaries Should Be Equal單元測試</vt:lpstr>
      <vt:lpstr>範例4 Select From List By Label單元測試</vt:lpstr>
      <vt:lpstr>範例4 Select From List By Label單元測試</vt:lpstr>
      <vt:lpstr>範例4 Select From List By Label單元測試</vt:lpstr>
      <vt:lpstr>範例5 *Page Should Contain Element單元測試</vt:lpstr>
      <vt:lpstr>範例5 *Page Should Contain Element單元測試</vt:lpstr>
      <vt:lpstr>範例5 *Page Should Contain Element單元測試</vt:lpstr>
      <vt:lpstr>範例6 Table Should Contain單元測試</vt:lpstr>
      <vt:lpstr>範例6 Table Should Contain單元測試</vt:lpstr>
      <vt:lpstr>範例6 Table Should Contain單元測試</vt:lpstr>
      <vt:lpstr>範例7 改善XPath翻譯邏輯後的驗收測試</vt:lpstr>
      <vt:lpstr>範例7 改善XPath翻譯邏輯後的驗收測試</vt:lpstr>
      <vt:lpstr>範例7 改善XPath翻譯邏輯後的驗收測試</vt:lpstr>
      <vt:lpstr>範例8 一詞多譯情況下所產生的一詞多譯UI介面</vt:lpstr>
      <vt:lpstr>範例8 一詞多譯情況下所產生的一詞多譯UI介面</vt:lpstr>
      <vt:lpstr>範例8 一詞多譯情況下所產生的一詞多譯UI介面</vt:lpstr>
      <vt:lpstr>範例8 例外 若原先測試腳本不通過</vt:lpstr>
      <vt:lpstr>範例8 例外 若測試腳本通過，且沒有遭遇一詞多譯</vt:lpstr>
      <vt:lpstr>範例9 使用涵蓋多項代理關鍵字的測試腳本</vt:lpstr>
      <vt:lpstr>範例9 使用涵蓋多項代理關鍵字的測試腳本</vt:lpstr>
      <vt:lpstr>範例9 使用涵蓋多項代理關鍵字的測試腳本</vt:lpstr>
      <vt:lpstr>大綱</vt:lpstr>
      <vt:lpstr>結論</vt:lpstr>
      <vt:lpstr>論文限制</vt:lpstr>
      <vt:lpstr>論文限制</vt:lpstr>
      <vt:lpstr>論文限制</vt:lpstr>
      <vt:lpstr>未來展望</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Improvement of Internationalization Support for Automated Web Testing with Robot Framework</dc:title>
  <dc:creator>Bing</dc:creator>
  <cp:lastModifiedBy>林先生</cp:lastModifiedBy>
  <cp:revision>133</cp:revision>
  <dcterms:created xsi:type="dcterms:W3CDTF">2021-02-22T07:06:22Z</dcterms:created>
  <dcterms:modified xsi:type="dcterms:W3CDTF">2021-06-16T17:36:06Z</dcterms:modified>
</cp:coreProperties>
</file>