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4" r:id="rId5"/>
    <p:sldId id="262" r:id="rId6"/>
    <p:sldId id="263" r:id="rId7"/>
    <p:sldId id="259" r:id="rId8"/>
    <p:sldId id="267" r:id="rId9"/>
    <p:sldId id="275" r:id="rId10"/>
    <p:sldId id="266" r:id="rId11"/>
    <p:sldId id="260" r:id="rId12"/>
    <p:sldId id="272" r:id="rId13"/>
    <p:sldId id="276" r:id="rId14"/>
    <p:sldId id="268" r:id="rId15"/>
    <p:sldId id="277" r:id="rId16"/>
    <p:sldId id="273" r:id="rId17"/>
    <p:sldId id="265" r:id="rId18"/>
    <p:sldId id="261" r:id="rId19"/>
    <p:sldId id="269" r:id="rId20"/>
    <p:sldId id="270" r:id="rId21"/>
    <p:sldId id="271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79" autoAdjust="0"/>
    <p:restoredTop sz="94660"/>
  </p:normalViewPr>
  <p:slideViewPr>
    <p:cSldViewPr snapToGrid="0">
      <p:cViewPr>
        <p:scale>
          <a:sx n="125" d="100"/>
          <a:sy n="125" d="100"/>
        </p:scale>
        <p:origin x="-5178" y="-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3968" y="1285861"/>
            <a:ext cx="10363200" cy="1470025"/>
          </a:xfrm>
        </p:spPr>
        <p:txBody>
          <a:bodyPr/>
          <a:lstStyle>
            <a:lvl1pPr algn="l"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3968" y="307181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472CE2-A907-44E3-9FF7-3ABDEDB1821F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69C241-4982-47F5-8A77-7687F38C07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094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472CE2-A907-44E3-9FF7-3ABDEDB1821F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69C241-4982-47F5-8A77-7687F38C07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0238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472CE2-A907-44E3-9FF7-3ABDEDB1821F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69C241-4982-47F5-8A77-7687F38C07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2139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472CE2-A907-44E3-9FF7-3ABDEDB1821F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69C241-4982-47F5-8A77-7687F38C07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825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0206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472CE2-A907-44E3-9FF7-3ABDEDB1821F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69C241-4982-47F5-8A77-7687F38C07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3306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472CE2-A907-44E3-9FF7-3ABDEDB1821F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69C241-4982-47F5-8A77-7687F38C07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9982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472CE2-A907-44E3-9FF7-3ABDEDB1821F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69C241-4982-47F5-8A77-7687F38C07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3145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472CE2-A907-44E3-9FF7-3ABDEDB1821F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69C241-4982-47F5-8A77-7687F38C07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161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472CE2-A907-44E3-9FF7-3ABDEDB1821F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69C241-4982-47F5-8A77-7687F38C07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114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472CE2-A907-44E3-9FF7-3ABDEDB1821F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69C241-4982-47F5-8A77-7687F38C07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9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472CE2-A907-44E3-9FF7-3ABDEDB1821F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69C241-4982-47F5-8A77-7687F38C07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4302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fld id="{0D472CE2-A907-44E3-9FF7-3ABDEDB1821F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215968"/>
                </a:solidFill>
                <a:latin typeface="Calibri" panose="020F0502020204030204" pitchFamily="34" charset="0"/>
              </a:defRPr>
            </a:lvl1pPr>
          </a:lstStyle>
          <a:p>
            <a:fld id="{A669C241-4982-47F5-8A77-7687F38C07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0854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ln w="1841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微軟正黑體" pitchFamily="34" charset="-120"/>
          <a:ea typeface="微軟正黑體" pitchFamily="34" charset="-12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002060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002060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002060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002060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81397" y="856211"/>
            <a:ext cx="11022644" cy="1966177"/>
          </a:xfrm>
        </p:spPr>
        <p:txBody>
          <a:bodyPr/>
          <a:lstStyle/>
          <a:p>
            <a:r>
              <a:rPr lang="en-US" altLang="zh-TW" sz="3600" i="1" dirty="0" smtClean="0"/>
              <a:t>Improvement of Internationalization Support for Automated Web Testing with Robot Framework</a:t>
            </a:r>
            <a:endParaRPr lang="zh-TW" altLang="en-US" sz="3600" i="1" dirty="0"/>
          </a:p>
        </p:txBody>
      </p:sp>
      <p:sp>
        <p:nvSpPr>
          <p:cNvPr id="5" name="副標題 2"/>
          <p:cNvSpPr>
            <a:spLocks noGrp="1"/>
          </p:cNvSpPr>
          <p:nvPr>
            <p:ph type="subTitle" idx="1"/>
          </p:nvPr>
        </p:nvSpPr>
        <p:spPr>
          <a:xfrm>
            <a:off x="1508760" y="3213086"/>
            <a:ext cx="6400800" cy="1051343"/>
          </a:xfrm>
        </p:spPr>
        <p:txBody>
          <a:bodyPr/>
          <a:lstStyle/>
          <a:p>
            <a:r>
              <a:rPr lang="zh-TW" altLang="en-US" sz="2800" dirty="0" smtClean="0">
                <a:solidFill>
                  <a:srgbClr val="F2F2F2"/>
                </a:solidFill>
              </a:rPr>
              <a:t>研究生 </a:t>
            </a:r>
            <a:r>
              <a:rPr lang="en-US" altLang="zh-TW" sz="2800" dirty="0" smtClean="0">
                <a:solidFill>
                  <a:srgbClr val="F2F2F2"/>
                </a:solidFill>
              </a:rPr>
              <a:t>:</a:t>
            </a:r>
            <a:r>
              <a:rPr lang="zh-TW" altLang="en-US" sz="2800" dirty="0" smtClean="0">
                <a:solidFill>
                  <a:srgbClr val="F2F2F2"/>
                </a:solidFill>
              </a:rPr>
              <a:t> 林稟宸</a:t>
            </a:r>
            <a:endParaRPr lang="en-US" altLang="zh-TW" sz="2800" dirty="0" smtClean="0">
              <a:solidFill>
                <a:srgbClr val="F2F2F2"/>
              </a:solidFill>
            </a:endParaRPr>
          </a:p>
          <a:p>
            <a:r>
              <a:rPr lang="en-US" altLang="zh-TW" sz="2800" dirty="0" smtClean="0">
                <a:solidFill>
                  <a:srgbClr val="F2F2F2"/>
                </a:solidFill>
              </a:rPr>
              <a:t>2021/05/06</a:t>
            </a:r>
            <a:endParaRPr lang="en-US" altLang="zh-TW" sz="2800" dirty="0">
              <a:solidFill>
                <a:srgbClr val="F2F2F2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08760" y="4542127"/>
            <a:ext cx="6715125" cy="904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國立台北科技大學　資訊工程系</a:t>
            </a:r>
            <a:endParaRPr lang="en-US" altLang="zh-TW" sz="2400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指導教授：鄭有進、謝金雲</a:t>
            </a:r>
            <a:endParaRPr lang="en-US" altLang="zh-TW" sz="2400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156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預期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337311"/>
            <a:ext cx="10972800" cy="1154429"/>
          </a:xfrm>
        </p:spPr>
        <p:txBody>
          <a:bodyPr/>
          <a:lstStyle/>
          <a:p>
            <a:pPr lvl="0"/>
            <a:r>
              <a:rPr lang="zh-TW" altLang="zh-TW" dirty="0" smtClean="0"/>
              <a:t>能</a:t>
            </a:r>
            <a:r>
              <a:rPr lang="zh-TW" altLang="en-US" dirty="0" smtClean="0"/>
              <a:t>透過</a:t>
            </a:r>
            <a:r>
              <a:rPr lang="zh-TW" altLang="en-US" dirty="0"/>
              <a:t>新</a:t>
            </a:r>
            <a:r>
              <a:rPr lang="zh-TW" altLang="en-US" dirty="0" smtClean="0"/>
              <a:t>的</a:t>
            </a:r>
            <a:r>
              <a:rPr lang="en-US" altLang="zh-TW" dirty="0" smtClean="0"/>
              <a:t>”</a:t>
            </a:r>
            <a:r>
              <a:rPr lang="en-US" altLang="zh-TW" dirty="0" err="1" smtClean="0"/>
              <a:t>xpath</a:t>
            </a:r>
            <a:r>
              <a:rPr lang="zh-TW" altLang="zh-TW" dirty="0" smtClean="0"/>
              <a:t>通用翻譯邏輯</a:t>
            </a:r>
            <a:r>
              <a:rPr lang="en-US" altLang="zh-TW" dirty="0" smtClean="0"/>
              <a:t>”</a:t>
            </a:r>
            <a:r>
              <a:rPr lang="zh-TW" altLang="en-US" dirty="0" smtClean="0"/>
              <a:t>，</a:t>
            </a:r>
            <a:r>
              <a:rPr lang="zh-TW" altLang="zh-TW" dirty="0" smtClean="0"/>
              <a:t>來</a:t>
            </a:r>
            <a:r>
              <a:rPr lang="zh-TW" altLang="zh-TW" dirty="0"/>
              <a:t>處理未來</a:t>
            </a:r>
            <a:r>
              <a:rPr lang="zh-TW" altLang="zh-TW" dirty="0" smtClean="0"/>
              <a:t>在</a:t>
            </a:r>
            <a:r>
              <a:rPr lang="zh-TW" altLang="en-US" dirty="0" smtClean="0"/>
              <a:t>遭遇原先為定義的</a:t>
            </a:r>
            <a:r>
              <a:rPr lang="zh-TW" altLang="zh-TW" dirty="0" smtClean="0"/>
              <a:t>參數</a:t>
            </a:r>
            <a:r>
              <a:rPr lang="zh-TW" altLang="zh-TW" dirty="0"/>
              <a:t>類型下</a:t>
            </a:r>
            <a:r>
              <a:rPr lang="zh-TW" altLang="zh-TW" dirty="0" smtClean="0"/>
              <a:t>，</a:t>
            </a:r>
            <a:r>
              <a:rPr lang="zh-TW" altLang="en-US" dirty="0" smtClean="0"/>
              <a:t>還能夠達成</a:t>
            </a:r>
            <a:r>
              <a:rPr lang="zh-TW" altLang="zh-TW" dirty="0" smtClean="0"/>
              <a:t>正確翻譯</a:t>
            </a:r>
            <a:r>
              <a:rPr lang="zh-TW" altLang="en-US" dirty="0" smtClean="0"/>
              <a:t>。</a:t>
            </a:r>
            <a:endParaRPr lang="zh-TW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54" y="3432305"/>
            <a:ext cx="11920692" cy="87349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5246370"/>
            <a:ext cx="10249003" cy="62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71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</a:t>
            </a:r>
            <a:r>
              <a:rPr lang="zh-TW" altLang="en-US" dirty="0" smtClean="0"/>
              <a:t>敘述</a:t>
            </a:r>
            <a:r>
              <a:rPr lang="en-US" altLang="zh-TW" dirty="0" smtClean="0"/>
              <a:t>(3)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7129" y="1610143"/>
            <a:ext cx="4317077" cy="3912351"/>
          </a:xfrm>
        </p:spPr>
        <p:txBody>
          <a:bodyPr/>
          <a:lstStyle/>
          <a:p>
            <a:r>
              <a:rPr lang="zh-TW" altLang="zh-TW" dirty="0"/>
              <a:t>目前遇到一詞多譯問題，</a:t>
            </a:r>
            <a:r>
              <a:rPr lang="en-US" altLang="zh-TW" dirty="0"/>
              <a:t>i18n</a:t>
            </a:r>
            <a:r>
              <a:rPr lang="zh-TW" altLang="zh-TW" dirty="0"/>
              <a:t>工具僅提供了</a:t>
            </a:r>
            <a:r>
              <a:rPr lang="en-US" altLang="zh-TW" dirty="0"/>
              <a:t>warning</a:t>
            </a:r>
            <a:r>
              <a:rPr lang="zh-TW" altLang="zh-TW" dirty="0"/>
              <a:t>資訊於報表</a:t>
            </a:r>
            <a:r>
              <a:rPr lang="zh-TW" altLang="zh-TW" dirty="0" smtClean="0"/>
              <a:t>上</a:t>
            </a:r>
            <a:r>
              <a:rPr lang="zh-TW" altLang="en-US" dirty="0" smtClean="0"/>
              <a:t>。</a:t>
            </a:r>
            <a:r>
              <a:rPr lang="zh-TW" altLang="en-US" dirty="0"/>
              <a:t> </a:t>
            </a:r>
            <a:endParaRPr lang="en-US" altLang="zh-TW" dirty="0" smtClean="0"/>
          </a:p>
          <a:p>
            <a:r>
              <a:rPr lang="zh-TW" altLang="en-US" dirty="0" smtClean="0"/>
              <a:t>無法讓使用者去選擇真正想要的翻譯詞去跑腳本測試。</a:t>
            </a:r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487" y="1610143"/>
            <a:ext cx="7043701" cy="427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6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</a:t>
            </a:r>
            <a:r>
              <a:rPr lang="zh-TW" altLang="en-US" dirty="0" smtClean="0"/>
              <a:t>敘述</a:t>
            </a:r>
            <a:r>
              <a:rPr lang="en-US" altLang="zh-TW" dirty="0" smtClean="0"/>
              <a:t>(3)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744" y="1680529"/>
            <a:ext cx="11614576" cy="4000181"/>
          </a:xfrm>
        </p:spPr>
        <p:txBody>
          <a:bodyPr/>
          <a:lstStyle/>
          <a:p>
            <a:r>
              <a:rPr lang="zh-TW" altLang="en-US" dirty="0" smtClean="0"/>
              <a:t>而且以目前的翻譯邏輯來說，假如遇到一詞多譯，</a:t>
            </a:r>
            <a:r>
              <a:rPr lang="zh-TW" altLang="en-US" dirty="0"/>
              <a:t>會</a:t>
            </a:r>
            <a:r>
              <a:rPr lang="zh-TW" altLang="en-US" dirty="0" smtClean="0"/>
              <a:t>將所有的翻譯詞都去跑跑看。如果一包可能的翻譯詞中，有一個會使</a:t>
            </a:r>
            <a:r>
              <a:rPr lang="en-US" altLang="zh-TW" dirty="0" smtClean="0"/>
              <a:t>case</a:t>
            </a:r>
            <a:r>
              <a:rPr lang="zh-TW" altLang="en-US" dirty="0" smtClean="0"/>
              <a:t>過的翻譯詞，則算</a:t>
            </a:r>
            <a:r>
              <a:rPr lang="en-US" altLang="zh-TW" dirty="0" smtClean="0"/>
              <a:t>case</a:t>
            </a:r>
            <a:r>
              <a:rPr lang="zh-TW" altLang="en-US" dirty="0" smtClean="0"/>
              <a:t>通過，並且將該翻譯詞呈現在報表上。</a:t>
            </a:r>
            <a:endParaRPr lang="en-US" altLang="zh-TW" dirty="0" smtClean="0"/>
          </a:p>
          <a:p>
            <a:r>
              <a:rPr lang="zh-TW" altLang="en-US" dirty="0" smtClean="0"/>
              <a:t>但假如多個翻譯詞都會通過此</a:t>
            </a:r>
            <a:r>
              <a:rPr lang="en-US" altLang="zh-TW" dirty="0" smtClean="0"/>
              <a:t>case(</a:t>
            </a:r>
            <a:r>
              <a:rPr lang="zh-TW" altLang="en-US" dirty="0" smtClean="0"/>
              <a:t>可能是</a:t>
            </a:r>
            <a:r>
              <a:rPr lang="en-US" altLang="zh-TW" dirty="0" err="1" smtClean="0"/>
              <a:t>xpath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contains</a:t>
            </a:r>
            <a:r>
              <a:rPr lang="zh-TW" altLang="en-US" dirty="0" smtClean="0"/>
              <a:t>，或畫面上剛剛好有兩個以上，等等原因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，翻譯過後腳本的測試對象，就會偏離了使用者原先的預期。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1833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</a:t>
            </a:r>
            <a:r>
              <a:rPr lang="zh-TW" altLang="en-US" dirty="0" smtClean="0"/>
              <a:t>敘述</a:t>
            </a:r>
            <a:r>
              <a:rPr lang="en-US" altLang="zh-TW" dirty="0" smtClean="0"/>
              <a:t>(3)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31" y="1771650"/>
            <a:ext cx="11116938" cy="410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49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解決</a:t>
            </a:r>
            <a:r>
              <a:rPr lang="zh-TW" altLang="en-US" dirty="0" smtClean="0"/>
              <a:t>方法</a:t>
            </a:r>
            <a:r>
              <a:rPr lang="en-US" altLang="zh-TW" dirty="0" smtClean="0"/>
              <a:t>(3)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5276" y="1417639"/>
            <a:ext cx="11987664" cy="1954211"/>
          </a:xfrm>
        </p:spPr>
        <p:txBody>
          <a:bodyPr/>
          <a:lstStyle/>
          <a:p>
            <a:pPr lvl="0"/>
            <a:r>
              <a:rPr lang="zh-TW" altLang="zh-TW" sz="2400" dirty="0"/>
              <a:t>執行完含有一詞多譯的測試腳本</a:t>
            </a:r>
            <a:r>
              <a:rPr lang="zh-TW" altLang="zh-TW" sz="2400" dirty="0" smtClean="0"/>
              <a:t>後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且</a:t>
            </a:r>
            <a:r>
              <a:rPr lang="en-US" altLang="zh-TW" sz="2400" dirty="0" smtClean="0"/>
              <a:t>case</a:t>
            </a:r>
            <a:r>
              <a:rPr lang="zh-TW" altLang="en-US" sz="2400" dirty="0" smtClean="0"/>
              <a:t>會過</a:t>
            </a:r>
            <a:r>
              <a:rPr lang="en-US" altLang="zh-TW" sz="2400" dirty="0" smtClean="0"/>
              <a:t>)</a:t>
            </a:r>
            <a:r>
              <a:rPr lang="zh-TW" altLang="zh-TW" sz="2400" dirty="0" smtClean="0"/>
              <a:t>，</a:t>
            </a:r>
            <a:r>
              <a:rPr lang="zh-TW" altLang="zh-TW" sz="2400" dirty="0"/>
              <a:t>提供一個</a:t>
            </a:r>
            <a:r>
              <a:rPr lang="zh-TW" altLang="zh-TW" sz="2400" dirty="0" smtClean="0"/>
              <a:t>圖形</a:t>
            </a:r>
            <a:r>
              <a:rPr lang="zh-TW" altLang="en-US" sz="2400" dirty="0" smtClean="0"/>
              <a:t>化</a:t>
            </a:r>
            <a:r>
              <a:rPr lang="zh-TW" altLang="zh-TW" sz="2400" dirty="0" smtClean="0"/>
              <a:t>介面，</a:t>
            </a:r>
            <a:r>
              <a:rPr lang="zh-TW" altLang="en-US" sz="2400" dirty="0"/>
              <a:t>記錄</a:t>
            </a:r>
            <a:r>
              <a:rPr lang="zh-TW" altLang="en-US" sz="2400" dirty="0" smtClean="0"/>
              <a:t>了執行翻譯時當下關鍵字的參數組合，並顯示</a:t>
            </a:r>
            <a:r>
              <a:rPr lang="zh-TW" altLang="en-US" sz="2400" dirty="0"/>
              <a:t>所有可能的翻譯</a:t>
            </a:r>
            <a:r>
              <a:rPr lang="zh-TW" altLang="en-US" sz="2400" dirty="0" smtClean="0"/>
              <a:t>詞，</a:t>
            </a:r>
            <a:r>
              <a:rPr lang="zh-TW" altLang="zh-TW" sz="2400" dirty="0" smtClean="0"/>
              <a:t>讓使用者可</a:t>
            </a:r>
            <a:r>
              <a:rPr lang="zh-TW" altLang="en-US" sz="2400" dirty="0" smtClean="0"/>
              <a:t>以從中</a:t>
            </a:r>
            <a:r>
              <a:rPr lang="zh-TW" altLang="zh-TW" sz="2400" dirty="0" smtClean="0"/>
              <a:t>去選擇，</a:t>
            </a:r>
            <a:r>
              <a:rPr lang="zh-TW" altLang="zh-TW" sz="2400" dirty="0"/>
              <a:t>並產生一個設定</a:t>
            </a:r>
            <a:r>
              <a:rPr lang="zh-TW" altLang="zh-TW" sz="2400" dirty="0" smtClean="0"/>
              <a:t>檔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 lvl="0"/>
            <a:r>
              <a:rPr lang="zh-TW" altLang="zh-TW" sz="2400" dirty="0" smtClean="0"/>
              <a:t>之後</a:t>
            </a:r>
            <a:r>
              <a:rPr lang="zh-TW" altLang="zh-TW" sz="2400" dirty="0"/>
              <a:t>再次執行測試腳本時，</a:t>
            </a:r>
            <a:r>
              <a:rPr lang="en-US" altLang="zh-TW" sz="2400" dirty="0"/>
              <a:t>i18n</a:t>
            </a:r>
            <a:r>
              <a:rPr lang="zh-TW" altLang="zh-TW" sz="2400" dirty="0"/>
              <a:t>程式便會根據設定檔的內容去選擇適當的翻譯詞，同時消除報表上的</a:t>
            </a:r>
            <a:r>
              <a:rPr lang="en-US" altLang="zh-TW" sz="2400" dirty="0"/>
              <a:t>warning</a:t>
            </a:r>
            <a:r>
              <a:rPr lang="zh-TW" altLang="zh-TW" sz="2400" dirty="0" smtClean="0"/>
              <a:t>提示</a:t>
            </a:r>
            <a:endParaRPr lang="zh-TW" altLang="zh-TW" sz="2400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46" y="3486150"/>
            <a:ext cx="9393054" cy="298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74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解決</a:t>
            </a:r>
            <a:r>
              <a:rPr lang="zh-TW" altLang="en-US" dirty="0" smtClean="0"/>
              <a:t>方法</a:t>
            </a:r>
            <a:r>
              <a:rPr lang="en-US" altLang="zh-TW" dirty="0" smtClean="0"/>
              <a:t>(3)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207" y="1417638"/>
            <a:ext cx="10481586" cy="203214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207" y="3521735"/>
            <a:ext cx="8970437" cy="304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89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解法釐清</a:t>
            </a:r>
            <a:r>
              <a:rPr lang="en-US" altLang="zh-TW" dirty="0" smtClean="0"/>
              <a:t>(3)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5326" y="1600201"/>
            <a:ext cx="11077074" cy="4969041"/>
          </a:xfrm>
        </p:spPr>
        <p:txBody>
          <a:bodyPr/>
          <a:lstStyle/>
          <a:p>
            <a:r>
              <a:rPr lang="zh-TW" altLang="en-US" sz="2400" dirty="0" smtClean="0"/>
              <a:t>推測老師</a:t>
            </a:r>
            <a:r>
              <a:rPr lang="zh-TW" altLang="en-US" sz="2400" dirty="0"/>
              <a:t>的想法是會過得翻譯詞再顯示在</a:t>
            </a:r>
            <a:r>
              <a:rPr lang="en-US" altLang="zh-TW" sz="2400" dirty="0"/>
              <a:t>UI</a:t>
            </a:r>
            <a:r>
              <a:rPr lang="zh-TW" altLang="en-US" sz="2400" dirty="0"/>
              <a:t>上讓</a:t>
            </a:r>
            <a:r>
              <a:rPr lang="en-US" altLang="zh-TW" sz="2400" dirty="0"/>
              <a:t>User</a:t>
            </a:r>
            <a:r>
              <a:rPr lang="zh-TW" altLang="en-US" sz="2400" dirty="0"/>
              <a:t>去</a:t>
            </a:r>
            <a:r>
              <a:rPr lang="zh-TW" altLang="en-US" sz="2400" dirty="0" smtClean="0"/>
              <a:t>選即可</a:t>
            </a:r>
            <a:r>
              <a:rPr lang="en-US" altLang="zh-TW" sz="2400" dirty="0" smtClean="0"/>
              <a:t>(</a:t>
            </a:r>
            <a:r>
              <a:rPr lang="zh-TW" altLang="en-US" sz="2400" dirty="0"/>
              <a:t>因為既然是會錯的翻譯詞，就自動過濾掉了，沒有必要故意</a:t>
            </a:r>
            <a:r>
              <a:rPr lang="zh-TW" altLang="en-US" sz="2400" dirty="0" smtClean="0"/>
              <a:t>使</a:t>
            </a:r>
            <a:r>
              <a:rPr lang="en-US" altLang="zh-TW" sz="2400" dirty="0" smtClean="0"/>
              <a:t>test </a:t>
            </a:r>
            <a:r>
              <a:rPr lang="en-US" altLang="zh-TW" sz="2400" dirty="0"/>
              <a:t>case fail)</a:t>
            </a:r>
            <a:r>
              <a:rPr lang="zh-TW" altLang="en-US" sz="2400" dirty="0"/>
              <a:t>，這樣一來，</a:t>
            </a:r>
            <a:r>
              <a:rPr lang="en-US" altLang="zh-TW" sz="2400" dirty="0"/>
              <a:t>user</a:t>
            </a:r>
            <a:r>
              <a:rPr lang="zh-TW" altLang="en-US" sz="2400" dirty="0"/>
              <a:t>不管如何選擇，下次跑</a:t>
            </a:r>
            <a:r>
              <a:rPr lang="en-US" altLang="zh-TW" sz="2400" dirty="0"/>
              <a:t>case</a:t>
            </a:r>
            <a:r>
              <a:rPr lang="zh-TW" altLang="en-US" sz="2400" dirty="0"/>
              <a:t>都會是過</a:t>
            </a:r>
            <a:r>
              <a:rPr lang="zh-TW" altLang="en-US" sz="2400" dirty="0" smtClean="0"/>
              <a:t>的      </a:t>
            </a:r>
            <a:endParaRPr lang="zh-TW" altLang="en-US" sz="2400" dirty="0"/>
          </a:p>
          <a:p>
            <a:r>
              <a:rPr lang="zh-TW" altLang="en-US" sz="2400" dirty="0" smtClean="0"/>
              <a:t>但</a:t>
            </a:r>
            <a:r>
              <a:rPr lang="zh-TW" altLang="en-US" sz="2400" dirty="0"/>
              <a:t>我和</a:t>
            </a:r>
            <a:r>
              <a:rPr lang="en-US" altLang="zh-TW" sz="2400" dirty="0" smtClean="0"/>
              <a:t>James</a:t>
            </a:r>
            <a:r>
              <a:rPr lang="zh-TW" altLang="en-US" sz="2400" dirty="0" smtClean="0"/>
              <a:t>學長的</a:t>
            </a:r>
            <a:r>
              <a:rPr lang="zh-TW" altLang="en-US" sz="2400" dirty="0"/>
              <a:t>想法是，只要</a:t>
            </a:r>
            <a:r>
              <a:rPr lang="en-US" altLang="zh-TW" sz="2400" dirty="0"/>
              <a:t>case</a:t>
            </a:r>
            <a:r>
              <a:rPr lang="zh-TW" altLang="en-US" sz="2400" dirty="0"/>
              <a:t>是過的，不管這些翻譯詞本身是否會讓</a:t>
            </a:r>
            <a:r>
              <a:rPr lang="en-US" altLang="zh-TW" sz="2400" dirty="0"/>
              <a:t>case</a:t>
            </a:r>
            <a:r>
              <a:rPr lang="zh-TW" altLang="en-US" sz="2400" dirty="0"/>
              <a:t>過，都顯示出來讓</a:t>
            </a:r>
            <a:r>
              <a:rPr lang="en-US" altLang="zh-TW" sz="2400" dirty="0"/>
              <a:t>user</a:t>
            </a:r>
            <a:r>
              <a:rPr lang="zh-TW" altLang="en-US" sz="2400" dirty="0"/>
              <a:t>去選</a:t>
            </a:r>
            <a:r>
              <a:rPr lang="zh-TW" altLang="en-US" sz="2400" dirty="0" smtClean="0"/>
              <a:t>，因為</a:t>
            </a:r>
            <a:r>
              <a:rPr lang="zh-TW" altLang="en-US" sz="2400" dirty="0"/>
              <a:t>站在測試者</a:t>
            </a:r>
            <a:r>
              <a:rPr lang="en-US" altLang="zh-TW" sz="2400" dirty="0"/>
              <a:t>(user)</a:t>
            </a:r>
            <a:r>
              <a:rPr lang="zh-TW" altLang="en-US" sz="2400" dirty="0"/>
              <a:t>的立場，我們已經預期了網頁畫面上該顯示的樣子</a:t>
            </a:r>
            <a:r>
              <a:rPr lang="en-US" altLang="zh-TW" sz="2400" dirty="0"/>
              <a:t>(</a:t>
            </a:r>
            <a:r>
              <a:rPr lang="zh-TW" altLang="en-US" sz="2400" dirty="0"/>
              <a:t>我們心中已經有了正確答案，該選哪</a:t>
            </a:r>
            <a:r>
              <a:rPr lang="zh-TW" altLang="en-US" sz="2400" dirty="0" smtClean="0"/>
              <a:t>個才會過</a:t>
            </a:r>
            <a:r>
              <a:rPr lang="en-US" altLang="zh-TW" sz="2400" dirty="0" smtClean="0"/>
              <a:t>)</a:t>
            </a:r>
            <a:endParaRPr lang="en-US" altLang="zh-TW" sz="2400" dirty="0"/>
          </a:p>
          <a:p>
            <a:r>
              <a:rPr lang="zh-TW" altLang="en-US" sz="2400" dirty="0" smtClean="0"/>
              <a:t>如果</a:t>
            </a:r>
            <a:r>
              <a:rPr lang="en-US" altLang="zh-TW" sz="2400" dirty="0"/>
              <a:t>user</a:t>
            </a:r>
            <a:r>
              <a:rPr lang="zh-TW" altLang="en-US" sz="2400" dirty="0"/>
              <a:t>故意選擇一個錯誤的翻譯詞，代表</a:t>
            </a:r>
            <a:r>
              <a:rPr lang="en-US" altLang="zh-TW" sz="2400" dirty="0"/>
              <a:t>user</a:t>
            </a:r>
            <a:r>
              <a:rPr lang="zh-TW" altLang="en-US" sz="2400" dirty="0"/>
              <a:t>想要反向去驗證錯誤的翻譯詞沒有存在於畫面上</a:t>
            </a:r>
            <a:r>
              <a:rPr lang="zh-TW" altLang="en-US" sz="2400" dirty="0" smtClean="0"/>
              <a:t>。這個</a:t>
            </a:r>
            <a:r>
              <a:rPr lang="zh-TW" altLang="en-US" sz="2400" dirty="0"/>
              <a:t>功能是把之前 </a:t>
            </a:r>
            <a:r>
              <a:rPr lang="en-US" altLang="zh-TW" sz="2400" dirty="0" smtClean="0"/>
              <a:t>“</a:t>
            </a:r>
            <a:r>
              <a:rPr lang="zh-TW" altLang="en-US" sz="2400" dirty="0" smtClean="0"/>
              <a:t>一</a:t>
            </a:r>
            <a:r>
              <a:rPr lang="zh-TW" altLang="en-US" sz="2400" dirty="0"/>
              <a:t>包翻譯詞中有過的詞，</a:t>
            </a:r>
            <a:r>
              <a:rPr lang="en-US" altLang="zh-TW" sz="2400" dirty="0"/>
              <a:t>case</a:t>
            </a:r>
            <a:r>
              <a:rPr lang="zh-TW" altLang="en-US" sz="2400" dirty="0"/>
              <a:t>就</a:t>
            </a:r>
            <a:r>
              <a:rPr lang="zh-TW" altLang="en-US" sz="2400" dirty="0" smtClean="0"/>
              <a:t>過</a:t>
            </a:r>
            <a:r>
              <a:rPr lang="en-US" altLang="zh-TW" sz="2400" dirty="0" smtClean="0"/>
              <a:t>”</a:t>
            </a:r>
            <a:r>
              <a:rPr lang="zh-TW" altLang="en-US" sz="2400" dirty="0" smtClean="0"/>
              <a:t>，</a:t>
            </a:r>
            <a:r>
              <a:rPr lang="zh-TW" altLang="en-US" sz="2400" dirty="0"/>
              <a:t>更精細到特定的一個翻譯詞上</a:t>
            </a:r>
            <a:r>
              <a:rPr lang="zh-TW" altLang="en-US" sz="2400" dirty="0" smtClean="0"/>
              <a:t>，並且</a:t>
            </a:r>
            <a:r>
              <a:rPr lang="zh-TW" altLang="en-US" sz="2400" dirty="0"/>
              <a:t>，之前的一詞多譯功能是站在</a:t>
            </a:r>
            <a:r>
              <a:rPr lang="zh-TW" altLang="en-US" sz="2400" dirty="0" smtClean="0"/>
              <a:t>一個</a:t>
            </a:r>
            <a:r>
              <a:rPr lang="en-US" altLang="zh-TW" sz="2400" dirty="0" smtClean="0"/>
              <a:t>“</a:t>
            </a:r>
            <a:r>
              <a:rPr lang="zh-TW" altLang="en-US" sz="2400" dirty="0" smtClean="0"/>
              <a:t>最大</a:t>
            </a:r>
            <a:r>
              <a:rPr lang="zh-TW" altLang="en-US" sz="2400" dirty="0"/>
              <a:t>化讓</a:t>
            </a:r>
            <a:r>
              <a:rPr lang="en-US" altLang="zh-TW" sz="2400" dirty="0"/>
              <a:t>case</a:t>
            </a:r>
            <a:r>
              <a:rPr lang="zh-TW" altLang="en-US" sz="2400" dirty="0"/>
              <a:t>通過的立場</a:t>
            </a:r>
            <a:r>
              <a:rPr lang="zh-TW" altLang="en-US" sz="2400" dirty="0" smtClean="0"/>
              <a:t>上</a:t>
            </a:r>
            <a:r>
              <a:rPr lang="en-US" altLang="zh-TW" sz="2400" dirty="0" smtClean="0"/>
              <a:t>”</a:t>
            </a:r>
            <a:r>
              <a:rPr lang="zh-TW" altLang="en-US" sz="2400" dirty="0" smtClean="0"/>
              <a:t>，</a:t>
            </a:r>
            <a:r>
              <a:rPr lang="zh-TW" altLang="en-US" sz="2400" dirty="0"/>
              <a:t>那假如說在原本的腳本上會錯，經過翻譯反而會過了呢</a:t>
            </a:r>
            <a:r>
              <a:rPr lang="en-US" altLang="zh-TW" sz="2400" dirty="0" smtClean="0"/>
              <a:t>?(</a:t>
            </a:r>
            <a:r>
              <a:rPr lang="zh-TW" altLang="en-US" sz="2400" dirty="0"/>
              <a:t>原</a:t>
            </a:r>
            <a:r>
              <a:rPr lang="zh-TW" altLang="en-US" sz="2400" dirty="0" smtClean="0"/>
              <a:t>腳本</a:t>
            </a:r>
            <a:r>
              <a:rPr lang="en-US" altLang="zh-TW" sz="2400" dirty="0" smtClean="0"/>
              <a:t>:service</a:t>
            </a:r>
            <a:r>
              <a:rPr lang="zh-TW" altLang="en-US" sz="2400" dirty="0" smtClean="0"/>
              <a:t>，會</a:t>
            </a:r>
            <a:r>
              <a:rPr lang="en-US" altLang="zh-TW" sz="2400" dirty="0" smtClean="0"/>
              <a:t>fail(</a:t>
            </a:r>
            <a:r>
              <a:rPr lang="zh-TW" altLang="en-US" sz="2400" dirty="0" smtClean="0"/>
              <a:t>正解是</a:t>
            </a:r>
            <a:r>
              <a:rPr lang="en-US" altLang="zh-TW" sz="2400" dirty="0" smtClean="0"/>
              <a:t>Support)</a:t>
            </a:r>
            <a:r>
              <a:rPr lang="zh-TW" altLang="en-US" sz="2400" dirty="0" smtClean="0"/>
              <a:t>，翻譯腳本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支援服務，卻會過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在</a:t>
            </a:r>
            <a:r>
              <a:rPr lang="zh-TW" altLang="en-US" sz="2400" dirty="0"/>
              <a:t>這種特殊情況下，我們這種作法可以確保在經過</a:t>
            </a:r>
            <a:r>
              <a:rPr lang="en-US" altLang="zh-TW" sz="2400" dirty="0"/>
              <a:t>user</a:t>
            </a:r>
            <a:r>
              <a:rPr lang="zh-TW" altLang="en-US" sz="2400" dirty="0"/>
              <a:t>選擇後，讓原本會</a:t>
            </a:r>
            <a:r>
              <a:rPr lang="en-US" altLang="zh-TW" sz="2400" dirty="0"/>
              <a:t>fail</a:t>
            </a:r>
            <a:r>
              <a:rPr lang="zh-TW" altLang="en-US" sz="2400" dirty="0"/>
              <a:t>的</a:t>
            </a:r>
            <a:r>
              <a:rPr lang="en-US" altLang="zh-TW" sz="2400" dirty="0"/>
              <a:t>case</a:t>
            </a:r>
            <a:r>
              <a:rPr lang="zh-TW" altLang="en-US" sz="2400" dirty="0"/>
              <a:t>還是</a:t>
            </a:r>
            <a:r>
              <a:rPr lang="en-US" altLang="zh-TW" sz="2400" dirty="0"/>
              <a:t>fail</a:t>
            </a:r>
            <a:r>
              <a:rPr lang="zh-TW" altLang="en-US" sz="2400" dirty="0"/>
              <a:t>的狀態</a:t>
            </a:r>
            <a:r>
              <a:rPr lang="zh-TW" altLang="en-US" sz="2400" dirty="0" smtClean="0"/>
              <a:t>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0538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預期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(3)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6720" y="1566229"/>
            <a:ext cx="11403330" cy="1977071"/>
          </a:xfrm>
        </p:spPr>
        <p:txBody>
          <a:bodyPr/>
          <a:lstStyle/>
          <a:p>
            <a:pPr lvl="0"/>
            <a:r>
              <a:rPr lang="zh-TW" altLang="zh-TW" dirty="0"/>
              <a:t>使用者未來可以在執行完第一次測試腳本後，為含有一詞多</a:t>
            </a:r>
            <a:r>
              <a:rPr lang="zh-TW" altLang="zh-TW" dirty="0" smtClean="0"/>
              <a:t>譯</a:t>
            </a:r>
            <a:r>
              <a:rPr lang="zh-TW" altLang="en-US" dirty="0" smtClean="0"/>
              <a:t>的參數</a:t>
            </a:r>
            <a:r>
              <a:rPr lang="zh-TW" altLang="zh-TW" dirty="0" smtClean="0"/>
              <a:t>部分</a:t>
            </a:r>
            <a:r>
              <a:rPr lang="zh-TW" altLang="zh-TW" dirty="0"/>
              <a:t>選擇正確的翻譯詞</a:t>
            </a:r>
            <a:r>
              <a:rPr lang="zh-TW" altLang="zh-TW" dirty="0" smtClean="0"/>
              <a:t>，</a:t>
            </a:r>
            <a:r>
              <a:rPr lang="zh-TW" altLang="en-US" dirty="0" smtClean="0"/>
              <a:t>系統會一併記錄下該翻譯詞當前的關鍵字完整參數，</a:t>
            </a:r>
            <a:r>
              <a:rPr lang="zh-TW" altLang="zh-TW" dirty="0" smtClean="0"/>
              <a:t>讓</a:t>
            </a:r>
            <a:r>
              <a:rPr lang="zh-TW" altLang="zh-TW" dirty="0"/>
              <a:t>之後的測試</a:t>
            </a:r>
            <a:r>
              <a:rPr lang="zh-TW" altLang="zh-TW" dirty="0" smtClean="0"/>
              <a:t>腳本</a:t>
            </a:r>
            <a:r>
              <a:rPr lang="zh-TW" altLang="en-US" dirty="0" smtClean="0"/>
              <a:t>在同樣的完整參數下，把該需翻譯詞都翻譯成使用者先前的選擇。</a:t>
            </a:r>
            <a:endParaRPr lang="zh-TW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3685085"/>
            <a:ext cx="8469761" cy="317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71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</a:t>
            </a:r>
            <a:r>
              <a:rPr lang="zh-TW" altLang="en-US" dirty="0" smtClean="0"/>
              <a:t>敘述</a:t>
            </a:r>
            <a:r>
              <a:rPr lang="en-US" altLang="zh-TW" dirty="0" smtClean="0"/>
              <a:t>(4)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600201"/>
            <a:ext cx="10562705" cy="2322094"/>
          </a:xfrm>
        </p:spPr>
        <p:txBody>
          <a:bodyPr/>
          <a:lstStyle/>
          <a:p>
            <a:r>
              <a:rPr lang="zh-TW" altLang="zh-TW" dirty="0"/>
              <a:t>目前</a:t>
            </a:r>
            <a:r>
              <a:rPr lang="en-US" altLang="zh-TW" dirty="0"/>
              <a:t>i18n</a:t>
            </a:r>
            <a:r>
              <a:rPr lang="zh-TW" altLang="zh-TW" dirty="0"/>
              <a:t>尚未包裝成可以讓使用者直接安裝的擴充</a:t>
            </a:r>
            <a:r>
              <a:rPr lang="zh-TW" altLang="zh-TW" dirty="0" smtClean="0"/>
              <a:t>工具</a:t>
            </a:r>
            <a:r>
              <a:rPr lang="zh-TW" altLang="en-US" dirty="0" smtClean="0"/>
              <a:t>，停留在使用者必須</a:t>
            </a:r>
            <a:r>
              <a:rPr lang="zh-TW" altLang="en-US" dirty="0"/>
              <a:t>將</a:t>
            </a:r>
            <a:r>
              <a:rPr lang="en-US" altLang="zh-TW" dirty="0" err="1" smtClean="0"/>
              <a:t>github</a:t>
            </a:r>
            <a:r>
              <a:rPr lang="zh-TW" altLang="en-US" dirty="0" smtClean="0"/>
              <a:t>上的專案</a:t>
            </a:r>
            <a:r>
              <a:rPr lang="en-US" altLang="zh-TW" dirty="0" smtClean="0"/>
              <a:t>clone</a:t>
            </a:r>
            <a:r>
              <a:rPr lang="zh-TW" altLang="en-US" dirty="0" smtClean="0"/>
              <a:t>下來，並且在該專案上</a:t>
            </a:r>
            <a:r>
              <a:rPr lang="zh-TW" altLang="en-US" dirty="0"/>
              <a:t>開發</a:t>
            </a:r>
            <a:r>
              <a:rPr lang="zh-TW" altLang="en-US" dirty="0" smtClean="0"/>
              <a:t>測試腳本</a:t>
            </a:r>
            <a:r>
              <a:rPr lang="zh-TW" altLang="en-US" dirty="0"/>
              <a:t>的</a:t>
            </a:r>
            <a:r>
              <a:rPr lang="zh-TW" altLang="en-US" dirty="0" smtClean="0"/>
              <a:t>階段。</a:t>
            </a:r>
            <a:r>
              <a:rPr lang="zh-TW" altLang="en-US" dirty="0"/>
              <a:t>如此會造成使用者的許多</a:t>
            </a:r>
            <a:r>
              <a:rPr lang="zh-TW" altLang="en-US" dirty="0" smtClean="0"/>
              <a:t>不便。</a:t>
            </a:r>
            <a:endParaRPr lang="en-US" altLang="zh-TW" dirty="0"/>
          </a:p>
          <a:p>
            <a:pPr lvl="0"/>
            <a:endParaRPr lang="en-US" altLang="zh-TW" dirty="0" smtClean="0"/>
          </a:p>
          <a:p>
            <a:pPr lvl="0"/>
            <a:endParaRPr lang="en-US" altLang="zh-TW" dirty="0" smtClean="0"/>
          </a:p>
          <a:p>
            <a:pPr marL="0" lvl="0" indent="0">
              <a:buNone/>
            </a:pPr>
            <a:endParaRPr lang="zh-TW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768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解決</a:t>
            </a:r>
            <a:r>
              <a:rPr lang="zh-TW" altLang="en-US" dirty="0" smtClean="0"/>
              <a:t>方法</a:t>
            </a:r>
            <a:r>
              <a:rPr lang="en-US" altLang="zh-TW" dirty="0" smtClean="0"/>
              <a:t>(4)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將</a:t>
            </a:r>
            <a:r>
              <a:rPr lang="en-US" altLang="zh-TW" dirty="0"/>
              <a:t>i18n</a:t>
            </a:r>
            <a:r>
              <a:rPr lang="zh-TW" altLang="zh-TW" dirty="0"/>
              <a:t>工具設計成為可以</a:t>
            </a:r>
            <a:r>
              <a:rPr lang="en-US" altLang="zh-TW" dirty="0"/>
              <a:t>pip install </a:t>
            </a:r>
            <a:r>
              <a:rPr lang="zh-TW" altLang="zh-TW" dirty="0"/>
              <a:t>的</a:t>
            </a:r>
            <a:r>
              <a:rPr lang="en-US" altLang="zh-TW" dirty="0"/>
              <a:t>library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282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</a:t>
            </a:r>
            <a:r>
              <a:rPr lang="zh-TW" altLang="en-US" dirty="0"/>
              <a:t>綱</a:t>
            </a:r>
          </a:p>
        </p:txBody>
      </p:sp>
      <p:sp>
        <p:nvSpPr>
          <p:cNvPr id="4" name="內容版面配置區 11"/>
          <p:cNvSpPr>
            <a:spLocks noGrp="1"/>
          </p:cNvSpPr>
          <p:nvPr>
            <p:ph idx="1"/>
          </p:nvPr>
        </p:nvSpPr>
        <p:spPr>
          <a:xfrm>
            <a:off x="2003367" y="2019993"/>
            <a:ext cx="5274136" cy="4026020"/>
          </a:xfrm>
        </p:spPr>
        <p:txBody>
          <a:bodyPr/>
          <a:lstStyle/>
          <a:p>
            <a:r>
              <a:rPr lang="zh-TW" altLang="en-US" dirty="0" smtClean="0"/>
              <a:t>概述</a:t>
            </a:r>
            <a:endParaRPr lang="en-US" altLang="zh-TW" dirty="0" smtClean="0"/>
          </a:p>
          <a:p>
            <a:r>
              <a:rPr lang="zh-TW" altLang="en-US" dirty="0" smtClean="0"/>
              <a:t>問題</a:t>
            </a:r>
            <a:r>
              <a:rPr lang="zh-TW" altLang="en-US" dirty="0"/>
              <a:t>敘述</a:t>
            </a:r>
            <a:endParaRPr lang="en-US" altLang="zh-TW" dirty="0"/>
          </a:p>
          <a:p>
            <a:r>
              <a:rPr lang="zh-TW" altLang="en-US" dirty="0"/>
              <a:t>解決</a:t>
            </a:r>
            <a:r>
              <a:rPr lang="zh-TW" altLang="en-US" dirty="0" smtClean="0"/>
              <a:t>方</a:t>
            </a:r>
            <a:r>
              <a:rPr lang="zh-TW" altLang="en-US" dirty="0"/>
              <a:t>法</a:t>
            </a:r>
            <a:endParaRPr lang="en-US" altLang="zh-TW" dirty="0"/>
          </a:p>
          <a:p>
            <a:r>
              <a:rPr lang="zh-TW" altLang="en-US" dirty="0"/>
              <a:t>預期結果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4940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預期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(4)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zh-TW" dirty="0"/>
              <a:t>透過將</a:t>
            </a:r>
            <a:r>
              <a:rPr lang="en-US" altLang="zh-TW" dirty="0"/>
              <a:t>i18n</a:t>
            </a:r>
            <a:r>
              <a:rPr lang="zh-TW" altLang="zh-TW" dirty="0"/>
              <a:t>這個 </a:t>
            </a:r>
            <a:r>
              <a:rPr lang="en-US" altLang="zh-TW" dirty="0"/>
              <a:t>”</a:t>
            </a:r>
            <a:r>
              <a:rPr lang="zh-TW" altLang="zh-TW" dirty="0"/>
              <a:t>支援多國語言的</a:t>
            </a:r>
            <a:r>
              <a:rPr lang="en-US" altLang="zh-TW" dirty="0"/>
              <a:t>Robot framework</a:t>
            </a:r>
            <a:r>
              <a:rPr lang="zh-TW" altLang="zh-TW" dirty="0"/>
              <a:t>網頁自動化驗收測試工具</a:t>
            </a:r>
            <a:r>
              <a:rPr lang="en-US" altLang="zh-TW" dirty="0"/>
              <a:t>” </a:t>
            </a:r>
            <a:r>
              <a:rPr lang="zh-TW" altLang="zh-TW" dirty="0"/>
              <a:t>發佈出去成為可以</a:t>
            </a:r>
            <a:r>
              <a:rPr lang="en-US" altLang="zh-TW" dirty="0"/>
              <a:t>pip install</a:t>
            </a:r>
            <a:r>
              <a:rPr lang="zh-TW" altLang="zh-TW" dirty="0"/>
              <a:t>的</a:t>
            </a:r>
            <a:r>
              <a:rPr lang="en-US" altLang="zh-TW" dirty="0"/>
              <a:t>library</a:t>
            </a:r>
            <a:r>
              <a:rPr lang="zh-TW" altLang="zh-TW" dirty="0"/>
              <a:t>，將更方便使用者去使用</a:t>
            </a:r>
            <a:r>
              <a:rPr lang="zh-TW" altLang="zh-TW" dirty="0" smtClean="0"/>
              <a:t>。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05567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系統架構圖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5099"/>
            <a:ext cx="12192000" cy="5552902"/>
          </a:xfrm>
        </p:spPr>
      </p:pic>
    </p:spTree>
    <p:extLst>
      <p:ext uri="{BB962C8B-B14F-4D97-AF65-F5344CB8AC3E}">
        <p14:creationId xmlns:p14="http://schemas.microsoft.com/office/powerpoint/2010/main" val="392735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概述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44855" y="1417638"/>
            <a:ext cx="10702290" cy="512032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600" dirty="0"/>
              <a:t>i18n</a:t>
            </a:r>
            <a:r>
              <a:rPr lang="zh-TW" altLang="en-US" sz="2600" dirty="0"/>
              <a:t>第一版概述</a:t>
            </a:r>
            <a:r>
              <a:rPr lang="en-US" altLang="zh-TW" sz="2600" dirty="0" smtClean="0"/>
              <a:t>:</a:t>
            </a:r>
            <a:r>
              <a:rPr lang="zh-TW" altLang="en-US" sz="2600" dirty="0" smtClean="0"/>
              <a:t>  可以讓同一份腳本在不同語言版本的相同網頁上運行</a:t>
            </a:r>
            <a:endParaRPr lang="en-US" altLang="zh-TW" sz="2600" dirty="0"/>
          </a:p>
          <a:p>
            <a:pPr marL="0" indent="0">
              <a:buNone/>
            </a:pPr>
            <a:r>
              <a:rPr lang="zh-TW" altLang="en-US" sz="2600" dirty="0"/>
              <a:t>程式執行前</a:t>
            </a:r>
            <a:r>
              <a:rPr lang="en-US" altLang="zh-TW" sz="2600" dirty="0"/>
              <a:t>=&gt;</a:t>
            </a:r>
          </a:p>
          <a:p>
            <a:r>
              <a:rPr lang="zh-TW" altLang="en-US" sz="2600" dirty="0"/>
              <a:t>透過程式讀取使用者提供的</a:t>
            </a:r>
            <a:r>
              <a:rPr lang="en-US" altLang="zh-TW" sz="2600" dirty="0" err="1"/>
              <a:t>json</a:t>
            </a:r>
            <a:r>
              <a:rPr lang="zh-TW" altLang="en-US" sz="2600" dirty="0"/>
              <a:t>格式翻譯檔，建立出一</a:t>
            </a:r>
            <a:r>
              <a:rPr lang="zh-TW" altLang="en-US" sz="2600" dirty="0" smtClean="0"/>
              <a:t>份</a:t>
            </a:r>
            <a:r>
              <a:rPr lang="en-US" altLang="zh-TW" sz="2600" dirty="0" smtClean="0"/>
              <a:t>“</a:t>
            </a:r>
            <a:r>
              <a:rPr lang="zh-TW" altLang="en-US" sz="2600" dirty="0" smtClean="0"/>
              <a:t>單字</a:t>
            </a:r>
            <a:r>
              <a:rPr lang="en-US" altLang="zh-TW" sz="2600" dirty="0"/>
              <a:t>-&gt;</a:t>
            </a:r>
            <a:r>
              <a:rPr lang="zh-TW" altLang="en-US" sz="2600" dirty="0" smtClean="0"/>
              <a:t>翻譯</a:t>
            </a:r>
            <a:r>
              <a:rPr lang="en-US" altLang="zh-TW" sz="2600" dirty="0" smtClean="0"/>
              <a:t>”</a:t>
            </a:r>
            <a:r>
              <a:rPr lang="zh-TW" altLang="en-US" sz="2600" dirty="0" smtClean="0"/>
              <a:t>的</a:t>
            </a:r>
            <a:r>
              <a:rPr lang="zh-TW" altLang="en-US" sz="2600" dirty="0"/>
              <a:t>翻譯路徑</a:t>
            </a:r>
            <a:r>
              <a:rPr lang="zh-TW" altLang="en-US" sz="2600" dirty="0" smtClean="0"/>
              <a:t>檔</a:t>
            </a:r>
            <a:r>
              <a:rPr lang="zh-TW" altLang="en-US" sz="2600" dirty="0"/>
              <a:t>。</a:t>
            </a:r>
            <a:r>
              <a:rPr lang="zh-TW" altLang="en-US" sz="2600" dirty="0" smtClean="0"/>
              <a:t>並</a:t>
            </a:r>
            <a:r>
              <a:rPr lang="zh-TW" altLang="en-US" sz="2600" dirty="0"/>
              <a:t>在程式中定義翻譯的邏輯</a:t>
            </a:r>
            <a:r>
              <a:rPr lang="en-US" altLang="zh-TW" sz="2600" dirty="0"/>
              <a:t>(</a:t>
            </a:r>
            <a:r>
              <a:rPr lang="zh-TW" altLang="en-US" sz="2600" dirty="0"/>
              <a:t>讓之後</a:t>
            </a:r>
            <a:r>
              <a:rPr lang="en-US" altLang="zh-TW" sz="2600" dirty="0"/>
              <a:t>proxy</a:t>
            </a:r>
            <a:r>
              <a:rPr lang="zh-TW" altLang="en-US" sz="2600" dirty="0"/>
              <a:t>呼叫</a:t>
            </a:r>
            <a:r>
              <a:rPr lang="en-US" altLang="zh-TW" sz="2600" dirty="0"/>
              <a:t>)</a:t>
            </a:r>
            <a:r>
              <a:rPr lang="zh-TW" altLang="en-US" sz="2600" dirty="0" smtClean="0"/>
              <a:t>，以及建立</a:t>
            </a:r>
            <a:r>
              <a:rPr lang="zh-TW" altLang="en-US" sz="2600" dirty="0"/>
              <a:t>出所有自定義的</a:t>
            </a:r>
            <a:r>
              <a:rPr lang="en-US" altLang="zh-TW" sz="2600" dirty="0"/>
              <a:t>proxy</a:t>
            </a:r>
            <a:r>
              <a:rPr lang="zh-TW" altLang="en-US" sz="2600" dirty="0"/>
              <a:t>物件</a:t>
            </a:r>
            <a:r>
              <a:rPr lang="en-US" altLang="zh-TW" sz="2600" dirty="0"/>
              <a:t>(</a:t>
            </a:r>
            <a:r>
              <a:rPr lang="zh-TW" altLang="en-US" sz="2600" dirty="0"/>
              <a:t>讓之後腳本的特定關鍵字呼叫</a:t>
            </a:r>
            <a:r>
              <a:rPr lang="en-US" altLang="zh-TW" sz="2600" dirty="0"/>
              <a:t>)</a:t>
            </a:r>
          </a:p>
          <a:p>
            <a:pPr marL="0" indent="0">
              <a:buNone/>
            </a:pPr>
            <a:r>
              <a:rPr lang="zh-TW" altLang="en-US" sz="2600" dirty="0"/>
              <a:t>程式執行時</a:t>
            </a:r>
            <a:r>
              <a:rPr lang="en-US" altLang="zh-TW" sz="2600" dirty="0"/>
              <a:t>=&gt;</a:t>
            </a:r>
          </a:p>
          <a:p>
            <a:r>
              <a:rPr lang="zh-TW" altLang="en-US" sz="2600" dirty="0"/>
              <a:t>每當運行到一個之前有定義過</a:t>
            </a:r>
            <a:r>
              <a:rPr lang="en-US" altLang="zh-TW" sz="2600" dirty="0"/>
              <a:t>proxy</a:t>
            </a:r>
            <a:r>
              <a:rPr lang="zh-TW" altLang="en-US" sz="2600" dirty="0"/>
              <a:t>的關鍵字時，就去執行該特定的</a:t>
            </a:r>
            <a:r>
              <a:rPr lang="en-US" altLang="zh-TW" sz="2600" dirty="0"/>
              <a:t>proxy</a:t>
            </a:r>
            <a:r>
              <a:rPr lang="zh-TW" altLang="en-US" sz="2600" dirty="0"/>
              <a:t>物件</a:t>
            </a:r>
            <a:r>
              <a:rPr lang="en-US" altLang="zh-TW" sz="2600" dirty="0"/>
              <a:t>-&gt;</a:t>
            </a:r>
            <a:r>
              <a:rPr lang="zh-TW" altLang="en-US" sz="2600" dirty="0"/>
              <a:t>執行翻譯邏輯</a:t>
            </a:r>
          </a:p>
          <a:p>
            <a:pPr marL="0" indent="0">
              <a:buNone/>
            </a:pPr>
            <a:r>
              <a:rPr lang="zh-TW" altLang="en-US" sz="2600" dirty="0"/>
              <a:t>程式結束後</a:t>
            </a:r>
            <a:r>
              <a:rPr lang="en-US" altLang="zh-TW" sz="2600" dirty="0"/>
              <a:t>=&gt;</a:t>
            </a:r>
          </a:p>
          <a:p>
            <a:r>
              <a:rPr lang="zh-TW" altLang="en-US" sz="2600" dirty="0"/>
              <a:t>將一詞多譯的</a:t>
            </a:r>
            <a:r>
              <a:rPr lang="en-US" altLang="zh-TW" sz="2600" dirty="0"/>
              <a:t>warning</a:t>
            </a:r>
            <a:r>
              <a:rPr lang="zh-TW" altLang="en-US" sz="2600" dirty="0"/>
              <a:t>資訊顯示在報表上</a:t>
            </a:r>
            <a:r>
              <a:rPr lang="en-US" altLang="zh-TW" sz="2600" dirty="0"/>
              <a:t>(</a:t>
            </a:r>
            <a:r>
              <a:rPr lang="zh-TW" altLang="en-US" sz="2600" dirty="0"/>
              <a:t>若不想要特定詞的</a:t>
            </a:r>
            <a:r>
              <a:rPr lang="en-US" altLang="zh-TW" sz="2600" dirty="0"/>
              <a:t>warning</a:t>
            </a:r>
            <a:r>
              <a:rPr lang="zh-TW" altLang="en-US" sz="2600" dirty="0"/>
              <a:t>資訊，可以手動在組態設定</a:t>
            </a:r>
            <a:r>
              <a:rPr lang="en-US" altLang="zh-TW" sz="2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2390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問題敘述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71005" y="1600201"/>
            <a:ext cx="4796445" cy="3474719"/>
          </a:xfrm>
        </p:spPr>
        <p:txBody>
          <a:bodyPr/>
          <a:lstStyle/>
          <a:p>
            <a:r>
              <a:rPr lang="zh-TW" altLang="en-US" dirty="0" smtClean="0"/>
              <a:t>目前</a:t>
            </a:r>
            <a:r>
              <a:rPr lang="en-US" altLang="zh-TW" dirty="0" smtClean="0"/>
              <a:t>i18n</a:t>
            </a:r>
            <a:r>
              <a:rPr lang="zh-TW" altLang="en-US" dirty="0" smtClean="0"/>
              <a:t>工具只支援</a:t>
            </a:r>
            <a:r>
              <a:rPr lang="en-US" altLang="zh-TW" dirty="0" smtClean="0"/>
              <a:t>8</a:t>
            </a:r>
            <a:r>
              <a:rPr lang="zh-TW" altLang="en-US" dirty="0" smtClean="0"/>
              <a:t>種</a:t>
            </a:r>
            <a:r>
              <a:rPr lang="en-US" altLang="zh-TW" dirty="0" smtClean="0"/>
              <a:t>Robot framework</a:t>
            </a:r>
            <a:r>
              <a:rPr lang="zh-TW" altLang="en-US" dirty="0" smtClean="0"/>
              <a:t>原生關鍵字</a:t>
            </a:r>
            <a:endParaRPr lang="en-US" altLang="zh-TW" dirty="0" smtClean="0"/>
          </a:p>
          <a:p>
            <a:r>
              <a:rPr lang="zh-TW" altLang="en-US" dirty="0" smtClean="0"/>
              <a:t>若測試腳本使用到非這</a:t>
            </a:r>
            <a:r>
              <a:rPr lang="en-US" altLang="zh-TW" dirty="0" smtClean="0"/>
              <a:t>8</a:t>
            </a:r>
            <a:r>
              <a:rPr lang="zh-TW" altLang="en-US" dirty="0" smtClean="0"/>
              <a:t>種的</a:t>
            </a:r>
            <a:r>
              <a:rPr lang="en-US" altLang="zh-TW" dirty="0" smtClean="0"/>
              <a:t>Robot framework</a:t>
            </a:r>
            <a:r>
              <a:rPr lang="zh-TW" altLang="en-US" dirty="0" smtClean="0"/>
              <a:t> 原生關鍵字，則</a:t>
            </a:r>
            <a:r>
              <a:rPr lang="en-US" altLang="zh-TW" dirty="0" smtClean="0"/>
              <a:t>case</a:t>
            </a:r>
            <a:r>
              <a:rPr lang="zh-TW" altLang="en-US" dirty="0" smtClean="0"/>
              <a:t>會錯</a:t>
            </a:r>
            <a:endParaRPr lang="en-US" altLang="zh-TW" dirty="0" smtClean="0"/>
          </a:p>
          <a:p>
            <a:endParaRPr lang="en-US" altLang="zh-TW" dirty="0" smtClean="0"/>
          </a:p>
        </p:txBody>
      </p:sp>
      <p:graphicFrame>
        <p:nvGraphicFramePr>
          <p:cNvPr id="6" name="內容版面配置區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5196711"/>
              </p:ext>
            </p:extLst>
          </p:nvPr>
        </p:nvGraphicFramePr>
        <p:xfrm>
          <a:off x="5885411" y="1600201"/>
          <a:ext cx="5373911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3911">
                  <a:extLst>
                    <a:ext uri="{9D8B030D-6E8A-4147-A177-3AD203B41FA5}">
                      <a16:colId xmlns:a16="http://schemas.microsoft.com/office/drawing/2014/main" val="348632159"/>
                    </a:ext>
                  </a:extLst>
                </a:gridCol>
              </a:tblGrid>
              <a:tr h="457303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3200" kern="12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目前已提供代理的關鍵字</a:t>
                      </a:r>
                      <a:endParaRPr lang="zh-TW" altLang="en-US" sz="3200" kern="1200" dirty="0">
                        <a:solidFill>
                          <a:srgbClr val="002060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083945"/>
                  </a:ext>
                </a:extLst>
              </a:tr>
              <a:tr h="3316675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1.	</a:t>
                      </a:r>
                      <a:r>
                        <a:rPr lang="en-US" altLang="zh-TW" sz="2800" dirty="0" err="1" smtClean="0"/>
                        <a:t>find_element</a:t>
                      </a:r>
                      <a:endParaRPr lang="en-US" altLang="zh-TW" sz="2800" dirty="0" smtClean="0"/>
                    </a:p>
                    <a:p>
                      <a:r>
                        <a:rPr lang="en-US" altLang="zh-TW" sz="2800" dirty="0" smtClean="0"/>
                        <a:t>2.	</a:t>
                      </a:r>
                      <a:r>
                        <a:rPr lang="en-US" altLang="zh-TW" sz="2800" dirty="0" err="1" smtClean="0"/>
                        <a:t>element_text_should_be</a:t>
                      </a:r>
                      <a:endParaRPr lang="en-US" altLang="zh-TW" sz="2800" dirty="0" smtClean="0"/>
                    </a:p>
                    <a:p>
                      <a:r>
                        <a:rPr lang="en-US" altLang="zh-TW" sz="2800" dirty="0" smtClean="0"/>
                        <a:t>3.	</a:t>
                      </a:r>
                      <a:r>
                        <a:rPr lang="en-US" altLang="zh-TW" sz="2800" dirty="0" err="1" smtClean="0"/>
                        <a:t>list_should_be_equal</a:t>
                      </a:r>
                      <a:endParaRPr lang="en-US" altLang="zh-TW" sz="2800" dirty="0" smtClean="0"/>
                    </a:p>
                    <a:p>
                      <a:r>
                        <a:rPr lang="en-US" altLang="zh-TW" sz="2800" dirty="0" smtClean="0"/>
                        <a:t>4.	</a:t>
                      </a:r>
                      <a:r>
                        <a:rPr lang="en-US" altLang="zh-TW" sz="2800" dirty="0" err="1" smtClean="0"/>
                        <a:t>list_should_not_be_equal</a:t>
                      </a:r>
                      <a:endParaRPr lang="en-US" altLang="zh-TW" sz="2800" dirty="0" smtClean="0"/>
                    </a:p>
                    <a:p>
                      <a:r>
                        <a:rPr lang="en-US" altLang="zh-TW" sz="2800" dirty="0" smtClean="0"/>
                        <a:t>5.	</a:t>
                      </a:r>
                      <a:r>
                        <a:rPr lang="en-US" altLang="zh-TW" sz="2800" dirty="0" err="1" smtClean="0"/>
                        <a:t>should_be_equal</a:t>
                      </a:r>
                      <a:endParaRPr lang="en-US" altLang="zh-TW" sz="2800" dirty="0" smtClean="0"/>
                    </a:p>
                    <a:p>
                      <a:r>
                        <a:rPr lang="en-US" altLang="zh-TW" sz="2800" dirty="0" smtClean="0"/>
                        <a:t>6.	</a:t>
                      </a:r>
                      <a:r>
                        <a:rPr lang="en-US" altLang="zh-TW" sz="2800" dirty="0" err="1" smtClean="0"/>
                        <a:t>should_not_be_equal</a:t>
                      </a:r>
                      <a:endParaRPr lang="en-US" altLang="zh-TW" sz="2800" dirty="0" smtClean="0"/>
                    </a:p>
                    <a:p>
                      <a:r>
                        <a:rPr lang="en-US" altLang="zh-TW" sz="2800" dirty="0" smtClean="0"/>
                        <a:t>7.	</a:t>
                      </a:r>
                      <a:r>
                        <a:rPr lang="en-US" altLang="zh-TW" sz="2800" dirty="0" err="1" smtClean="0"/>
                        <a:t>should_contain</a:t>
                      </a:r>
                      <a:endParaRPr lang="en-US" altLang="zh-TW" sz="2800" dirty="0" smtClean="0"/>
                    </a:p>
                    <a:p>
                      <a:r>
                        <a:rPr lang="en-US" altLang="zh-TW" sz="2800" dirty="0" smtClean="0"/>
                        <a:t>8.	</a:t>
                      </a:r>
                      <a:r>
                        <a:rPr lang="en-US" altLang="zh-TW" sz="2800" dirty="0" err="1" smtClean="0"/>
                        <a:t>should_not_contain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617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416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解決</a:t>
            </a:r>
            <a:r>
              <a:rPr lang="zh-TW" altLang="en-US" dirty="0" smtClean="0"/>
              <a:t>方法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32038" y="1520509"/>
            <a:ext cx="4450080" cy="2582861"/>
          </a:xfrm>
        </p:spPr>
        <p:txBody>
          <a:bodyPr/>
          <a:lstStyle/>
          <a:p>
            <a:r>
              <a:rPr lang="zh-TW" altLang="zh-TW" dirty="0"/>
              <a:t>擴充</a:t>
            </a:r>
            <a:r>
              <a:rPr lang="zh-TW" altLang="zh-TW" dirty="0" smtClean="0"/>
              <a:t>完</a:t>
            </a:r>
            <a:r>
              <a:rPr lang="zh-TW" altLang="en-US" dirty="0" smtClean="0"/>
              <a:t>目前</a:t>
            </a:r>
            <a:r>
              <a:rPr lang="en-US" altLang="zh-TW" dirty="0"/>
              <a:t>Robot framework</a:t>
            </a:r>
            <a:r>
              <a:rPr lang="zh-TW" altLang="en-US" dirty="0" smtClean="0"/>
              <a:t>版本</a:t>
            </a:r>
            <a:r>
              <a:rPr lang="zh-TW" altLang="zh-TW" dirty="0" smtClean="0"/>
              <a:t>剩下</a:t>
            </a:r>
            <a:r>
              <a:rPr lang="zh-TW" altLang="zh-TW" dirty="0"/>
              <a:t>的代理關鍵字，使得所有</a:t>
            </a:r>
            <a:r>
              <a:rPr lang="zh-TW" altLang="zh-TW" dirty="0" smtClean="0"/>
              <a:t>常用</a:t>
            </a:r>
            <a:r>
              <a:rPr lang="zh-TW" altLang="en-US" dirty="0" smtClean="0"/>
              <a:t>原生</a:t>
            </a:r>
            <a:r>
              <a:rPr lang="zh-TW" altLang="zh-TW" dirty="0" smtClean="0"/>
              <a:t>關鍵字</a:t>
            </a:r>
            <a:r>
              <a:rPr lang="zh-TW" altLang="zh-TW" dirty="0"/>
              <a:t>都能正確的翻譯</a:t>
            </a:r>
            <a:endParaRPr lang="zh-TW" altLang="en-US" dirty="0"/>
          </a:p>
        </p:txBody>
      </p:sp>
      <p:graphicFrame>
        <p:nvGraphicFramePr>
          <p:cNvPr id="5" name="內容版面配置區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0590010"/>
              </p:ext>
            </p:extLst>
          </p:nvPr>
        </p:nvGraphicFramePr>
        <p:xfrm>
          <a:off x="5488798" y="1245870"/>
          <a:ext cx="5986922" cy="56356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39566">
                  <a:extLst>
                    <a:ext uri="{9D8B030D-6E8A-4147-A177-3AD203B41FA5}">
                      <a16:colId xmlns:a16="http://schemas.microsoft.com/office/drawing/2014/main" val="4181752821"/>
                    </a:ext>
                  </a:extLst>
                </a:gridCol>
                <a:gridCol w="2747356">
                  <a:extLst>
                    <a:ext uri="{9D8B030D-6E8A-4147-A177-3AD203B41FA5}">
                      <a16:colId xmlns:a16="http://schemas.microsoft.com/office/drawing/2014/main" val="2443278093"/>
                    </a:ext>
                  </a:extLst>
                </a:gridCol>
              </a:tblGrid>
              <a:tr h="694901">
                <a:tc gridSpan="2">
                  <a:txBody>
                    <a:bodyPr/>
                    <a:lstStyle/>
                    <a:p>
                      <a:pPr marL="0" marR="0" indent="12700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200" b="1" kern="12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尚未提供代理的關鍵字</a:t>
                      </a:r>
                    </a:p>
                  </a:txBody>
                  <a:tcPr marL="56575" marR="56575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208208"/>
                  </a:ext>
                </a:extLst>
              </a:tr>
              <a:tr h="34745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Collections Library</a:t>
                      </a:r>
                      <a:endParaRPr lang="zh-TW" sz="1600" b="1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6575" marR="56575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Selenium Library</a:t>
                      </a:r>
                      <a:endParaRPr lang="zh-TW" sz="1600" b="1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6575" marR="56575" marT="0" marB="0"/>
                </a:tc>
                <a:extLst>
                  <a:ext uri="{0D108BD9-81ED-4DB2-BD59-A6C34878D82A}">
                    <a16:rowId xmlns:a16="http://schemas.microsoft.com/office/drawing/2014/main" val="126770881"/>
                  </a:ext>
                </a:extLst>
              </a:tr>
              <a:tr h="4489769"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 dirty="0" err="1">
                          <a:effectLst/>
                        </a:rPr>
                        <a:t>count_values_in_list</a:t>
                      </a:r>
                      <a:endParaRPr lang="zh-TW" sz="1200" kern="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 dirty="0" err="1">
                          <a:effectLst/>
                        </a:rPr>
                        <a:t>dictionaries_should_be_equal</a:t>
                      </a:r>
                      <a:endParaRPr lang="zh-TW" sz="1200" kern="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 dirty="0" err="1">
                          <a:effectLst/>
                        </a:rPr>
                        <a:t>dictionary_should_contain_item</a:t>
                      </a:r>
                      <a:endParaRPr lang="zh-TW" sz="1200" kern="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 dirty="0" err="1">
                          <a:effectLst/>
                        </a:rPr>
                        <a:t>dictionary_should_contain_key</a:t>
                      </a:r>
                      <a:endParaRPr lang="zh-TW" sz="1200" kern="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 dirty="0" err="1">
                          <a:effectLst/>
                        </a:rPr>
                        <a:t>dictionary_should_contain_sub_dictionary</a:t>
                      </a:r>
                      <a:endParaRPr lang="zh-TW" sz="1200" kern="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 dirty="0" err="1">
                          <a:effectLst/>
                        </a:rPr>
                        <a:t>dictionary_should_contain_value</a:t>
                      </a:r>
                      <a:endParaRPr lang="zh-TW" sz="1200" kern="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 dirty="0" err="1">
                          <a:effectLst/>
                        </a:rPr>
                        <a:t>dictionary_should_not_contain_key</a:t>
                      </a:r>
                      <a:endParaRPr lang="zh-TW" sz="1200" kern="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 dirty="0" err="1">
                          <a:effectLst/>
                        </a:rPr>
                        <a:t>dictionary_should_not_contain_value</a:t>
                      </a:r>
                      <a:endParaRPr lang="zh-TW" sz="1200" kern="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 dirty="0" err="1">
                          <a:effectLst/>
                        </a:rPr>
                        <a:t>list_should_contain_sub_list</a:t>
                      </a:r>
                      <a:endParaRPr lang="zh-TW" sz="1200" kern="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altLang="en-US" sz="1200" kern="100" dirty="0" smtClean="0">
                          <a:effectLst/>
                        </a:rPr>
                        <a:t> </a:t>
                      </a:r>
                      <a:r>
                        <a:rPr lang="en-US" sz="1200" kern="100" dirty="0" err="1" smtClean="0">
                          <a:effectLst/>
                        </a:rPr>
                        <a:t>list_should_contain_value</a:t>
                      </a:r>
                      <a:endParaRPr lang="zh-TW" sz="1200" kern="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 dirty="0">
                          <a:effectLst/>
                        </a:rPr>
                        <a:t> </a:t>
                      </a:r>
                      <a:r>
                        <a:rPr lang="en-US" sz="1200" kern="100" dirty="0" err="1">
                          <a:effectLst/>
                        </a:rPr>
                        <a:t>list_should_not_contain_duplicates</a:t>
                      </a:r>
                      <a:endParaRPr lang="zh-TW" sz="1200" kern="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 dirty="0">
                          <a:effectLst/>
                        </a:rPr>
                        <a:t> </a:t>
                      </a:r>
                      <a:r>
                        <a:rPr lang="en-US" sz="1200" kern="100" dirty="0" err="1">
                          <a:effectLst/>
                        </a:rPr>
                        <a:t>list_should_not_contain_value</a:t>
                      </a:r>
                      <a:endParaRPr lang="zh-TW" sz="1200" kern="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 dirty="0" err="1" smtClean="0">
                          <a:effectLst/>
                        </a:rPr>
                        <a:t>remove_from_dictionary</a:t>
                      </a:r>
                      <a:endParaRPr lang="zh-TW" sz="1200" kern="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 dirty="0">
                          <a:effectLst/>
                        </a:rPr>
                        <a:t> </a:t>
                      </a:r>
                      <a:r>
                        <a:rPr lang="en-US" sz="1200" kern="100" dirty="0" err="1">
                          <a:effectLst/>
                        </a:rPr>
                        <a:t>remove_values_from_list</a:t>
                      </a:r>
                      <a:endParaRPr lang="zh-TW" sz="1200" kern="1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 dirty="0">
                          <a:effectLst/>
                        </a:rPr>
                        <a:t> </a:t>
                      </a:r>
                      <a:r>
                        <a:rPr lang="en-US" sz="1200" kern="100" dirty="0" err="1">
                          <a:effectLst/>
                        </a:rPr>
                        <a:t>get_match_count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6575" marR="56575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1" kern="100" dirty="0" err="1">
                          <a:effectLst/>
                        </a:rPr>
                        <a:t>alert_should_be_present</a:t>
                      </a:r>
                      <a:endParaRPr lang="zh-TW" sz="1200" b="1" kern="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1" kern="100" dirty="0" err="1">
                          <a:effectLst/>
                        </a:rPr>
                        <a:t>input_text_into_alert</a:t>
                      </a:r>
                      <a:endParaRPr lang="zh-TW" sz="1200" b="1" kern="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1" kern="100" dirty="0" err="1" smtClean="0">
                          <a:effectLst/>
                        </a:rPr>
                        <a:t>input_text_into_prompt</a:t>
                      </a:r>
                      <a:r>
                        <a:rPr lang="en-US" sz="1200" b="1" kern="100" dirty="0" smtClean="0">
                          <a:effectLst/>
                        </a:rPr>
                        <a:t> (x)</a:t>
                      </a:r>
                      <a:endParaRPr lang="zh-TW" sz="1200" b="1" kern="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1" kern="100" dirty="0" err="1">
                          <a:effectLst/>
                        </a:rPr>
                        <a:t>title_should_be</a:t>
                      </a:r>
                      <a:endParaRPr lang="zh-TW" sz="1200" b="1" kern="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1" kern="100" dirty="0" err="1" smtClean="0">
                          <a:effectLst/>
                        </a:rPr>
                        <a:t>xpath_should_match_x_times</a:t>
                      </a:r>
                      <a:r>
                        <a:rPr lang="en-US" altLang="zh-TW" sz="1200" b="1" kern="100" dirty="0" smtClean="0">
                          <a:effectLst/>
                        </a:rPr>
                        <a:t>(x)</a:t>
                      </a:r>
                      <a:endParaRPr lang="zh-TW" sz="1200" b="1" kern="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1" kern="100" dirty="0" err="1">
                          <a:effectLst/>
                        </a:rPr>
                        <a:t>list_selection_should_be</a:t>
                      </a:r>
                      <a:endParaRPr lang="zh-TW" sz="1200" b="1" kern="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1" kern="100" dirty="0" err="1">
                          <a:effectLst/>
                        </a:rPr>
                        <a:t>select_from_list_by_label</a:t>
                      </a:r>
                      <a:endParaRPr lang="zh-TW" sz="1200" b="1" kern="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1" kern="100" dirty="0" err="1">
                          <a:effectLst/>
                        </a:rPr>
                        <a:t>select_from_list_by_value</a:t>
                      </a:r>
                      <a:endParaRPr lang="zh-TW" sz="1200" b="1" kern="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1" kern="100" dirty="0" err="1">
                          <a:effectLst/>
                        </a:rPr>
                        <a:t>unselect_from_list_by_label</a:t>
                      </a:r>
                      <a:endParaRPr lang="zh-TW" sz="1200" b="1" kern="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1" kern="100" dirty="0">
                          <a:effectLst/>
                        </a:rPr>
                        <a:t> </a:t>
                      </a:r>
                      <a:r>
                        <a:rPr lang="en-US" sz="1200" b="1" kern="100" dirty="0" err="1">
                          <a:effectLst/>
                        </a:rPr>
                        <a:t>unselect_from_list_by_value</a:t>
                      </a:r>
                      <a:endParaRPr lang="zh-TW" sz="1200" b="1" kern="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1" kern="100" dirty="0">
                          <a:effectLst/>
                        </a:rPr>
                        <a:t> </a:t>
                      </a:r>
                      <a:r>
                        <a:rPr lang="en-US" sz="1200" b="1" kern="100" dirty="0" err="1" smtClean="0">
                          <a:effectLst/>
                        </a:rPr>
                        <a:t>table_cell_should_contain</a:t>
                      </a:r>
                      <a:endParaRPr lang="zh-TW" sz="1200" b="1" kern="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1" kern="100" dirty="0">
                          <a:effectLst/>
                        </a:rPr>
                        <a:t> </a:t>
                      </a:r>
                      <a:r>
                        <a:rPr lang="en-US" sz="1200" b="1" kern="100" dirty="0" err="1">
                          <a:effectLst/>
                        </a:rPr>
                        <a:t>table_column_should_contain</a:t>
                      </a:r>
                      <a:endParaRPr lang="zh-TW" sz="1200" b="1" kern="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1" kern="100" dirty="0">
                          <a:effectLst/>
                        </a:rPr>
                        <a:t> tabl1e_footer_should_contain</a:t>
                      </a:r>
                      <a:endParaRPr lang="zh-TW" sz="1200" b="1" kern="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1" kern="100" dirty="0">
                          <a:effectLst/>
                        </a:rPr>
                        <a:t> </a:t>
                      </a:r>
                      <a:r>
                        <a:rPr lang="en-US" sz="1200" b="1" kern="100" dirty="0" err="1">
                          <a:effectLst/>
                        </a:rPr>
                        <a:t>table_header_should_contain</a:t>
                      </a:r>
                      <a:endParaRPr lang="zh-TW" sz="1200" b="1" kern="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1" kern="100" dirty="0">
                          <a:effectLst/>
                        </a:rPr>
                        <a:t> </a:t>
                      </a:r>
                      <a:r>
                        <a:rPr lang="en-US" sz="1200" b="1" kern="100" dirty="0" err="1">
                          <a:effectLst/>
                        </a:rPr>
                        <a:t>table_row_should_contain</a:t>
                      </a:r>
                      <a:endParaRPr lang="zh-TW" sz="1200" b="1" kern="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1" kern="100" dirty="0">
                          <a:effectLst/>
                        </a:rPr>
                        <a:t> </a:t>
                      </a:r>
                      <a:r>
                        <a:rPr lang="en-US" sz="1200" b="1" kern="100" dirty="0" err="1">
                          <a:effectLst/>
                        </a:rPr>
                        <a:t>table_should_contain</a:t>
                      </a:r>
                      <a:endParaRPr lang="zh-TW" sz="1200" b="1" kern="100" dirty="0">
                        <a:effectLst/>
                      </a:endParaRPr>
                    </a:p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TW" sz="10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6575" marR="56575" marT="0" marB="0"/>
                </a:tc>
                <a:extLst>
                  <a:ext uri="{0D108BD9-81ED-4DB2-BD59-A6C34878D82A}">
                    <a16:rowId xmlns:a16="http://schemas.microsoft.com/office/drawing/2014/main" val="1207797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946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預期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能透過擴充代理關鍵字來正確翻譯出絕大多數的多國語言網頁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795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</a:t>
            </a:r>
            <a:r>
              <a:rPr lang="zh-TW" altLang="en-US" dirty="0" smtClean="0"/>
              <a:t>敘述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507411"/>
            <a:ext cx="10972800" cy="2005810"/>
          </a:xfrm>
        </p:spPr>
        <p:txBody>
          <a:bodyPr/>
          <a:lstStyle/>
          <a:p>
            <a:r>
              <a:rPr lang="zh-TW" altLang="zh-TW" dirty="0" smtClean="0"/>
              <a:t>目前</a:t>
            </a:r>
            <a:r>
              <a:rPr lang="en-US" altLang="zh-TW" dirty="0" err="1" smtClean="0"/>
              <a:t>xpath</a:t>
            </a:r>
            <a:r>
              <a:rPr lang="zh-TW" altLang="zh-TW" dirty="0" smtClean="0"/>
              <a:t>的翻譯</a:t>
            </a:r>
            <a:r>
              <a:rPr lang="zh-TW" altLang="zh-TW" dirty="0"/>
              <a:t>邏輯並沒有包含所有可能</a:t>
            </a:r>
            <a:r>
              <a:rPr lang="zh-TW" altLang="zh-TW" dirty="0" smtClean="0"/>
              <a:t>遭遇</a:t>
            </a:r>
            <a:r>
              <a:rPr lang="zh-TW" altLang="en-US" dirty="0" smtClean="0"/>
              <a:t>翻譯</a:t>
            </a:r>
            <a:r>
              <a:rPr lang="zh-TW" altLang="zh-TW" dirty="0" smtClean="0"/>
              <a:t>的</a:t>
            </a:r>
            <a:r>
              <a:rPr lang="en-US" altLang="zh-TW" dirty="0"/>
              <a:t>html</a:t>
            </a:r>
            <a:r>
              <a:rPr lang="zh-TW" altLang="zh-TW" dirty="0" smtClean="0"/>
              <a:t>屬性</a:t>
            </a:r>
            <a:r>
              <a:rPr lang="zh-TW" altLang="en-US" dirty="0" smtClean="0"/>
              <a:t>，例如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@placeholder</a:t>
            </a:r>
            <a:r>
              <a:rPr lang="zh-TW" altLang="en-US" dirty="0" smtClean="0"/>
              <a:t>、 </a:t>
            </a:r>
            <a:r>
              <a:rPr lang="en-US" altLang="zh-TW" dirty="0" smtClean="0"/>
              <a:t>@</a:t>
            </a:r>
            <a:r>
              <a:rPr lang="en-US" altLang="zh-TW" dirty="0" err="1" smtClean="0"/>
              <a:t>arial</a:t>
            </a:r>
            <a:r>
              <a:rPr lang="en-US" altLang="zh-TW" dirty="0" smtClean="0"/>
              <a:t>-label </a:t>
            </a:r>
            <a:r>
              <a:rPr lang="zh-TW" altLang="en-US" dirty="0"/>
              <a:t>等等，屆時，若使用者的腳本是用這些沒有列舉的屬性撰寫，則會導致</a:t>
            </a:r>
            <a:r>
              <a:rPr lang="en-US" altLang="zh-TW" dirty="0"/>
              <a:t>case</a:t>
            </a:r>
            <a:r>
              <a:rPr lang="zh-TW" altLang="en-US" dirty="0"/>
              <a:t>出錯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37" y="3513221"/>
            <a:ext cx="10653725" cy="334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3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解決</a:t>
            </a:r>
            <a:r>
              <a:rPr lang="zh-TW" altLang="en-US" dirty="0" smtClean="0"/>
              <a:t>方法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透過</a:t>
            </a:r>
            <a:r>
              <a:rPr lang="en-US" altLang="zh-TW" dirty="0" smtClean="0"/>
              <a:t>”</a:t>
            </a:r>
            <a:r>
              <a:rPr lang="zh-TW" altLang="en-US" dirty="0"/>
              <a:t>負面表列</a:t>
            </a:r>
            <a:r>
              <a:rPr lang="zh-TW" altLang="en-US" dirty="0" smtClean="0"/>
              <a:t>法</a:t>
            </a:r>
            <a:r>
              <a:rPr lang="en-US" altLang="zh-TW" dirty="0" smtClean="0"/>
              <a:t>”</a:t>
            </a:r>
            <a:r>
              <a:rPr lang="zh-TW" altLang="en-US" dirty="0" smtClean="0"/>
              <a:t>，將確定不會執行翻譯的屬性</a:t>
            </a:r>
            <a:r>
              <a:rPr lang="en-US" altLang="zh-TW" dirty="0" smtClean="0"/>
              <a:t>(</a:t>
            </a:r>
            <a:r>
              <a:rPr lang="zh-TW" altLang="en-US" dirty="0" smtClean="0"/>
              <a:t>例如</a:t>
            </a:r>
            <a:r>
              <a:rPr lang="en-US" altLang="zh-TW" dirty="0" smtClean="0"/>
              <a:t>:@id , @class </a:t>
            </a:r>
            <a:r>
              <a:rPr lang="zh-TW" altLang="en-US" dirty="0" smtClean="0"/>
              <a:t>等等</a:t>
            </a:r>
            <a:r>
              <a:rPr lang="en-US" altLang="zh-TW" dirty="0" smtClean="0"/>
              <a:t>)</a:t>
            </a:r>
            <a:r>
              <a:rPr lang="zh-TW" altLang="en-US" dirty="0" smtClean="0"/>
              <a:t>在程式中用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的方式儲存</a:t>
            </a:r>
            <a:r>
              <a:rPr lang="en-US" altLang="zh-TW" dirty="0" smtClean="0"/>
              <a:t>(</a:t>
            </a:r>
            <a:r>
              <a:rPr lang="zh-TW" altLang="en-US" dirty="0" smtClean="0"/>
              <a:t>未來或可做成可供使用者自己輸入的不翻譯選項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，若腳本執行到當下的</a:t>
            </a:r>
            <a:r>
              <a:rPr lang="en-US" altLang="zh-TW" dirty="0" err="1" smtClean="0"/>
              <a:t>xpath</a:t>
            </a:r>
            <a:r>
              <a:rPr lang="zh-TW" altLang="en-US" dirty="0" smtClean="0"/>
              <a:t>屬性不在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中，則去把該屬性</a:t>
            </a:r>
            <a:r>
              <a:rPr lang="en-US" altLang="zh-TW" dirty="0" smtClean="0"/>
              <a:t>(</a:t>
            </a:r>
            <a:r>
              <a:rPr lang="zh-TW" altLang="en-US" dirty="0" smtClean="0"/>
              <a:t>們</a:t>
            </a:r>
            <a:r>
              <a:rPr lang="en-US" altLang="zh-TW" dirty="0" smtClean="0"/>
              <a:t>)</a:t>
            </a:r>
            <a:r>
              <a:rPr lang="zh-TW" altLang="en-US" dirty="0" smtClean="0"/>
              <a:t>生成一個新的翻譯規則，去執行翻譯。</a:t>
            </a:r>
            <a:endParaRPr lang="en-US" altLang="zh-TW" dirty="0" smtClean="0"/>
          </a:p>
          <a:p>
            <a:r>
              <a:rPr lang="zh-TW" altLang="en-US" dirty="0" smtClean="0"/>
              <a:t>換句話說，這種作法相較於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把</a:t>
            </a:r>
            <a:r>
              <a:rPr lang="en-US" altLang="zh-TW" dirty="0" err="1" smtClean="0"/>
              <a:t>xpath</a:t>
            </a:r>
            <a:r>
              <a:rPr lang="zh-TW" altLang="en-US" dirty="0" smtClean="0"/>
              <a:t>中所有屬性都去翻譯看看</a:t>
            </a:r>
            <a:r>
              <a:rPr lang="en-US" altLang="zh-TW" dirty="0" smtClean="0"/>
              <a:t>(</a:t>
            </a:r>
            <a:r>
              <a:rPr lang="zh-TW" altLang="en-US" dirty="0" smtClean="0"/>
              <a:t>耗時</a:t>
            </a:r>
            <a:r>
              <a:rPr lang="en-US" altLang="zh-TW" dirty="0" smtClean="0"/>
              <a:t>)”</a:t>
            </a:r>
            <a:r>
              <a:rPr lang="zh-TW" altLang="en-US" dirty="0" smtClean="0"/>
              <a:t>，來的更加省時。 同時，相較於原本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把翻譯規則用列舉法固定</a:t>
            </a:r>
            <a:r>
              <a:rPr lang="en-US" altLang="zh-TW" dirty="0" smtClean="0"/>
              <a:t>”</a:t>
            </a:r>
            <a:r>
              <a:rPr lang="zh-TW" altLang="en-US" dirty="0" smtClean="0"/>
              <a:t>，更能顧及到未來測試腳本的不確定性。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28403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解決</a:t>
            </a:r>
            <a:r>
              <a:rPr lang="zh-TW" altLang="en-US" dirty="0" smtClean="0"/>
              <a:t>方法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72" y="1299215"/>
            <a:ext cx="10727055" cy="555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29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green_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11161</TotalTime>
  <Words>1269</Words>
  <Application>Microsoft Office PowerPoint</Application>
  <PresentationFormat>寬螢幕</PresentationFormat>
  <Paragraphs>103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8" baseType="lpstr">
      <vt:lpstr>微軟正黑體</vt:lpstr>
      <vt:lpstr>新細明體</vt:lpstr>
      <vt:lpstr>標楷體</vt:lpstr>
      <vt:lpstr>Arial</vt:lpstr>
      <vt:lpstr>Calibri</vt:lpstr>
      <vt:lpstr>Times New Roman</vt:lpstr>
      <vt:lpstr>bluegreen_w</vt:lpstr>
      <vt:lpstr>Improvement of Internationalization Support for Automated Web Testing with Robot Framework</vt:lpstr>
      <vt:lpstr>大綱</vt:lpstr>
      <vt:lpstr>概述</vt:lpstr>
      <vt:lpstr>問題敘述(1)</vt:lpstr>
      <vt:lpstr>解決方法(1)</vt:lpstr>
      <vt:lpstr>預期結果(1)</vt:lpstr>
      <vt:lpstr>問題敘述(2)</vt:lpstr>
      <vt:lpstr>解決方法(2)</vt:lpstr>
      <vt:lpstr>解決方法(2)</vt:lpstr>
      <vt:lpstr>預期結果(2)</vt:lpstr>
      <vt:lpstr>問題敘述(3)</vt:lpstr>
      <vt:lpstr>問題敘述(3)</vt:lpstr>
      <vt:lpstr>問題敘述(3)</vt:lpstr>
      <vt:lpstr>解決方法(3)</vt:lpstr>
      <vt:lpstr>解決方法(3)</vt:lpstr>
      <vt:lpstr>解法釐清(3)</vt:lpstr>
      <vt:lpstr>預期結果(3)</vt:lpstr>
      <vt:lpstr>問題敘述(4)</vt:lpstr>
      <vt:lpstr>解決方法(4)</vt:lpstr>
      <vt:lpstr>預期結果(4)</vt:lpstr>
      <vt:lpstr>系統架構圖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Improvement of Internationalization Support for Automated Web Testing with Robot Framework</dc:title>
  <dc:creator>Bing</dc:creator>
  <cp:lastModifiedBy>林先生</cp:lastModifiedBy>
  <cp:revision>46</cp:revision>
  <dcterms:created xsi:type="dcterms:W3CDTF">2021-02-22T07:06:22Z</dcterms:created>
  <dcterms:modified xsi:type="dcterms:W3CDTF">2021-05-30T18:46:10Z</dcterms:modified>
</cp:coreProperties>
</file>