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3" r:id="rId7"/>
    <p:sldId id="262" r:id="rId8"/>
    <p:sldId id="260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0E0AD-B8EA-AADA-C4AC-682C75C4C898}" v="4" dt="2023-10-17T10:37:02.270"/>
    <p1510:client id="{1493ABB9-E2E8-46C4-B657-E35A5FDB9CC1}" v="1039" dt="2023-10-17T10:36:02.531"/>
    <p1510:client id="{D3E702E1-20C3-03CF-9EEA-571D72C23AEF}" v="470" dt="2023-10-18T09:38:58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0975B-17BA-4E0B-A393-DB9C2675D1CD}" type="datetimeFigureOut"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D6C73-9F12-4499-B5B3-6400B7C9EEC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4176431d_2_80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b64176431d_2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919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6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6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6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646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32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4962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47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64176431d_0_8:notes"/>
          <p:cNvSpPr txBox="1">
            <a:spLocks noGrp="1"/>
          </p:cNvSpPr>
          <p:nvPr>
            <p:ph type="body" idx="1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b6417643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57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914400" y="2357429"/>
            <a:ext cx="10363200" cy="11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5333" b="1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916952" y="3500438"/>
            <a:ext cx="10382323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5"/>
          <p:cNvCxnSpPr/>
          <p:nvPr/>
        </p:nvCxnSpPr>
        <p:spPr>
          <a:xfrm>
            <a:off x="7048507" y="4857761"/>
            <a:ext cx="4286280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0916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09600" y="116633"/>
            <a:ext cx="10972800" cy="86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09600" y="1052736"/>
            <a:ext cx="10972800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•"/>
              <a:defRPr sz="2667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Char char="–"/>
              <a:defRPr sz="21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619363" y="980729"/>
            <a:ext cx="11001176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 rot="10800000" flipH="1">
            <a:off x="8667768" y="6356258"/>
            <a:ext cx="2952771" cy="6461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914400" y="2357429"/>
            <a:ext cx="10363200" cy="110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5333" b="1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916952" y="3500438"/>
            <a:ext cx="10382323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5"/>
          <p:cNvCxnSpPr/>
          <p:nvPr/>
        </p:nvCxnSpPr>
        <p:spPr>
          <a:xfrm>
            <a:off x="7048507" y="4857761"/>
            <a:ext cx="4286280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692656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09600" y="1340768"/>
            <a:ext cx="10972800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Char char="•"/>
              <a:defRPr sz="2667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Clr>
                <a:srgbClr val="0C0C0C"/>
              </a:buClr>
              <a:buSzPts val="1600"/>
              <a:buChar char="•"/>
              <a:defRPr sz="2133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Char char="–"/>
              <a:defRPr sz="2133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2" name="Google Shape;72;p16"/>
          <p:cNvCxnSpPr/>
          <p:nvPr/>
        </p:nvCxnSpPr>
        <p:spPr>
          <a:xfrm>
            <a:off x="619363" y="1267173"/>
            <a:ext cx="11001176" cy="1588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6"/>
          <p:cNvCxnSpPr/>
          <p:nvPr/>
        </p:nvCxnSpPr>
        <p:spPr>
          <a:xfrm rot="10800000" flipH="1">
            <a:off x="8667768" y="6137183"/>
            <a:ext cx="2952771" cy="6461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667">
                <a:solidFill>
                  <a:srgbClr val="888888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/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  <a:defRPr sz="3200"/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 sz="2400"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rgbClr val="C00000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1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  <a:defRPr sz="2667" b="1"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  <a:defRPr sz="2133" b="1"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5pPr>
            <a:lvl6pPr marL="3657509" lvl="5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6pPr>
            <a:lvl7pPr marL="4267093" lvl="6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7pPr>
            <a:lvl8pPr marL="4876678" lvl="7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8pPr>
            <a:lvl9pPr marL="5486263" lvl="8" indent="-304792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/>
            </a:lvl1pPr>
            <a:lvl2pPr marL="1219170" lvl="1" indent="-474121" algn="l">
              <a:spcBef>
                <a:spcPts val="533"/>
              </a:spcBef>
              <a:spcAft>
                <a:spcPts val="0"/>
              </a:spcAft>
              <a:buClr>
                <a:srgbClr val="C00000"/>
              </a:buClr>
              <a:buSzPts val="2000"/>
              <a:buChar char="–"/>
              <a:defRPr sz="2667"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40256" algn="l"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Char char="–"/>
              <a:defRPr sz="2133"/>
            </a:lvl4pPr>
            <a:lvl5pPr marL="3047924" lvl="4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33"/>
            </a:lvl5pPr>
            <a:lvl6pPr marL="3657509" lvl="5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6pPr>
            <a:lvl7pPr marL="4267093" lvl="6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7pPr>
            <a:lvl8pPr marL="4876678" lvl="7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8pPr>
            <a:lvl9pPr marL="5486263" lvl="8" indent="-440256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09601" y="273051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75719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/>
            </a:lvl1pPr>
            <a:lvl2pPr marL="1219170" lvl="1" indent="-541853" algn="l">
              <a:spcBef>
                <a:spcPts val="747"/>
              </a:spcBef>
              <a:spcAft>
                <a:spcPts val="0"/>
              </a:spcAft>
              <a:buClr>
                <a:srgbClr val="C00000"/>
              </a:buClr>
              <a:buSzPts val="2800"/>
              <a:buChar char="–"/>
              <a:defRPr sz="3733"/>
            </a:lvl2pPr>
            <a:lvl3pPr marL="1828754" lvl="2" indent="-507987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3pPr>
            <a:lvl4pPr marL="2438339" lvl="3" indent="-474121" algn="l">
              <a:spcBef>
                <a:spcPts val="533"/>
              </a:spcBef>
              <a:spcAft>
                <a:spcPts val="0"/>
              </a:spcAft>
              <a:buClr>
                <a:srgbClr val="C00000"/>
              </a:buClr>
              <a:buSzPts val="2000"/>
              <a:buChar char="–"/>
              <a:defRPr sz="2667"/>
            </a:lvl4pPr>
            <a:lvl5pPr marL="3047924" lvl="4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67"/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/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/>
            </a:lvl3pPr>
            <a:lvl4pPr marL="2438339" lvl="3" indent="-304792" algn="l">
              <a:spcBef>
                <a:spcPts val="240"/>
              </a:spcBef>
              <a:spcAft>
                <a:spcPts val="0"/>
              </a:spcAft>
              <a:buClr>
                <a:srgbClr val="C00000"/>
              </a:buClr>
              <a:buSzPts val="900"/>
              <a:buNone/>
              <a:defRPr sz="1200"/>
            </a:lvl4pPr>
            <a:lvl5pPr marL="3047924" lvl="4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5pPr>
            <a:lvl6pPr marL="3657509" lvl="5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6pPr>
            <a:lvl7pPr marL="4267093" lvl="6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7pPr>
            <a:lvl8pPr marL="4876678" lvl="7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8pPr>
            <a:lvl9pPr marL="5486263" lvl="8" indent="-304792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800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4190987" y="592933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188" y="6158776"/>
            <a:ext cx="3736737" cy="69922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ctrTitle"/>
          </p:nvPr>
        </p:nvSpPr>
        <p:spPr>
          <a:xfrm>
            <a:off x="914400" y="2357429"/>
            <a:ext cx="10363200" cy="11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altLang="zh-TW" sz="3700">
                <a:solidFill>
                  <a:schemeClr val="dk1"/>
                </a:solidFill>
                <a:latin typeface="Tw Cen MT"/>
              </a:rPr>
              <a:t>Lab1 - ns3</a:t>
            </a:r>
            <a:endParaRPr lang="en-US" sz="3700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dt" idx="10"/>
          </p:nvPr>
        </p:nvSpPr>
        <p:spPr>
          <a:xfrm>
            <a:off x="5251464" y="6376657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r"/>
            <a:fld id="{00000000-1234-1234-1234-123412341234}" type="slidenum">
              <a:rPr lang="en-US" altLang="zh-TW"/>
              <a:pPr algn="r"/>
              <a:t>1</a:t>
            </a:fld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6878983" y="3429001"/>
            <a:ext cx="4426322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US" altLang="zh-TW" dirty="0">
                <a:solidFill>
                  <a:schemeClr val="dk1"/>
                </a:solidFill>
                <a:latin typeface="Tw Cen MT"/>
                <a:ea typeface="Times New Roman"/>
                <a:cs typeface="Times New Roman"/>
                <a:sym typeface="Times New Roman"/>
              </a:rPr>
              <a:t>Advisor : Hsi-Lu Chao</a:t>
            </a:r>
            <a:endParaRPr lang="en-US">
              <a:solidFill>
                <a:schemeClr val="dk1"/>
              </a:solidFill>
              <a:latin typeface="Tw Cen MT"/>
              <a:ea typeface="Times New Roman"/>
              <a:cs typeface="Times New Roman"/>
            </a:endParaRPr>
          </a:p>
          <a:p>
            <a:pPr algn="r"/>
            <a:r>
              <a:rPr lang="en-US" altLang="zh-TW" dirty="0">
                <a:solidFill>
                  <a:schemeClr val="dk1"/>
                </a:solidFill>
                <a:latin typeface="Tw Cen MT"/>
                <a:ea typeface="新細明體"/>
                <a:cs typeface="Times New Roman"/>
              </a:rPr>
              <a:t>TAs : </a:t>
            </a:r>
            <a:r>
              <a:rPr lang="en-US" dirty="0">
                <a:solidFill>
                  <a:schemeClr val="dk1"/>
                </a:solidFill>
                <a:latin typeface="TW Cen MT"/>
                <a:ea typeface="+mn-lt"/>
                <a:cs typeface="+mn-lt"/>
              </a:rPr>
              <a:t>Zheng-Feng Li</a:t>
            </a:r>
            <a:endParaRPr lang="en-US" altLang="zh-TW">
              <a:solidFill>
                <a:schemeClr val="dk1"/>
              </a:solidFill>
              <a:latin typeface="TW Cen MT"/>
              <a:ea typeface="新細明體"/>
              <a:cs typeface="Times New Roman"/>
            </a:endParaRPr>
          </a:p>
          <a:p>
            <a:pPr algn="r"/>
            <a:r>
              <a:rPr lang="en-US" dirty="0">
                <a:solidFill>
                  <a:schemeClr val="dk1"/>
                </a:solidFill>
                <a:latin typeface="TW Cen MT"/>
                <a:ea typeface="+mn-lt"/>
                <a:cs typeface="+mn-lt"/>
              </a:rPr>
              <a:t>Tien-Wen Chang</a:t>
            </a:r>
            <a:endParaRPr lang="en-US">
              <a:solidFill>
                <a:schemeClr val="dk1"/>
              </a:solidFill>
              <a:latin typeface="TW Cen MT"/>
              <a:ea typeface="+mn-lt"/>
              <a:cs typeface="+mn-lt"/>
            </a:endParaRPr>
          </a:p>
          <a:p>
            <a:pPr algn="r"/>
            <a:r>
              <a:rPr lang="en-US" dirty="0">
                <a:solidFill>
                  <a:schemeClr val="dk1"/>
                </a:solidFill>
                <a:latin typeface="TW Cen MT"/>
                <a:ea typeface="+mn-lt"/>
                <a:cs typeface="+mn-lt"/>
              </a:rPr>
              <a:t>Chun-Sheng Chen</a:t>
            </a:r>
            <a:endParaRPr lang="en-US">
              <a:solidFill>
                <a:schemeClr val="dk1"/>
              </a:solidFill>
              <a:latin typeface="TW Cen MT"/>
              <a:cs typeface="Calibri"/>
            </a:endParaRPr>
          </a:p>
          <a:p>
            <a:pPr algn="r">
              <a:buClr>
                <a:schemeClr val="dk1"/>
              </a:buClr>
            </a:pPr>
            <a:r>
              <a:rPr lang="en-US" altLang="zh-TW" dirty="0">
                <a:solidFill>
                  <a:schemeClr val="dk1"/>
                </a:solidFill>
                <a:latin typeface="Tw Cen MT"/>
                <a:ea typeface="新細明體"/>
                <a:cs typeface="Times New Roman"/>
                <a:sym typeface="Times New Roman"/>
              </a:rPr>
              <a:t>2023.10.13</a:t>
            </a:r>
            <a:endParaRPr>
              <a:solidFill>
                <a:schemeClr val="dk1"/>
              </a:solidFill>
              <a:latin typeface="Tw Cen MT"/>
            </a:endParaRPr>
          </a:p>
          <a:p>
            <a:endParaRPr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33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Lab - Requirements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5482728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Score</a:t>
            </a: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Font typeface="Arial"/>
              <a:buChar char="–"/>
            </a:pPr>
            <a:r>
              <a:rPr lang="zh-TW" sz="1800">
                <a:solidFill>
                  <a:schemeClr val="tx1"/>
                </a:solidFill>
                <a:latin typeface="TW Cen MT"/>
                <a:cs typeface="Arial"/>
              </a:rPr>
              <a:t>Environmetn Setting : 10 %</a:t>
            </a: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Font typeface="Arial"/>
              <a:buChar char="–"/>
            </a:pPr>
            <a:r>
              <a:rPr lang="zh-TW" sz="1800">
                <a:solidFill>
                  <a:schemeClr val="tx1"/>
                </a:solidFill>
                <a:latin typeface="TW Cen MT"/>
                <a:cs typeface="Arial"/>
              </a:rPr>
              <a:t>To Do (1) : 10 %</a:t>
            </a: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Font typeface="Arial"/>
              <a:buChar char="–"/>
            </a:pPr>
            <a:r>
              <a:rPr lang="zh-TW" sz="1800">
                <a:solidFill>
                  <a:schemeClr val="tx1"/>
                </a:solidFill>
                <a:latin typeface="TW Cen MT"/>
                <a:cs typeface="Arial"/>
              </a:rPr>
              <a:t>To Do (2) : 30 % </a:t>
            </a: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Font typeface="Arial"/>
              <a:buChar char="–"/>
            </a:pPr>
            <a:r>
              <a:rPr lang="zh-TW" sz="1800">
                <a:solidFill>
                  <a:schemeClr val="tx1"/>
                </a:solidFill>
                <a:latin typeface="TW Cen MT"/>
                <a:cs typeface="Arial"/>
              </a:rPr>
              <a:t>To Do (3) : 30 % (Throughput 20 % &amp; Jain's fairness index 10 %)</a:t>
            </a: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Font typeface="Arial"/>
              <a:buChar char="–"/>
            </a:pPr>
            <a:r>
              <a:rPr lang="zh-TW" sz="1800">
                <a:solidFill>
                  <a:schemeClr val="tx1"/>
                </a:solidFill>
                <a:latin typeface="TW Cen MT"/>
                <a:cs typeface="Arial"/>
              </a:rPr>
              <a:t>Report : 10 %</a:t>
            </a:r>
            <a:endParaRPr lang="zh-TW" sz="180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Spec</a:t>
            </a:r>
            <a:endParaRPr lang="zh-TW" altLang="en-US" sz="2100">
              <a:solidFill>
                <a:schemeClr val="tx1"/>
              </a:solidFill>
              <a:latin typeface="TW Cen MT"/>
            </a:endParaRP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</a:pPr>
            <a:r>
              <a:rPr lang="zh-TW" sz="1850">
                <a:solidFill>
                  <a:srgbClr val="333333"/>
                </a:solidFill>
                <a:latin typeface="TW Cen MT"/>
              </a:rPr>
              <a:t>Lookup 2</a:t>
            </a:r>
            <a:r>
              <a:rPr lang="en-US" sz="1850" dirty="0">
                <a:solidFill>
                  <a:srgbClr val="333333"/>
                </a:solidFill>
                <a:latin typeface="TW Cen MT"/>
              </a:rPr>
              <a:t>0232_wnlab_lab1</a:t>
            </a:r>
            <a:r>
              <a:rPr lang="zh-TW" sz="1850">
                <a:solidFill>
                  <a:srgbClr val="333333"/>
                </a:solidFill>
                <a:latin typeface="TW Cen MT"/>
              </a:rPr>
              <a:t>.pptx from E3 Assignment Lab</a:t>
            </a:r>
            <a:r>
              <a:rPr lang="en-US" altLang="zh-TW" sz="1850" dirty="0">
                <a:solidFill>
                  <a:srgbClr val="333333"/>
                </a:solidFill>
                <a:latin typeface="TW Cen MT"/>
              </a:rPr>
              <a:t>1</a:t>
            </a:r>
            <a:endParaRPr lang="zh-TW" altLang="en-US" sz="1850" dirty="0">
              <a:solidFill>
                <a:schemeClr val="tx1"/>
              </a:solidFill>
              <a:latin typeface="TW Cen MT"/>
            </a:endParaRPr>
          </a:p>
          <a:p>
            <a:pPr marL="135255" indent="0">
              <a:spcBef>
                <a:spcPts val="0"/>
              </a:spcBef>
              <a:buClr>
                <a:srgbClr val="000000"/>
              </a:buClr>
              <a:buNone/>
            </a:pPr>
            <a:endParaRPr lang="zh-TW" altLang="en-US" sz="2650" dirty="0">
              <a:solidFill>
                <a:schemeClr val="tx1"/>
              </a:solidFill>
              <a:latin typeface="TW Cen MT"/>
            </a:endParaRPr>
          </a:p>
          <a:p>
            <a:pPr marL="762000" lvl="1" indent="0">
              <a:spcBef>
                <a:spcPts val="0"/>
              </a:spcBef>
              <a:buNone/>
            </a:pPr>
            <a:endParaRPr lang="zh-TW" altLang="en-US" dirty="0">
              <a:solidFill>
                <a:schemeClr val="tx1"/>
              </a:solidFill>
              <a:latin typeface="TW Cen MT"/>
            </a:endParaRP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</a:pPr>
            <a:endParaRPr lang="zh-TW" altLang="en-US" sz="1700" dirty="0">
              <a:solidFill>
                <a:schemeClr val="tx1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10</a:t>
            </a:fld>
            <a:endParaRPr/>
          </a:p>
        </p:txBody>
      </p:sp>
      <p:sp>
        <p:nvSpPr>
          <p:cNvPr id="3" name="Google Shape;142;p27">
            <a:extLst>
              <a:ext uri="{FF2B5EF4-FFF2-40B4-BE49-F238E27FC236}">
                <a16:creationId xmlns:a16="http://schemas.microsoft.com/office/drawing/2014/main" id="{93521A27-383E-E55F-5C71-29B07CC4B836}"/>
              </a:ext>
            </a:extLst>
          </p:cNvPr>
          <p:cNvSpPr txBox="1">
            <a:spLocks/>
          </p:cNvSpPr>
          <p:nvPr/>
        </p:nvSpPr>
        <p:spPr>
          <a:xfrm>
            <a:off x="5866482" y="1150165"/>
            <a:ext cx="5482728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Char char="•"/>
              <a:defRPr sz="2667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40256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92455" indent="-457200">
              <a:spcBef>
                <a:spcPts val="0"/>
              </a:spcBef>
              <a:buClr>
                <a:srgbClr val="000000"/>
              </a:buClr>
            </a:pPr>
            <a:r>
              <a:rPr lang="zh-TW" altLang="en-US" sz="2650" kern="0">
                <a:solidFill>
                  <a:schemeClr val="tx1"/>
                </a:solidFill>
                <a:latin typeface="TW Cen MT"/>
              </a:rPr>
              <a:t>Submission</a:t>
            </a:r>
            <a:endParaRPr lang="zh-TW" altLang="en-US" sz="2650" kern="0">
              <a:solidFill>
                <a:schemeClr val="tx1"/>
              </a:solidFill>
            </a:endParaRP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File name</a:t>
            </a:r>
            <a:endParaRPr lang="zh-TW" altLang="en-US" sz="1800" kern="0">
              <a:solidFill>
                <a:srgbClr val="000000"/>
              </a:solidFill>
              <a:latin typeface="TW Cen MT"/>
            </a:endParaRP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</a:pPr>
            <a:r>
              <a:rPr lang="en-US" altLang="zh-TW" sz="1800" kern="0" dirty="0">
                <a:solidFill>
                  <a:srgbClr val="333333"/>
                </a:solidFill>
                <a:latin typeface="TW Cen MT"/>
              </a:rPr>
              <a:t>{Student_id}_{Student_name}_Lab2.zip</a:t>
            </a:r>
            <a:endParaRPr lang="zh-TW" sz="1800" kern="0">
              <a:solidFill>
                <a:srgbClr val="333333"/>
              </a:solidFill>
              <a:latin typeface="TW Cen MT"/>
            </a:endParaRPr>
          </a:p>
          <a:p>
            <a:pPr marL="1218565" lvl="1" indent="-456565">
              <a:spcBef>
                <a:spcPts val="0"/>
              </a:spcBef>
              <a:buClr>
                <a:srgbClr val="000000"/>
              </a:buClr>
            </a:pPr>
            <a:r>
              <a:rPr lang="zh-TW" altLang="en-US" sz="1800" kern="0">
                <a:solidFill>
                  <a:srgbClr val="333333"/>
                </a:solidFill>
                <a:latin typeface="TW Cen MT"/>
              </a:rPr>
              <a:t>Contained</a:t>
            </a:r>
          </a:p>
          <a:p>
            <a:pPr marL="1504315" lvl="1" indent="-285750">
              <a:buClr>
                <a:srgbClr val="000000"/>
              </a:buClr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Source Code</a:t>
            </a:r>
            <a:endParaRPr lang="zh-TW" sz="1800" kern="0">
              <a:latin typeface="TW Cen MT"/>
            </a:endParaRPr>
          </a:p>
          <a:p>
            <a:pPr marL="2113915" lvl="2" indent="-285750">
              <a:spcBef>
                <a:spcPts val="426"/>
              </a:spcBef>
              <a:buClr>
                <a:srgbClr val="000000"/>
              </a:buClr>
            </a:pPr>
            <a:r>
              <a:rPr lang="en-US" altLang="zh-TW" sz="1800" kern="0" dirty="0">
                <a:solidFill>
                  <a:srgbClr val="333333"/>
                </a:solidFill>
                <a:latin typeface="TW Cen MT"/>
              </a:rPr>
              <a:t>Lab1_original.cc</a:t>
            </a:r>
            <a:r>
              <a:rPr lang="zh-TW" sz="1800" kern="0">
                <a:solidFill>
                  <a:srgbClr val="333333"/>
                </a:solidFill>
                <a:latin typeface="TW Cen MT"/>
              </a:rPr>
              <a:t>.py</a:t>
            </a:r>
            <a:endParaRPr lang="zh-TW" sz="1800" kern="0">
              <a:latin typeface="TW Cen MT"/>
            </a:endParaRPr>
          </a:p>
          <a:p>
            <a:pPr marL="1504315" lvl="1" indent="-285750">
              <a:buClr>
                <a:srgbClr val="000000"/>
              </a:buClr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lab</a:t>
            </a:r>
            <a:r>
              <a:rPr lang="en-US" altLang="zh-TW" sz="1800" kern="0" dirty="0">
                <a:solidFill>
                  <a:srgbClr val="333333"/>
                </a:solidFill>
                <a:latin typeface="TW Cen MT"/>
              </a:rPr>
              <a:t>1</a:t>
            </a:r>
            <a:r>
              <a:rPr lang="zh-TW" sz="1800" kern="0">
                <a:solidFill>
                  <a:srgbClr val="333333"/>
                </a:solidFill>
                <a:latin typeface="TW Cen MT"/>
              </a:rPr>
              <a:t>.pdf</a:t>
            </a:r>
            <a:endParaRPr lang="zh-TW" sz="1800" kern="0">
              <a:latin typeface="TW Cen MT"/>
            </a:endParaRPr>
          </a:p>
          <a:p>
            <a:pPr marL="2113915" lvl="2" indent="-285750">
              <a:spcBef>
                <a:spcPts val="426"/>
              </a:spcBef>
              <a:buClr>
                <a:srgbClr val="000000"/>
              </a:buClr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Implementation of code (ex: how to implement)</a:t>
            </a:r>
            <a:endParaRPr lang="zh-TW" sz="1800" kern="0">
              <a:latin typeface="TW Cen MT"/>
            </a:endParaRPr>
          </a:p>
          <a:p>
            <a:pPr marL="2113915" lvl="2" indent="-285750">
              <a:spcBef>
                <a:spcPts val="426"/>
              </a:spcBef>
              <a:buClr>
                <a:srgbClr val="000000"/>
              </a:buClr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Screen shot of your </a:t>
            </a:r>
            <a:r>
              <a:rPr lang="en-US" altLang="zh-TW" sz="1800" kern="0" err="1">
                <a:solidFill>
                  <a:srgbClr val="333333"/>
                </a:solidFill>
                <a:latin typeface="TW Cen MT"/>
              </a:rPr>
              <a:t>resul</a:t>
            </a:r>
            <a:r>
              <a:rPr lang="zh-TW" sz="1800" kern="0">
                <a:solidFill>
                  <a:srgbClr val="333333"/>
                </a:solidFill>
                <a:latin typeface="TW Cen MT"/>
              </a:rPr>
              <a:t>t (ex: </a:t>
            </a:r>
            <a:r>
              <a:rPr lang="en-US" altLang="zh-TW" sz="1800" kern="0" err="1">
                <a:solidFill>
                  <a:srgbClr val="333333"/>
                </a:solidFill>
                <a:latin typeface="TW Cen MT"/>
              </a:rPr>
              <a:t>throu</a:t>
            </a:r>
            <a:r>
              <a:rPr lang="zh-TW" sz="1800" kern="0">
                <a:solidFill>
                  <a:srgbClr val="333333"/>
                </a:solidFill>
                <a:latin typeface="TW Cen MT"/>
              </a:rPr>
              <a:t>g</a:t>
            </a:r>
            <a:r>
              <a:rPr lang="en-US" altLang="zh-TW" sz="1800" kern="0" err="1">
                <a:solidFill>
                  <a:srgbClr val="333333"/>
                </a:solidFill>
                <a:latin typeface="TW Cen MT"/>
              </a:rPr>
              <a:t>hput</a:t>
            </a:r>
            <a:r>
              <a:rPr lang="zh-TW" altLang="en-US" sz="1800" kern="0">
                <a:solidFill>
                  <a:srgbClr val="333333"/>
                </a:solidFill>
                <a:latin typeface="TW Cen MT"/>
              </a:rPr>
              <a:t> and jain</a:t>
            </a:r>
            <a:r>
              <a:rPr lang="en-US" altLang="en-US" sz="1800" kern="0" dirty="0">
                <a:solidFill>
                  <a:srgbClr val="333333"/>
                </a:solidFill>
                <a:latin typeface="TW Cen MT"/>
              </a:rPr>
              <a:t>'s</a:t>
            </a:r>
            <a:r>
              <a:rPr lang="zh-TW" altLang="en-US" sz="1800" kern="0">
                <a:solidFill>
                  <a:srgbClr val="333333"/>
                </a:solidFill>
                <a:latin typeface="TW Cen MT"/>
              </a:rPr>
              <a:t> fairness ind</a:t>
            </a:r>
            <a:r>
              <a:rPr lang="en-US" altLang="zh-TW" sz="1800" kern="0" dirty="0">
                <a:solidFill>
                  <a:srgbClr val="333333"/>
                </a:solidFill>
                <a:latin typeface="TW Cen MT"/>
              </a:rPr>
              <a:t>e</a:t>
            </a:r>
            <a:r>
              <a:rPr lang="en-US" altLang="en-US" sz="1800" kern="0" dirty="0">
                <a:solidFill>
                  <a:srgbClr val="333333"/>
                </a:solidFill>
                <a:latin typeface="TW Cen MT"/>
              </a:rPr>
              <a:t>x</a:t>
            </a:r>
            <a:r>
              <a:rPr lang="zh-TW" sz="1800" kern="0">
                <a:solidFill>
                  <a:srgbClr val="333333"/>
                </a:solidFill>
                <a:latin typeface="TW Cen MT"/>
              </a:rPr>
              <a:t>)</a:t>
            </a:r>
            <a:endParaRPr lang="zh-TW" sz="1800" kern="0">
              <a:latin typeface="TW Cen MT"/>
            </a:endParaRPr>
          </a:p>
          <a:p>
            <a:pPr marL="2113915" lvl="2" indent="-285750">
              <a:spcBef>
                <a:spcPts val="426"/>
              </a:spcBef>
              <a:buClr>
                <a:srgbClr val="000000"/>
              </a:buClr>
            </a:pPr>
            <a:r>
              <a:rPr lang="zh-TW" sz="1800" kern="0">
                <a:solidFill>
                  <a:srgbClr val="333333"/>
                </a:solidFill>
                <a:latin typeface="TW Cen MT"/>
              </a:rPr>
              <a:t>Anything you want to share</a:t>
            </a:r>
            <a:endParaRPr lang="zh-TW" sz="1800" kern="0">
              <a:latin typeface="TW Cen MT"/>
            </a:endParaRPr>
          </a:p>
          <a:p>
            <a:pPr marL="762000" lvl="1" indent="0">
              <a:spcBef>
                <a:spcPts val="0"/>
              </a:spcBef>
              <a:buFont typeface="Arial"/>
              <a:buNone/>
            </a:pPr>
            <a:endParaRPr lang="zh-TW" altLang="en-US" kern="0" dirty="0">
              <a:solidFill>
                <a:schemeClr val="tx1"/>
              </a:solidFill>
              <a:latin typeface="TW Cen MT"/>
            </a:endParaRP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</a:pPr>
            <a:endParaRPr lang="zh-TW" altLang="en-US" sz="1700" kern="0" dirty="0">
              <a:solidFill>
                <a:schemeClr val="tx1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7885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- ns3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sz="2800">
                <a:solidFill>
                  <a:schemeClr val="tx1"/>
                </a:solidFill>
                <a:latin typeface="TW Cen MT"/>
              </a:rPr>
              <a:t>NS-3 is free and open source discrete event network simulator</a:t>
            </a:r>
            <a:r>
              <a:rPr lang="en-US" altLang="zh-TW" sz="2800">
                <a:solidFill>
                  <a:schemeClr val="tx1"/>
                </a:solidFill>
                <a:latin typeface="TW Cen MT"/>
              </a:rPr>
              <a:t>.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sz="2800">
                <a:solidFill>
                  <a:schemeClr val="tx1"/>
                </a:solidFill>
                <a:latin typeface="TW Cen MT"/>
              </a:rPr>
              <a:t>Users can write in c++</a:t>
            </a:r>
          </a:p>
          <a:p>
            <a:pPr marL="608965" indent="-473710">
              <a:buClr>
                <a:srgbClr val="000000"/>
              </a:buClr>
              <a:buFont typeface="Calibri"/>
              <a:buChar char="•"/>
            </a:pPr>
            <a:r>
              <a:rPr lang="en-US" altLang="zh-TW" sz="2800">
                <a:solidFill>
                  <a:schemeClr val="tx1"/>
                </a:solidFill>
                <a:latin typeface="TW Cen MT"/>
              </a:rPr>
              <a:t>Support</a:t>
            </a:r>
            <a:r>
              <a:rPr lang="zh-TW" altLang="en-US" sz="2800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W Cen MT"/>
              </a:rPr>
              <a:t>different</a:t>
            </a:r>
            <a:r>
              <a:rPr lang="zh-TW" altLang="en-US" sz="2800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W Cen MT"/>
              </a:rPr>
              <a:t>network</a:t>
            </a:r>
            <a:r>
              <a:rPr lang="zh-TW" altLang="en-US" sz="2800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 sz="2800">
                <a:solidFill>
                  <a:schemeClr val="tx1"/>
                </a:solidFill>
                <a:latin typeface="TW Cen MT"/>
              </a:rPr>
              <a:t>layers</a:t>
            </a:r>
            <a:endParaRPr lang="zh-TW" altLang="en-US" sz="2800">
              <a:solidFill>
                <a:schemeClr val="tx1"/>
              </a:solidFill>
              <a:latin typeface="TW Cen MT"/>
            </a:endParaRPr>
          </a:p>
          <a:p>
            <a:pPr marL="1218565" lvl="1" indent="-456565">
              <a:buClr>
                <a:srgbClr val="000000"/>
              </a:buClr>
            </a:pPr>
            <a:r>
              <a:rPr lang="en-US" altLang="zh-TW">
                <a:solidFill>
                  <a:schemeClr val="tx1"/>
                </a:solidFill>
                <a:latin typeface="TW Cen MT"/>
              </a:rPr>
              <a:t>Applications: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On/Off,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Bulk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transfer,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HTTP,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etc.</a:t>
            </a:r>
            <a:endParaRPr lang="zh-TW" altLang="en-US">
              <a:solidFill>
                <a:schemeClr val="tx1"/>
              </a:solidFill>
              <a:latin typeface="TW Cen MT"/>
            </a:endParaRPr>
          </a:p>
          <a:p>
            <a:pPr marL="1218565" lvl="1" indent="-456565">
              <a:buClr>
                <a:srgbClr val="000000"/>
              </a:buClr>
            </a:pPr>
            <a:r>
              <a:rPr lang="en-US" altLang="zh-TW">
                <a:solidFill>
                  <a:schemeClr val="tx1"/>
                </a:solidFill>
                <a:latin typeface="TW Cen MT"/>
              </a:rPr>
              <a:t>Transport: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TCP,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UDP</a:t>
            </a:r>
            <a:endParaRPr lang="zh-TW" altLang="en-US">
              <a:solidFill>
                <a:schemeClr val="tx1"/>
              </a:solidFill>
              <a:latin typeface="TW Cen MT"/>
            </a:endParaRPr>
          </a:p>
          <a:p>
            <a:pPr marL="1218565" lvl="1" indent="-456565">
              <a:buClr>
                <a:srgbClr val="000000"/>
              </a:buClr>
            </a:pPr>
            <a:r>
              <a:rPr lang="en-US" altLang="zh-TW">
                <a:solidFill>
                  <a:schemeClr val="tx1"/>
                </a:solidFill>
                <a:latin typeface="TW Cen MT"/>
              </a:rPr>
              <a:t>Network: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IPv4,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IPv6,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routing</a:t>
            </a:r>
            <a:endParaRPr lang="zh-TW">
              <a:solidFill>
                <a:schemeClr val="tx1"/>
              </a:solidFill>
              <a:latin typeface="TW Cen MT"/>
            </a:endParaRPr>
          </a:p>
          <a:p>
            <a:pPr marL="1218565" lvl="1" indent="-456565">
              <a:buClr>
                <a:srgbClr val="000000"/>
              </a:buClr>
            </a:pPr>
            <a:r>
              <a:rPr lang="en-US" altLang="zh-TW">
                <a:solidFill>
                  <a:schemeClr val="tx1"/>
                </a:solidFill>
                <a:latin typeface="TW Cen MT"/>
              </a:rPr>
              <a:t>Physical: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Ethernet,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 err="1">
                <a:solidFill>
                  <a:schemeClr val="tx1"/>
                </a:solidFill>
                <a:latin typeface="TW Cen MT"/>
              </a:rPr>
              <a:t>wifi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W Cen MT"/>
              </a:rPr>
              <a:t>LTE,</a:t>
            </a:r>
            <a:r>
              <a:rPr lang="zh-TW" altLang="en-US">
                <a:solidFill>
                  <a:schemeClr val="tx1"/>
                </a:solidFill>
                <a:latin typeface="TW Cen MT"/>
              </a:rPr>
              <a:t> </a:t>
            </a:r>
            <a:r>
              <a:rPr lang="en-US" altLang="zh-TW" err="1">
                <a:solidFill>
                  <a:schemeClr val="tx1"/>
                </a:solidFill>
                <a:latin typeface="TW Cen MT"/>
              </a:rPr>
              <a:t>etc</a:t>
            </a:r>
            <a:endParaRPr lang="zh-TW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Calibri"/>
              <a:buChar char="●"/>
            </a:pPr>
            <a:endParaRPr lang="zh-TW" altLang="en-US" sz="240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2</a:t>
            </a:fld>
            <a:endParaRPr/>
          </a:p>
        </p:txBody>
      </p:sp>
      <p:pic>
        <p:nvPicPr>
          <p:cNvPr id="2" name="Picture 1" descr="A diagram of a data flow&#10;&#10;Description automatically generated">
            <a:extLst>
              <a:ext uri="{FF2B5EF4-FFF2-40B4-BE49-F238E27FC236}">
                <a16:creationId xmlns:a16="http://schemas.microsoft.com/office/drawing/2014/main" id="{418A2407-27C0-029E-68B4-8C3AD4A1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21" y="3075647"/>
            <a:ext cx="5486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- Start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Basic Structure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Calibri"/>
              <a:buChar char="●"/>
            </a:pPr>
            <a:endParaRPr lang="zh-TW" altLang="en-US" sz="240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3</a:t>
            </a:fld>
            <a:endParaRPr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13AFF8D-C39F-9F9B-CB59-B987782A9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88" y="1538078"/>
            <a:ext cx="8570025" cy="51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6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- Structure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Create Nodes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Construct point to point flow &amp; install netDevice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Calibri"/>
              <a:buChar char="●"/>
            </a:pPr>
            <a:endParaRPr lang="zh-TW" altLang="en-US" sz="240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4</a:t>
            </a:fld>
            <a:endParaRPr/>
          </a:p>
        </p:txBody>
      </p:sp>
      <p:pic>
        <p:nvPicPr>
          <p:cNvPr id="2" name="Picture 1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3A4703B9-362F-D356-F70D-1A78DBA7F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58" y="1713494"/>
            <a:ext cx="6996545" cy="1214286"/>
          </a:xfrm>
          <a:prstGeom prst="rect">
            <a:avLst/>
          </a:prstGeom>
        </p:spPr>
      </p:pic>
      <p:pic>
        <p:nvPicPr>
          <p:cNvPr id="3" name="Picture 2" descr="A white rectangular frame with black text&#10;&#10;Description automatically generated">
            <a:extLst>
              <a:ext uri="{FF2B5EF4-FFF2-40B4-BE49-F238E27FC236}">
                <a16:creationId xmlns:a16="http://schemas.microsoft.com/office/drawing/2014/main" id="{BBFA3E29-39B3-8184-D6C8-426BB999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558" y="3514382"/>
            <a:ext cx="6996545" cy="18678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ED8D1-C002-1D8A-DA32-2A802E5E1247}"/>
              </a:ext>
            </a:extLst>
          </p:cNvPr>
          <p:cNvSpPr txBox="1"/>
          <p:nvPr/>
        </p:nvSpPr>
        <p:spPr>
          <a:xfrm>
            <a:off x="8372818" y="4314939"/>
            <a:ext cx="134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FF0000"/>
                </a:solidFill>
                <a:latin typeface="TW Cen MT"/>
                <a:cs typeface="Arial"/>
              </a:rPr>
              <a:t>DataRate</a:t>
            </a:r>
            <a:endParaRPr lang="en-US" b="1" err="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3589DC-DC98-D1EA-18BA-0673BFEF5336}"/>
              </a:ext>
            </a:extLst>
          </p:cNvPr>
          <p:cNvSpPr txBox="1"/>
          <p:nvPr/>
        </p:nvSpPr>
        <p:spPr>
          <a:xfrm>
            <a:off x="8372817" y="4682167"/>
            <a:ext cx="13403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W Cen MT"/>
                <a:cs typeface="Arial"/>
              </a:rPr>
              <a:t>Delay</a:t>
            </a:r>
            <a:endParaRPr lang="en-US" b="1" dirty="0" err="1">
              <a:solidFill>
                <a:srgbClr val="FF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89790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- Structure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Install protocal stack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Assign IP address</a:t>
            </a: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Calibri"/>
              <a:buChar char="●"/>
            </a:pPr>
            <a:endParaRPr lang="zh-TW" altLang="en-US" sz="240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5</a:t>
            </a:fld>
            <a:endParaRPr/>
          </a:p>
        </p:txBody>
      </p:sp>
      <p:pic>
        <p:nvPicPr>
          <p:cNvPr id="2" name="Picture 1" descr="A close-up of a sign&#10;&#10;Description automatically generated">
            <a:extLst>
              <a:ext uri="{FF2B5EF4-FFF2-40B4-BE49-F238E27FC236}">
                <a16:creationId xmlns:a16="http://schemas.microsoft.com/office/drawing/2014/main" id="{A9C5EC35-5E90-72F2-CAF2-593404A8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40" y="1684997"/>
            <a:ext cx="4015962" cy="1202005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E993967-2E56-6EC8-4B24-410C97DCA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29" y="3606945"/>
            <a:ext cx="60198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9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- Structure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fontScale="92500" lnSpcReduction="10000"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Create Server Application and Install</a:t>
            </a:r>
          </a:p>
          <a:p>
            <a:pPr marL="762000" lvl="1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zh-TW" altLang="en-US" b="1">
                <a:solidFill>
                  <a:schemeClr val="tx1"/>
                </a:solidFill>
                <a:latin typeface="TW Cen MT"/>
              </a:rPr>
              <a:t>UdpEchoServerHelper server (9);</a:t>
            </a:r>
          </a:p>
          <a:p>
            <a:pPr marL="762000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ApplicationContainer serverApps = echoServer.Install (nodes.Get (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r>
              <a:rPr lang="zh-TW" b="1">
                <a:solidFill>
                  <a:schemeClr val="tx1"/>
                </a:solidFill>
              </a:rPr>
              <a:t>)); </a:t>
            </a:r>
          </a:p>
          <a:p>
            <a:pPr marL="762000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server.Start (Seconds (1.0));</a:t>
            </a:r>
            <a:r>
              <a:rPr lang="zh-TW" altLang="en-US" b="1">
                <a:solidFill>
                  <a:schemeClr val="tx1"/>
                </a:solidFill>
              </a:rPr>
              <a:t> </a:t>
            </a:r>
            <a:endParaRPr lang="zh-TW" altLang="en-US">
              <a:solidFill>
                <a:schemeClr val="tx1"/>
              </a:solidFill>
            </a:endParaRPr>
          </a:p>
          <a:p>
            <a:pPr marL="762000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server.Stop (Seconds (10.0));</a:t>
            </a:r>
            <a:endParaRPr lang="zh-TW">
              <a:solidFill>
                <a:schemeClr val="tx1"/>
              </a:solidFill>
            </a:endParaRPr>
          </a:p>
          <a:p>
            <a:pPr marL="762000" lvl="1" indent="0">
              <a:spcBef>
                <a:spcPts val="0"/>
              </a:spcBef>
              <a:buNone/>
            </a:pPr>
            <a:endParaRPr lang="zh-TW" b="1">
              <a:solidFill>
                <a:schemeClr val="tx1"/>
              </a:solidFill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Create Client Application and Install</a:t>
            </a: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UdpEchoClientHelper echoClient (interfacesBC.GetAddress (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r>
              <a:rPr lang="zh-TW" b="1">
                <a:solidFill>
                  <a:schemeClr val="tx1"/>
                </a:solidFill>
              </a:rPr>
              <a:t>), 9); // create application on node 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endParaRPr lang="zh-TW" altLang="en-US" b="1">
              <a:solidFill>
                <a:srgbClr val="FF0000"/>
              </a:solidFill>
            </a:endParaRP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echoClient.SetAttribute ("MaxPackets", UintegerValue (1));</a:t>
            </a:r>
            <a:r>
              <a:rPr lang="zh-TW" altLang="en-US" b="1">
                <a:solidFill>
                  <a:schemeClr val="tx1"/>
                </a:solidFill>
              </a:rPr>
              <a:t> </a:t>
            </a: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echoClient.SetAttribute ("Interval", TimeValue (Seconds (1.0)));</a:t>
            </a:r>
            <a:r>
              <a:rPr lang="zh-TW" altLang="en-US" b="1">
                <a:solidFill>
                  <a:schemeClr val="tx1"/>
                </a:solidFill>
              </a:rPr>
              <a:t> </a:t>
            </a:r>
            <a:endParaRPr lang="zh-TW" b="1">
              <a:solidFill>
                <a:schemeClr val="tx1"/>
              </a:solidFill>
            </a:endParaRP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echoClient.SetAttribute ("PacketSize", UintegerValue (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r>
              <a:rPr lang="zh-TW" b="1">
                <a:solidFill>
                  <a:schemeClr val="tx1"/>
                </a:solidFill>
              </a:rPr>
              <a:t>));</a:t>
            </a:r>
            <a:r>
              <a:rPr lang="zh-TW" altLang="en-US" b="1">
                <a:solidFill>
                  <a:schemeClr val="tx1"/>
                </a:solidFill>
              </a:rPr>
              <a:t> </a:t>
            </a: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ApplicationContainer clientApps = echoClient.Install (nodes.Get (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r>
              <a:rPr lang="zh-TW" b="1">
                <a:solidFill>
                  <a:schemeClr val="tx1"/>
                </a:solidFill>
              </a:rPr>
              <a:t>)); // install application on node </a:t>
            </a:r>
            <a:r>
              <a:rPr lang="en-US" altLang="zh-TW" b="1">
                <a:solidFill>
                  <a:srgbClr val="FF0000"/>
                </a:solidFill>
              </a:rPr>
              <a:t>xxx</a:t>
            </a:r>
            <a:endParaRPr lang="zh-TW" altLang="en-US" b="1">
              <a:solidFill>
                <a:srgbClr val="FF0000"/>
              </a:solidFill>
            </a:endParaRP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clientApps.Start (Seconds (2.0));</a:t>
            </a:r>
            <a:r>
              <a:rPr lang="zh-TW" altLang="en-US" b="1">
                <a:solidFill>
                  <a:schemeClr val="tx1"/>
                </a:solidFill>
              </a:rPr>
              <a:t> </a:t>
            </a:r>
          </a:p>
          <a:p>
            <a:pPr marL="744855" lvl="1" indent="0">
              <a:spcBef>
                <a:spcPts val="0"/>
              </a:spcBef>
              <a:buNone/>
            </a:pPr>
            <a:r>
              <a:rPr lang="zh-TW" b="1">
                <a:solidFill>
                  <a:schemeClr val="tx1"/>
                </a:solidFill>
              </a:rPr>
              <a:t>clientApps.Stop (Seconds (10.0));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4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Introduction – Get Throughput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Get Throughput and compute jain's fairness index</a:t>
            </a:r>
          </a:p>
          <a:p>
            <a:pPr marL="1218565" lvl="1" indent="-456565">
              <a:buNone/>
            </a:pPr>
            <a:r>
              <a:rPr lang="zh-TW" sz="2150" b="1">
                <a:solidFill>
                  <a:srgbClr val="000000"/>
                </a:solidFill>
              </a:rPr>
              <a:t>DataRateValue dataratevalue;</a:t>
            </a:r>
            <a:endParaRPr lang="zh-TW" b="1"/>
          </a:p>
          <a:p>
            <a:pPr marL="1218565" lvl="1" indent="-456565">
              <a:buNone/>
            </a:pPr>
            <a:r>
              <a:rPr lang="en-US" altLang="zh-TW" sz="2150" b="1">
                <a:solidFill>
                  <a:srgbClr val="FF0000"/>
                </a:solidFill>
              </a:rPr>
              <a:t>n</a:t>
            </a:r>
            <a:r>
              <a:rPr lang="zh-TW" sz="2150" b="1">
                <a:solidFill>
                  <a:srgbClr val="FF0000"/>
                </a:solidFill>
              </a:rPr>
              <a:t>e</a:t>
            </a:r>
            <a:r>
              <a:rPr lang="en-US" altLang="zh-TW" sz="2150" b="1" err="1">
                <a:solidFill>
                  <a:srgbClr val="FF0000"/>
                </a:solidFill>
              </a:rPr>
              <a:t>tDevice</a:t>
            </a:r>
            <a:r>
              <a:rPr lang="zh-TW" sz="2150" b="1">
                <a:solidFill>
                  <a:srgbClr val="000000"/>
                </a:solidFill>
              </a:rPr>
              <a:t>.Get(</a:t>
            </a:r>
            <a:r>
              <a:rPr lang="en-US" altLang="zh-TW" sz="2150" b="1">
                <a:solidFill>
                  <a:srgbClr val="FF0000"/>
                </a:solidFill>
              </a:rPr>
              <a:t>xxx</a:t>
            </a:r>
            <a:r>
              <a:rPr lang="zh-TW" sz="2150" b="1">
                <a:solidFill>
                  <a:srgbClr val="000000"/>
                </a:solidFill>
              </a:rPr>
              <a:t>)-&gt;GetAttribute("</a:t>
            </a:r>
            <a:r>
              <a:rPr lang="en-US" altLang="zh-TW" sz="2150" b="1">
                <a:solidFill>
                  <a:srgbClr val="FF0000"/>
                </a:solidFill>
              </a:rPr>
              <a:t>xxx</a:t>
            </a:r>
            <a:r>
              <a:rPr lang="zh-TW" sz="2150" b="1">
                <a:solidFill>
                  <a:srgbClr val="000000"/>
                </a:solidFill>
              </a:rPr>
              <a:t>", dataratevalue);</a:t>
            </a:r>
            <a:endParaRPr lang="zh-TW" b="1"/>
          </a:p>
          <a:p>
            <a:pPr marL="1218565" lvl="1" indent="-456565">
              <a:buNone/>
            </a:pPr>
            <a:r>
              <a:rPr lang="zh-TW" sz="2150" b="1">
                <a:solidFill>
                  <a:srgbClr val="000000"/>
                </a:solidFill>
              </a:rPr>
              <a:t>DataRate dataRate = dataratevalue.Get();</a:t>
            </a:r>
            <a:endParaRPr lang="zh-TW" b="1"/>
          </a:p>
          <a:p>
            <a:pPr marL="1218565" lvl="1" indent="-456565">
              <a:buNone/>
            </a:pPr>
            <a:r>
              <a:rPr lang="zh-TW" sz="2150" b="1">
                <a:solidFill>
                  <a:srgbClr val="000000"/>
                </a:solidFill>
              </a:rPr>
              <a:t>// convert to Mbps</a:t>
            </a:r>
            <a:endParaRPr lang="zh-TW" b="1"/>
          </a:p>
          <a:p>
            <a:pPr marL="744855" lvl="1" indent="0">
              <a:spcBef>
                <a:spcPts val="0"/>
              </a:spcBef>
              <a:buNone/>
            </a:pPr>
            <a:r>
              <a:rPr lang="zh-TW" sz="2150" b="1">
                <a:solidFill>
                  <a:srgbClr val="000000"/>
                </a:solidFill>
              </a:rPr>
              <a:t>double throughputAB = dataRate.GetBitRate() / 1e6;</a:t>
            </a:r>
            <a:endParaRPr lang="zh-TW" b="1"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31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Lab - Requirements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lnSpcReduction="10000"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sz="2650">
                <a:solidFill>
                  <a:srgbClr val="FF0000"/>
                </a:solidFill>
                <a:latin typeface="TW Cen MT"/>
              </a:rPr>
              <a:t>Topology</a:t>
            </a:r>
            <a:r>
              <a:rPr lang="zh-TW" altLang="en-US" sz="2650">
                <a:solidFill>
                  <a:srgbClr val="FF0000"/>
                </a:solidFill>
                <a:latin typeface="TW Cen MT"/>
              </a:rPr>
              <a:t> :</a:t>
            </a:r>
            <a:r>
              <a:rPr lang="zh-TW" sz="2650">
                <a:solidFill>
                  <a:srgbClr val="FF0000"/>
                </a:solidFill>
              </a:rPr>
              <a:t> </a:t>
            </a:r>
            <a:r>
              <a:rPr lang="zh-TW" altLang="en-US" sz="2650">
                <a:solidFill>
                  <a:srgbClr val="FF0000"/>
                </a:solidFill>
                <a:latin typeface="TW Cen MT"/>
              </a:rPr>
              <a:t>Construct Three Node</a:t>
            </a:r>
            <a:r>
              <a:rPr lang="zh-TW" altLang="en-US" sz="2650">
                <a:solidFill>
                  <a:schemeClr val="tx1"/>
                </a:solidFill>
                <a:latin typeface="TW Cen MT"/>
              </a:rPr>
              <a:t> (A, B, C)</a:t>
            </a: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Font typeface="Arial,Sans-Serif"/>
              <a:buChar char="•"/>
            </a:pPr>
            <a:r>
              <a:rPr lang="zh-TW" sz="2650">
                <a:solidFill>
                  <a:schemeClr val="tx1"/>
                </a:solidFill>
                <a:latin typeface="TW Cen MT"/>
                <a:cs typeface="Arial"/>
              </a:rPr>
              <a:t>Two Clients Node</a:t>
            </a:r>
            <a:r>
              <a:rPr lang="zh-TW" altLang="en-US" sz="2650">
                <a:solidFill>
                  <a:schemeClr val="tx1"/>
                </a:solidFill>
                <a:latin typeface="TW Cen MT"/>
                <a:cs typeface="Arial"/>
              </a:rPr>
              <a:t> </a:t>
            </a:r>
            <a:r>
              <a:rPr lang="en-US" altLang="zh-TW" sz="2650" dirty="0">
                <a:solidFill>
                  <a:schemeClr val="tx1"/>
                </a:solidFill>
                <a:latin typeface="TW Cen MT"/>
                <a:cs typeface="Arial"/>
              </a:rPr>
              <a:t>(A &amp; B)</a:t>
            </a:r>
            <a:endParaRPr lang="zh-TW" sz="2650" dirty="0">
              <a:solidFill>
                <a:schemeClr val="tx1"/>
              </a:solidFill>
              <a:latin typeface="TW Cen MT"/>
              <a:cs typeface="Arial"/>
            </a:endParaRP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Font typeface="Arial,Sans-Serif"/>
              <a:buChar char="•"/>
            </a:pPr>
            <a:r>
              <a:rPr lang="zh-TW">
                <a:solidFill>
                  <a:schemeClr val="tx1"/>
                </a:solidFill>
                <a:latin typeface="TW Cen MT"/>
                <a:cs typeface="Arial"/>
              </a:rPr>
              <a:t>One Server Node</a:t>
            </a:r>
            <a:r>
              <a:rPr lang="zh-TW" altLang="en-US">
                <a:solidFill>
                  <a:schemeClr val="tx1"/>
                </a:solidFill>
                <a:latin typeface="TW Cen MT"/>
                <a:cs typeface="Arial"/>
              </a:rPr>
              <a:t> (C)</a:t>
            </a:r>
            <a:endParaRPr lang="zh-TW">
              <a:solidFill>
                <a:schemeClr val="tx1"/>
              </a:solidFill>
              <a:latin typeface="TW Cen MT"/>
            </a:endParaRPr>
          </a:p>
          <a:p>
            <a:pPr marL="744855" lvl="1" indent="0">
              <a:spcBef>
                <a:spcPts val="0"/>
              </a:spcBef>
              <a:buClr>
                <a:srgbClr val="000000"/>
              </a:buClr>
              <a:buNone/>
            </a:pPr>
            <a:endParaRPr lang="zh-TW">
              <a:solidFill>
                <a:schemeClr val="tx1"/>
              </a:solidFill>
              <a:latin typeface="TW Cen MT"/>
              <a:cs typeface="Arial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sz="2650">
                <a:solidFill>
                  <a:srgbClr val="FF0000"/>
                </a:solidFill>
                <a:latin typeface="TW Cen MT"/>
              </a:rPr>
              <a:t>Flow generation</a:t>
            </a:r>
            <a:r>
              <a:rPr lang="zh-TW" altLang="en-US" sz="2650">
                <a:solidFill>
                  <a:srgbClr val="FF0000"/>
                </a:solidFill>
                <a:latin typeface="TW Cen MT"/>
              </a:rPr>
              <a:t> </a:t>
            </a:r>
            <a:r>
              <a:rPr lang="zh-TW" sz="2650">
                <a:solidFill>
                  <a:srgbClr val="FF0000"/>
                </a:solidFill>
                <a:latin typeface="TW Cen MT"/>
              </a:rPr>
              <a:t>: create two flows</a:t>
            </a:r>
            <a:endParaRPr lang="zh-TW">
              <a:latin typeface="TW Cen MT"/>
            </a:endParaRP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zh-TW" altLang="en-US">
                <a:solidFill>
                  <a:schemeClr val="tx1"/>
                </a:solidFill>
                <a:latin typeface="TW Cen MT"/>
              </a:rPr>
              <a:t>Flow 1</a:t>
            </a: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zh-TW" altLang="en-US" sz="2100">
                <a:solidFill>
                  <a:schemeClr val="tx1"/>
                </a:solidFill>
                <a:latin typeface="TW Cen MT"/>
              </a:rPr>
              <a:t>Sender : A ; receiver : B</a:t>
            </a: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zh-TW" sz="2100">
                <a:solidFill>
                  <a:schemeClr val="tx1"/>
                </a:solidFill>
                <a:latin typeface="TW Cen MT"/>
              </a:rPr>
              <a:t>Traffic pattern :</a:t>
            </a:r>
            <a:r>
              <a:rPr lang="zh-TW" altLang="en-US" sz="2100">
                <a:solidFill>
                  <a:schemeClr val="tx1"/>
                </a:solidFill>
              </a:rPr>
              <a:t> </a:t>
            </a:r>
            <a:endParaRPr lang="zh-TW" altLang="en-US" sz="2100">
              <a:solidFill>
                <a:schemeClr val="tx1"/>
              </a:solidFill>
              <a:latin typeface="TW Cen MT"/>
            </a:endParaRPr>
          </a:p>
          <a:p>
            <a:pPr marL="2437765" lvl="3" indent="-440055">
              <a:spcBef>
                <a:spcPts val="0"/>
              </a:spcBef>
              <a:buSzPts val="2000"/>
            </a:pPr>
            <a:r>
              <a:rPr lang="zh-TW" sz="2100">
                <a:solidFill>
                  <a:schemeClr val="tx1"/>
                </a:solidFill>
                <a:latin typeface="TW Cen MT"/>
              </a:rPr>
              <a:t>data Size is 5 Mbps</a:t>
            </a:r>
            <a:endParaRPr lang="zh-TW" altLang="en-US" sz="2100">
              <a:solidFill>
                <a:schemeClr val="tx1"/>
              </a:solidFill>
              <a:latin typeface="TW Cen MT"/>
            </a:endParaRPr>
          </a:p>
          <a:p>
            <a:pPr marL="2437765" lvl="3" indent="-440055">
              <a:spcBef>
                <a:spcPts val="0"/>
              </a:spcBef>
              <a:buSzPts val="2000"/>
            </a:pPr>
            <a:r>
              <a:rPr lang="zh-TW" sz="2100">
                <a:solidFill>
                  <a:schemeClr val="tx1"/>
                </a:solidFill>
                <a:latin typeface="TW Cen MT"/>
              </a:rPr>
              <a:t>delay is 10 ms</a:t>
            </a:r>
            <a:endParaRPr lang="zh-TW" altLang="en-US" sz="2100">
              <a:solidFill>
                <a:schemeClr val="tx1"/>
              </a:solidFill>
              <a:latin typeface="TW Cen MT"/>
            </a:endParaRP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zh-TW" altLang="en-US">
                <a:solidFill>
                  <a:schemeClr val="tx1"/>
                </a:solidFill>
                <a:latin typeface="TW Cen MT"/>
              </a:rPr>
              <a:t>Flow 2</a:t>
            </a: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  <a:buFont typeface="Arial,Sans-Serif"/>
              <a:buChar char="•"/>
            </a:pP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S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e</a:t>
            </a:r>
            <a:r>
              <a:rPr lang="en-US" altLang="zh-TW" sz="2100" dirty="0" err="1">
                <a:solidFill>
                  <a:schemeClr val="tx1"/>
                </a:solidFill>
                <a:latin typeface="TW Cen MT"/>
                <a:cs typeface="Arial"/>
              </a:rPr>
              <a:t>nder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 :</a:t>
            </a:r>
            <a:r>
              <a:rPr lang="zh-TW" altLang="en-US" sz="2100">
                <a:solidFill>
                  <a:schemeClr val="tx1"/>
                </a:solidFill>
                <a:latin typeface="TW Cen MT"/>
                <a:cs typeface="Arial"/>
              </a:rPr>
              <a:t> 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B 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;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 re</a:t>
            </a:r>
            <a:r>
              <a:rPr lang="en-US" altLang="zh-TW" sz="2100" dirty="0" err="1">
                <a:solidFill>
                  <a:schemeClr val="tx1"/>
                </a:solidFill>
                <a:latin typeface="TW Cen MT"/>
                <a:cs typeface="Arial"/>
              </a:rPr>
              <a:t>ceiver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 : C</a:t>
            </a:r>
            <a:endParaRPr lang="zh-TW" altLang="en-US" sz="2100" dirty="0">
              <a:solidFill>
                <a:schemeClr val="tx1"/>
              </a:solidFill>
              <a:latin typeface="TW Cen MT"/>
              <a:cs typeface="Arial"/>
            </a:endParaRP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  <a:buFont typeface="Arial"/>
              <a:buChar char="•"/>
            </a:pP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Tra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ff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i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c</a:t>
            </a:r>
            <a:r>
              <a:rPr lang="zh-TW" altLang="en-US" sz="2100" dirty="0">
                <a:solidFill>
                  <a:schemeClr val="tx1"/>
                </a:solidFill>
                <a:latin typeface="TW Cen MT"/>
                <a:cs typeface="Arial"/>
              </a:rPr>
              <a:t> </a:t>
            </a:r>
            <a:r>
              <a:rPr lang="en-US" altLang="zh-TW" sz="2100" dirty="0" err="1">
                <a:solidFill>
                  <a:schemeClr val="tx1"/>
                </a:solidFill>
                <a:latin typeface="TW Cen MT"/>
                <a:cs typeface="Arial"/>
              </a:rPr>
              <a:t>patt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ern</a:t>
            </a:r>
            <a:r>
              <a:rPr lang="zh-TW" altLang="en-US" sz="2100">
                <a:solidFill>
                  <a:schemeClr val="tx1"/>
                </a:solidFill>
                <a:latin typeface="TW Cen MT"/>
                <a:cs typeface="Arial"/>
              </a:rPr>
              <a:t> 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:</a:t>
            </a:r>
            <a:r>
              <a:rPr lang="zh-TW" altLang="en-US" sz="2100" dirty="0">
                <a:solidFill>
                  <a:schemeClr val="tx1"/>
                </a:solidFill>
                <a:latin typeface="TW Cen MT"/>
                <a:cs typeface="Arial"/>
              </a:rPr>
              <a:t> </a:t>
            </a:r>
            <a:endParaRPr lang="zh-TW" sz="2100" dirty="0">
              <a:solidFill>
                <a:schemeClr val="tx1"/>
              </a:solidFill>
              <a:latin typeface="TW Cen MT"/>
              <a:cs typeface="Arial"/>
            </a:endParaRPr>
          </a:p>
          <a:p>
            <a:pPr marL="2437765" lvl="3" indent="-440055">
              <a:spcBef>
                <a:spcPts val="0"/>
              </a:spcBef>
              <a:buSzPts val="2000"/>
            </a:pP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d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ata Size is 10</a:t>
            </a:r>
            <a:r>
              <a:rPr lang="zh-TW" altLang="en-US" sz="2100">
                <a:solidFill>
                  <a:schemeClr val="tx1"/>
                </a:solidFill>
                <a:latin typeface="TW Cen MT"/>
                <a:cs typeface="Arial"/>
              </a:rPr>
              <a:t> 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Mb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ps</a:t>
            </a:r>
          </a:p>
          <a:p>
            <a:pPr marL="2437765" lvl="3" indent="-440055">
              <a:spcBef>
                <a:spcPts val="0"/>
              </a:spcBef>
              <a:buSzPts val="2000"/>
            </a:pP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delay is </a:t>
            </a:r>
            <a:r>
              <a:rPr lang="en-US" altLang="zh-TW" sz="2100" dirty="0">
                <a:solidFill>
                  <a:schemeClr val="tx1"/>
                </a:solidFill>
                <a:latin typeface="TW Cen MT"/>
                <a:cs typeface="Arial"/>
              </a:rPr>
              <a:t>2</a:t>
            </a:r>
            <a:r>
              <a:rPr lang="zh-TW" sz="2100">
                <a:solidFill>
                  <a:schemeClr val="tx1"/>
                </a:solidFill>
                <a:latin typeface="TW Cen MT"/>
                <a:cs typeface="Arial"/>
              </a:rPr>
              <a:t>0 ms</a:t>
            </a:r>
          </a:p>
          <a:p>
            <a:pPr marL="1828165" lvl="2" indent="-440055">
              <a:spcBef>
                <a:spcPts val="0"/>
              </a:spcBef>
              <a:buClr>
                <a:srgbClr val="000000"/>
              </a:buClr>
              <a:buSzPts val="2000"/>
              <a:buFont typeface="Arial,Sans-Serif"/>
              <a:buChar char="•"/>
            </a:pPr>
            <a:endParaRPr lang="en-US" altLang="zh-TW" sz="2100" dirty="0">
              <a:solidFill>
                <a:schemeClr val="tx1"/>
              </a:solidFill>
              <a:latin typeface="TW Cen MT"/>
              <a:cs typeface="Arial"/>
            </a:endParaRP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400">
              <a:solidFill>
                <a:schemeClr val="tx1"/>
              </a:solidFill>
              <a:latin typeface="TW Cen MT"/>
            </a:endParaRPr>
          </a:p>
          <a:p>
            <a:pPr marL="135255" indent="0">
              <a:spcBef>
                <a:spcPts val="0"/>
              </a:spcBef>
              <a:buClr>
                <a:srgbClr val="000000"/>
              </a:buClr>
              <a:buNone/>
            </a:pPr>
            <a:endParaRPr lang="zh-TW" altLang="en-US" sz="2400">
              <a:solidFill>
                <a:schemeClr val="tx1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20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609600" y="116632"/>
            <a:ext cx="10972800" cy="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zh-TW" altLang="en-US" sz="3700">
                <a:solidFill>
                  <a:schemeClr val="accent1"/>
                </a:solidFill>
                <a:latin typeface="Tw Cen MT"/>
              </a:rPr>
              <a:t>Lab - Requirements</a:t>
            </a: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609600" y="1080392"/>
            <a:ext cx="10972800" cy="50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</a:pPr>
            <a:r>
              <a:rPr lang="zh-TW" altLang="en-US" sz="2650">
                <a:solidFill>
                  <a:schemeClr val="tx1"/>
                </a:solidFill>
                <a:latin typeface="TW Cen MT"/>
              </a:rPr>
              <a:t>Output</a:t>
            </a:r>
            <a:r>
              <a:rPr lang="zh-TW" altLang="en-US" sz="2650">
                <a:solidFill>
                  <a:srgbClr val="FF0000"/>
                </a:solidFill>
                <a:latin typeface="TW Cen MT"/>
              </a:rPr>
              <a:t> each flow's throughput</a:t>
            </a:r>
            <a:endParaRPr lang="zh-TW" altLang="en-US" sz="2650" dirty="0">
              <a:solidFill>
                <a:srgbClr val="FF0000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chemeClr val="tx1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sz="2700">
                <a:solidFill>
                  <a:schemeClr val="tx1"/>
                </a:solidFill>
                <a:latin typeface="TW Cen MT"/>
              </a:rPr>
              <a:t>Compute the </a:t>
            </a:r>
            <a:r>
              <a:rPr lang="zh-TW" sz="2700">
                <a:solidFill>
                  <a:srgbClr val="FF0000"/>
                </a:solidFill>
                <a:latin typeface="TW Cen MT"/>
              </a:rPr>
              <a:t>Jain's fairness index with each throughput</a:t>
            </a:r>
            <a:endParaRPr lang="zh-TW" altLang="en-US" sz="2650">
              <a:solidFill>
                <a:srgbClr val="FF0000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650">
              <a:solidFill>
                <a:srgbClr val="FF0000"/>
              </a:solidFill>
              <a:latin typeface="TW Cen MT"/>
            </a:endParaRPr>
          </a:p>
          <a:p>
            <a:pPr marL="608965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zh-TW" altLang="en-US" sz="2650">
                <a:solidFill>
                  <a:srgbClr val="FF0000"/>
                </a:solidFill>
                <a:latin typeface="TW Cen MT"/>
              </a:rPr>
              <a:t>You do not modify the below code. It will used to check your flow is construct successfully or not !!</a:t>
            </a:r>
          </a:p>
          <a:p>
            <a:pPr marL="1218565" lvl="1" indent="-473710"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endParaRPr lang="zh-TW" altLang="en-US" sz="2400">
              <a:solidFill>
                <a:schemeClr val="tx1"/>
              </a:solidFill>
              <a:latin typeface="TW Cen MT"/>
            </a:endParaRPr>
          </a:p>
          <a:p>
            <a:pPr marL="135255" indent="0">
              <a:spcBef>
                <a:spcPts val="0"/>
              </a:spcBef>
              <a:buClr>
                <a:srgbClr val="000000"/>
              </a:buClr>
              <a:buNone/>
            </a:pPr>
            <a:endParaRPr lang="zh-TW" altLang="en-US" sz="2400">
              <a:solidFill>
                <a:schemeClr val="tx1"/>
              </a:solidFill>
              <a:latin typeface="Tw Cen MT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-US" altLang="zh-TW"/>
              <a:pPr/>
              <a:t>9</a:t>
            </a:fld>
            <a:endParaRPr/>
          </a:p>
        </p:txBody>
      </p:sp>
      <p:pic>
        <p:nvPicPr>
          <p:cNvPr id="2" name="Picture 1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24451959-7BB9-9F79-7403-FF6BCE53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50" y="3856936"/>
            <a:ext cx="8017098" cy="21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8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201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佈景主題2013</vt:lpstr>
      <vt:lpstr>Lab1 - ns3</vt:lpstr>
      <vt:lpstr>Introduction - ns3</vt:lpstr>
      <vt:lpstr>Introduction - Start</vt:lpstr>
      <vt:lpstr>Introduction - Structure</vt:lpstr>
      <vt:lpstr>Introduction - Structure</vt:lpstr>
      <vt:lpstr>Introduction - Structure</vt:lpstr>
      <vt:lpstr>Introduction – Get Throughput</vt:lpstr>
      <vt:lpstr>Lab - Requirements</vt:lpstr>
      <vt:lpstr>Lab - Requirements</vt:lpstr>
      <vt:lpstr>Lab -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138</cp:revision>
  <dcterms:created xsi:type="dcterms:W3CDTF">2023-10-17T09:55:15Z</dcterms:created>
  <dcterms:modified xsi:type="dcterms:W3CDTF">2023-10-18T09:46:00Z</dcterms:modified>
</cp:coreProperties>
</file>