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006600"/>
    <a:srgbClr val="0000FF"/>
    <a:srgbClr val="F4B18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281" autoAdjust="0"/>
  </p:normalViewPr>
  <p:slideViewPr>
    <p:cSldViewPr snapToGrid="0">
      <p:cViewPr>
        <p:scale>
          <a:sx n="125" d="100"/>
          <a:sy n="125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C036230-7743-2A49-86C7-22D938255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91B8C-89B6-314E-9715-F8DD8EE13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554D-CFCD-D149-B206-BE1F36BE892D}" type="datetimeFigureOut">
              <a:rPr kumimoji="1" lang="zh-TW" altLang="en-US" smtClean="0"/>
              <a:t>2023/10/26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98F515-D2A1-F740-9462-D6540FFC2B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214AB-5368-E248-B85A-D315980AE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332B6-D795-5C40-A603-75D48401B7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66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8"/>
          </a:xfrm>
          <a:prstGeom prst="rect">
            <a:avLst/>
          </a:prstGeom>
        </p:spPr>
        <p:txBody>
          <a:bodyPr vert="horz" lIns="95565" tIns="47783" rIns="95565" bIns="4778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5428"/>
          </a:xfrm>
          <a:prstGeom prst="rect">
            <a:avLst/>
          </a:prstGeom>
        </p:spPr>
        <p:txBody>
          <a:bodyPr vert="horz" lIns="95565" tIns="47783" rIns="95565" bIns="47783" rtlCol="0"/>
          <a:lstStyle>
            <a:lvl1pPr algn="r">
              <a:defRPr sz="1200"/>
            </a:lvl1pPr>
          </a:lstStyle>
          <a:p>
            <a:fld id="{C67A7CC5-72A1-4779-8DDB-591B84AA272D}" type="datetimeFigureOut">
              <a:rPr lang="zh-TW" altLang="en-US" smtClean="0"/>
              <a:pPr/>
              <a:t>2023/10/26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5" tIns="47783" rIns="95565" bIns="4778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5565" tIns="47783" rIns="95565" bIns="4778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7"/>
          </a:xfrm>
          <a:prstGeom prst="rect">
            <a:avLst/>
          </a:prstGeom>
        </p:spPr>
        <p:txBody>
          <a:bodyPr vert="horz" lIns="95565" tIns="47783" rIns="95565" bIns="4778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7"/>
          </a:xfrm>
          <a:prstGeom prst="rect">
            <a:avLst/>
          </a:prstGeom>
        </p:spPr>
        <p:txBody>
          <a:bodyPr vert="horz" lIns="95565" tIns="47783" rIns="95565" bIns="47783" rtlCol="0" anchor="b"/>
          <a:lstStyle>
            <a:lvl1pPr algn="r">
              <a:defRPr sz="1200"/>
            </a:lvl1pPr>
          </a:lstStyle>
          <a:p>
            <a:fld id="{0CF272F0-5E72-4C1F-A783-DA6A92D0F0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48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272F0-5E72-4C1F-A783-DA6A92D0F0D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4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57430"/>
            <a:ext cx="7772400" cy="110014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 prstMaterial="flat">
              <a:bevelT w="25400" h="2540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algn="ctr">
              <a:defRPr sz="4000" b="1" cap="none" spc="0" baseline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8F25186-59BF-B646-A744-E19388C09B51}" type="datetime1">
              <a:t>2023/10/26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87714" y="3500438"/>
            <a:ext cx="7786742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286380" y="4857760"/>
            <a:ext cx="321471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26DA-94A6-C940-82B7-66EC73A6D440}" type="datetime1">
              <a:t>2023/10/26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2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7DD-842A-5646-831E-F5E821C1373C}" type="datetime1">
              <a:t>2023/10/26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5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4DBE-4492-F045-87A5-93D833C0CF3A}" type="datetime1">
              <a:t>2023/10/26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3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4522" y="980728"/>
            <a:ext cx="8250882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500826" y="6356257"/>
            <a:ext cx="2214578" cy="646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5194920" cy="1080120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D411096-A0C0-524F-ACA3-C36E152284B4}" type="datetime1">
              <a:t>2023/10/26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4522" y="1267172"/>
            <a:ext cx="8250882" cy="1588"/>
          </a:xfrm>
          <a:prstGeom prst="line">
            <a:avLst/>
          </a:prstGeom>
          <a:ln w="38100">
            <a:gradFill flip="none" rotWithShape="1">
              <a:gsLst>
                <a:gs pos="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500826" y="6137182"/>
            <a:ext cx="2214578" cy="6462"/>
          </a:xfrm>
          <a:prstGeom prst="line">
            <a:avLst/>
          </a:prstGeom>
          <a:ln w="38100">
            <a:gradFill flip="none" rotWithShape="1">
              <a:gsLst>
                <a:gs pos="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8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BFA0-8557-0943-870D-F1CDC304CFE8}" type="datetime1">
              <a:t>2023/10/26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98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7863F88-28A7-804B-B03F-13EB33E2287D}" type="datetime1">
              <a:t>2023/10/26</a:t>
            </a:fld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7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B170-C23A-4F4E-A4B2-93768D143899}" type="datetime1">
              <a:t>2023/10/26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B774-0586-BC41-B527-D79F33BBE5B9}" type="datetime1">
              <a:t>2023/10/26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8167-9CBA-8546-9E0C-50F21E29B813}" type="datetime1">
              <a:t>2023/10/26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EA3B-B92F-5F4B-9BC9-79F0D2BF2066}" type="datetime1">
              <a:t>2023/10/26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43240" y="592933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6158776"/>
            <a:ext cx="3736737" cy="69922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938598" y="63766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AE4889-0CED-9A4B-A32E-0AE651D99686}" type="datetime1">
              <a:t>2023/10/26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2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C00000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rgbClr val="C00000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921F2-DB80-0949-83E4-50CB329CF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NS-3</a:t>
            </a:r>
            <a:r>
              <a:rPr kumimoji="1" lang="zh-TW" alt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zh-TW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Scheduling</a:t>
            </a:r>
            <a:endParaRPr kumimoji="1" lang="zh-TW" altLang="en-US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75E988-CC3D-624C-9F83-25DDBE93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FC1-4C4C-CF49-9070-EF5293F6BF49}" type="datetime1">
              <a:rPr lang="zh-TW" altLang="en-US"/>
              <a:t>2023/10/26</a:t>
            </a:fld>
            <a:endParaRPr lang="zh-TW" alt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4572000" y="3746318"/>
            <a:ext cx="4896544" cy="681756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林書宇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indent="0" algn="ctr" defTabSz="91440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李政峯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2F4B7D0-5D94-4EDE-B373-100711127CA5}"/>
              </a:ext>
            </a:extLst>
          </p:cNvPr>
          <p:cNvSpPr txBox="1">
            <a:spLocks/>
          </p:cNvSpPr>
          <p:nvPr/>
        </p:nvSpPr>
        <p:spPr>
          <a:xfrm>
            <a:off x="4716622" y="4400977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October 26, 2023</a:t>
            </a:r>
          </a:p>
        </p:txBody>
      </p:sp>
    </p:spTree>
    <p:extLst>
      <p:ext uri="{BB962C8B-B14F-4D97-AF65-F5344CB8AC3E}">
        <p14:creationId xmlns:p14="http://schemas.microsoft.com/office/powerpoint/2010/main" val="31637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82AC6-1CAE-AF73-3894-84416287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E2D8E-AA4E-0E81-7554-25920B6C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/>
              <a:t>常用的</a:t>
            </a:r>
            <a:r>
              <a:rPr kumimoji="1" lang="en-US" altLang="zh-TW" sz="3200" dirty="0"/>
              <a:t>Packet Scheduling</a:t>
            </a:r>
            <a:r>
              <a:rPr kumimoji="1" lang="zh-TW" altLang="en-US" sz="3200" dirty="0"/>
              <a:t>介紹</a:t>
            </a:r>
            <a:endParaRPr kumimoji="1" lang="en-US" altLang="zh-TW" sz="3200" dirty="0"/>
          </a:p>
          <a:p>
            <a:pPr lvl="1"/>
            <a:r>
              <a:rPr kumimoji="1" lang="en-US" altLang="zh-TW" sz="3000" dirty="0"/>
              <a:t>First In First Out (FIFO)</a:t>
            </a:r>
          </a:p>
          <a:p>
            <a:pPr lvl="1"/>
            <a:r>
              <a:rPr kumimoji="1" lang="en-US" altLang="zh-TW" sz="3000" dirty="0"/>
              <a:t>Priority Queue</a:t>
            </a:r>
          </a:p>
          <a:p>
            <a:pPr lvl="1"/>
            <a:r>
              <a:rPr kumimoji="1" lang="en-US" altLang="zh-TW" sz="3000" dirty="0"/>
              <a:t>Round-robin (RR)</a:t>
            </a:r>
          </a:p>
          <a:p>
            <a:pPr lvl="1"/>
            <a:r>
              <a:rPr kumimoji="1" lang="en-US" altLang="zh-TW" sz="3000" dirty="0"/>
              <a:t>Weighted Fair Queuing (WFQ)</a:t>
            </a:r>
          </a:p>
          <a:p>
            <a:r>
              <a:rPr kumimoji="1" lang="en" altLang="zh-TW" sz="3200" dirty="0"/>
              <a:t>Lab</a:t>
            </a:r>
            <a:endParaRPr kumimoji="1" lang="en-US" altLang="zh-TW" sz="3200" dirty="0"/>
          </a:p>
          <a:p>
            <a:pPr lvl="1"/>
            <a:r>
              <a:rPr kumimoji="1" lang="zh-TW" altLang="en-US" sz="3000" dirty="0"/>
              <a:t>實驗內容</a:t>
            </a:r>
            <a:endParaRPr kumimoji="1" lang="en-US" altLang="zh-TW" sz="3000" dirty="0"/>
          </a:p>
          <a:p>
            <a:pPr lvl="1"/>
            <a:r>
              <a:rPr kumimoji="1" lang="zh-TW" altLang="en-US" sz="3000" dirty="0"/>
              <a:t>繳交報告</a:t>
            </a:r>
            <a:endParaRPr kumimoji="1" lang="en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28089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7BDD4-246A-CC12-238A-59904AE8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FIFO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1FAFE-FF74-8222-8967-2F5CA595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按照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到達的順序進行排隊，並以相同的顺序將它們傳送出去。在</a:t>
            </a:r>
            <a:r>
              <a:rPr kumimoji="1" lang="en" altLang="zh-TW" dirty="0"/>
              <a:t>FIFO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queue</a:t>
            </a:r>
            <a:r>
              <a:rPr kumimoji="1" lang="zh-TW" altLang="en-US" dirty="0"/>
              <a:t>中，第一个到達的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先被傳送，然後是第二個，以此類推。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優：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簡單：</a:t>
            </a:r>
            <a:r>
              <a:rPr kumimoji="1" lang="en" altLang="zh-TW" dirty="0"/>
              <a:t>FIFO</a:t>
            </a:r>
            <a:r>
              <a:rPr kumimoji="1" lang="zh-TW" altLang="en-US" dirty="0"/>
              <a:t>是一種非常簡單的</a:t>
            </a:r>
            <a:r>
              <a:rPr kumimoji="1" lang="en-US" altLang="zh-TW" dirty="0"/>
              <a:t> Scheduling</a:t>
            </a:r>
            <a:r>
              <a:rPr kumimoji="1" lang="zh-TW" altLang="en-US" dirty="0"/>
              <a:t>，容易實現和也不難理解。它不需要複雜的優先級計算或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狀態追蹤。</a:t>
            </a:r>
          </a:p>
          <a:p>
            <a:pPr lvl="1"/>
            <a:r>
              <a:rPr kumimoji="1" lang="zh-TW" altLang="en-US" dirty="0"/>
              <a:t>公平性：</a:t>
            </a:r>
            <a:r>
              <a:rPr kumimoji="1" lang="en" altLang="zh-TW" dirty="0"/>
              <a:t>FIFO</a:t>
            </a:r>
            <a:r>
              <a:rPr kumimoji="1" lang="zh-TW" altLang="en-US" dirty="0"/>
              <a:t> 保持了到達順序，因此每个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都具有相同的傳输機會。這使得它在某些情况下具有公平性。</a:t>
            </a:r>
          </a:p>
          <a:p>
            <a:r>
              <a:rPr kumimoji="1" lang="zh-TW" altLang="en-US" dirty="0"/>
              <a:t>缺：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缺乏玲活性：</a:t>
            </a:r>
            <a:r>
              <a:rPr kumimoji="1" lang="en" altLang="zh-TW" dirty="0"/>
              <a:t>FIFO</a:t>
            </a:r>
            <a:r>
              <a:rPr kumimoji="1" lang="zh-TW" altLang="en-US" dirty="0"/>
              <a:t> 無法考慮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的優先級、流量類型或其他特徵。這可能導致不適合某些特定需求的網路。</a:t>
            </a:r>
          </a:p>
          <a:p>
            <a:pPr lvl="1"/>
            <a:r>
              <a:rPr kumimoji="1" lang="zh-TW" altLang="en-US" dirty="0"/>
              <a:t>不適用於雍塞控制：</a:t>
            </a:r>
            <a:r>
              <a:rPr kumimoji="1" lang="en" altLang="zh-TW" dirty="0"/>
              <a:t>FIFO</a:t>
            </a:r>
            <a:r>
              <a:rPr kumimoji="1" lang="zh-TW" altLang="en-US" dirty="0"/>
              <a:t> 無法應對網路壅塞情况。當網路壅塞時，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可能會積很多，而 </a:t>
            </a:r>
            <a:r>
              <a:rPr kumimoji="1" lang="en" altLang="zh-TW" dirty="0"/>
              <a:t>FIFO</a:t>
            </a:r>
            <a:r>
              <a:rPr kumimoji="1" lang="zh-TW" altLang="en-US" dirty="0"/>
              <a:t> 不能自動調整傳輸順序。</a:t>
            </a:r>
          </a:p>
          <a:p>
            <a:pPr lvl="1"/>
            <a:r>
              <a:rPr kumimoji="1" lang="zh-TW" altLang="en-US" dirty="0"/>
              <a:t>延遲问题：在高覆載情况下，</a:t>
            </a:r>
            <a:r>
              <a:rPr kumimoji="1" lang="en" altLang="zh-TW" dirty="0"/>
              <a:t>FIFO</a:t>
            </a:r>
            <a:r>
              <a:rPr kumimoji="1" lang="zh-TW" altLang="en-US" dirty="0"/>
              <a:t> 可能導致較高的</a:t>
            </a:r>
            <a:r>
              <a:rPr kumimoji="1" lang="en-US" altLang="zh-TW" dirty="0"/>
              <a:t> packet delay</a:t>
            </a:r>
            <a:r>
              <a:rPr kumimoji="1" lang="zh-TW" altLang="en-US" dirty="0"/>
              <a:t>，因爲新到達的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必須等待 </a:t>
            </a:r>
            <a:r>
              <a:rPr kumimoji="1" lang="en-US" altLang="zh-TW" dirty="0"/>
              <a:t>queue </a:t>
            </a:r>
            <a:r>
              <a:rPr kumimoji="1" lang="zh-TW" altLang="en-US" dirty="0"/>
              <a:t>中的所有先前 </a:t>
            </a:r>
            <a:r>
              <a:rPr kumimoji="1" lang="en-US" altLang="zh-TW" dirty="0"/>
              <a:t>packet </a:t>
            </a:r>
            <a:r>
              <a:rPr kumimoji="1" lang="zh-TW" altLang="en-US" dirty="0"/>
              <a:t>被傳輸完。</a:t>
            </a:r>
          </a:p>
        </p:txBody>
      </p:sp>
    </p:spTree>
    <p:extLst>
      <p:ext uri="{BB962C8B-B14F-4D97-AF65-F5344CB8AC3E}">
        <p14:creationId xmlns:p14="http://schemas.microsoft.com/office/powerpoint/2010/main" val="119781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E27F-733C-59CB-B41A-997CD741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Priority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Queue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4FBD1-5597-1C17-9AB3-72EB0AC1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/>
              <a:t>用於按照不同優先級處理 </a:t>
            </a:r>
            <a:r>
              <a:rPr kumimoji="1" lang="en-US" altLang="zh-TW"/>
              <a:t>packet</a:t>
            </a:r>
            <a:r>
              <a:rPr kumimoji="1" lang="zh-TW" altLang="en-US"/>
              <a:t>。根據 </a:t>
            </a:r>
            <a:r>
              <a:rPr kumimoji="1" lang="en-US" altLang="zh-TW"/>
              <a:t>packet </a:t>
            </a:r>
            <a:r>
              <a:rPr kumimoji="1" lang="zh-TW" altLang="en-US"/>
              <a:t>的優先級將它們排隊，並按照優先級瞬序傳送。高優先級的 </a:t>
            </a:r>
            <a:r>
              <a:rPr kumimoji="1" lang="en-US" altLang="zh-TW"/>
              <a:t>packet </a:t>
            </a:r>
            <a:r>
              <a:rPr kumimoji="1" lang="zh-TW" altLang="en-US"/>
              <a:t>將首先被處理，而低優先級的 </a:t>
            </a:r>
            <a:r>
              <a:rPr kumimoji="1" lang="en-US" altLang="zh-TW"/>
              <a:t>packet </a:t>
            </a:r>
            <a:r>
              <a:rPr kumimoji="1" lang="zh-TW" altLang="en-US"/>
              <a:t>將按順序處理，不考慮它們的到達時間。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優：</a:t>
            </a:r>
          </a:p>
          <a:p>
            <a:pPr lvl="1"/>
            <a:r>
              <a:rPr kumimoji="1" lang="zh-TW" altLang="en-US"/>
              <a:t>優先處理：高優先級</a:t>
            </a:r>
            <a:r>
              <a:rPr kumimoji="1" lang="en-US" altLang="zh-TW"/>
              <a:t> packet </a:t>
            </a:r>
            <a:r>
              <a:rPr kumimoji="1" lang="zh-TW" altLang="en-US"/>
              <a:t>得到了更快的處理，這對於實時或關鍵應用非常重要。</a:t>
            </a:r>
          </a:p>
          <a:p>
            <a:pPr lvl="1"/>
            <a:r>
              <a:rPr kumimoji="1" lang="zh-TW" altLang="en-US"/>
              <a:t>靈活性：可以為不同類型的 </a:t>
            </a:r>
            <a:r>
              <a:rPr kumimoji="1" lang="en-US" altLang="zh-TW"/>
              <a:t>packet </a:t>
            </a:r>
            <a:r>
              <a:rPr kumimoji="1" lang="zh-TW" altLang="en-US"/>
              <a:t>分配不同的優先級，以滿足需求。</a:t>
            </a:r>
          </a:p>
          <a:p>
            <a:pPr lvl="1"/>
            <a:r>
              <a:rPr kumimoji="1" lang="zh-TW" altLang="en-US"/>
              <a:t>保障服務品質：有助於維護服務品質要求，確保重要 </a:t>
            </a:r>
            <a:r>
              <a:rPr kumimoji="1" lang="en-US" altLang="zh-TW"/>
              <a:t>packet </a:t>
            </a:r>
            <a:r>
              <a:rPr kumimoji="1" lang="zh-TW" altLang="en-US"/>
              <a:t>的及時傳輸。</a:t>
            </a:r>
          </a:p>
          <a:p>
            <a:r>
              <a:rPr kumimoji="1" lang="zh-TW" altLang="en-US"/>
              <a:t>缺：</a:t>
            </a:r>
          </a:p>
          <a:p>
            <a:pPr lvl="1"/>
            <a:r>
              <a:rPr kumimoji="1" lang="en-US" altLang="zh-TW"/>
              <a:t>Starving</a:t>
            </a:r>
            <a:r>
              <a:rPr kumimoji="1" lang="zh-TW" altLang="en-US"/>
              <a:t>：如果高優先級</a:t>
            </a:r>
            <a:r>
              <a:rPr kumimoji="1" lang="en-US" altLang="zh-TW"/>
              <a:t> packet </a:t>
            </a:r>
            <a:r>
              <a:rPr kumimoji="1" lang="zh-TW" altLang="en-US"/>
              <a:t>一直到達，低優先級可能會受到高優先級</a:t>
            </a:r>
            <a:r>
              <a:rPr kumimoji="1" lang="en-US" altLang="zh-TW"/>
              <a:t>packet </a:t>
            </a:r>
            <a:r>
              <a:rPr kumimoji="1" lang="zh-TW" altLang="en-US"/>
              <a:t>影響，導致低優先級等待時間過長。</a:t>
            </a:r>
          </a:p>
          <a:p>
            <a:pPr lvl="1"/>
            <a:r>
              <a:rPr kumimoji="1" lang="zh-TW" altLang="en-US"/>
              <a:t>不適用於所有情况：在某些情况下，不需要優先級處理，</a:t>
            </a:r>
            <a:r>
              <a:rPr kumimoji="1" lang="en" altLang="zh-TW"/>
              <a:t>FIFO</a:t>
            </a:r>
            <a:r>
              <a:rPr kumimoji="1" lang="zh-TW" altLang="en-US"/>
              <a:t>可能是更好的選擇。</a:t>
            </a:r>
          </a:p>
          <a:p>
            <a:pPr lvl="1"/>
            <a:r>
              <a:rPr kumimoji="1" lang="zh-TW" altLang="en-US"/>
              <a:t>配置複雜：需要配置不同的優先級和相關的</a:t>
            </a:r>
            <a:r>
              <a:rPr kumimoji="1" lang="en-US" altLang="zh-TW"/>
              <a:t> queue</a:t>
            </a:r>
            <a:r>
              <a:rPr kumimoji="1" lang="zh-TW" altLang="en-US"/>
              <a:t>，可能需要更複雜的管理和維護。</a:t>
            </a:r>
          </a:p>
          <a:p>
            <a:pPr marL="0" indent="0">
              <a:buNone/>
            </a:pP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64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44B70-4B13-153C-CAE1-D02F7651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Round Robin (RR)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DF358-F9A1-B71E-31F7-0E62715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按照順序輪流處理不同 </a:t>
            </a:r>
            <a:r>
              <a:rPr kumimoji="1" lang="en-US" altLang="zh-TW"/>
              <a:t>Queue </a:t>
            </a:r>
            <a:r>
              <a:rPr kumimoji="1" lang="zh-TW" altLang="en-US"/>
              <a:t>中的</a:t>
            </a:r>
            <a:r>
              <a:rPr kumimoji="1" lang="en-US" altLang="zh-TW"/>
              <a:t> packet</a:t>
            </a:r>
            <a:r>
              <a:rPr kumimoji="1" lang="zh-TW" altLang="en-US"/>
              <a:t>。每个 </a:t>
            </a:r>
            <a:r>
              <a:rPr kumimoji="1" lang="en-US" altLang="zh-TW"/>
              <a:t>Queue</a:t>
            </a:r>
            <a:r>
              <a:rPr kumimoji="1" lang="zh-TW" altLang="en-US"/>
              <a:t> 中的 </a:t>
            </a:r>
            <a:r>
              <a:rPr kumimoji="1" lang="en-US" altLang="zh-TW"/>
              <a:t>packet</a:t>
            </a:r>
            <a:r>
              <a:rPr kumimoji="1" lang="zh-TW" altLang="en-US"/>
              <a:t> 按照循環的方式進行傳輸，確保每個 </a:t>
            </a:r>
            <a:r>
              <a:rPr kumimoji="1" lang="en-US" altLang="zh-TW"/>
              <a:t>Queue</a:t>
            </a:r>
            <a:r>
              <a:rPr kumimoji="1" lang="zh-TW" altLang="en-US"/>
              <a:t> 都有機會傳輸 </a:t>
            </a:r>
            <a:r>
              <a:rPr kumimoji="1" lang="en-US" altLang="zh-TW"/>
              <a:t>packet </a:t>
            </a:r>
            <a:r>
              <a:rPr kumimoji="1" lang="zh-TW" altLang="en-US"/>
              <a:t>。適用於多個 </a:t>
            </a:r>
            <a:r>
              <a:rPr kumimoji="1" lang="en-US" altLang="zh-TW"/>
              <a:t>Queue</a:t>
            </a:r>
            <a:r>
              <a:rPr kumimoji="1" lang="zh-TW" altLang="en-US"/>
              <a:t> 之間的公平共享，並且不考慮 </a:t>
            </a:r>
            <a:r>
              <a:rPr kumimoji="1" lang="en-US" altLang="zh-TW"/>
              <a:t>packet</a:t>
            </a:r>
            <a:r>
              <a:rPr kumimoji="1" lang="zh-TW" altLang="en-US"/>
              <a:t> 的優先級。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優：</a:t>
            </a:r>
          </a:p>
          <a:p>
            <a:pPr lvl="1"/>
            <a:r>
              <a:rPr kumimoji="1" lang="zh-TW" altLang="en-US"/>
              <a:t>公平性：每个 </a:t>
            </a:r>
            <a:r>
              <a:rPr kumimoji="1" lang="en-US" altLang="zh-TW"/>
              <a:t>Queue</a:t>
            </a:r>
            <a:r>
              <a:rPr kumimoji="1" lang="zh-TW" altLang="en-US"/>
              <a:t> 都有機會傳輸 </a:t>
            </a:r>
            <a:r>
              <a:rPr kumimoji="1" lang="en-US" altLang="zh-TW"/>
              <a:t>packet </a:t>
            </a:r>
            <a:r>
              <a:rPr kumimoji="1" lang="zh-TW" altLang="en-US"/>
              <a:t>，確保了 </a:t>
            </a:r>
            <a:r>
              <a:rPr kumimoji="1" lang="en-US" altLang="zh-TW"/>
              <a:t>packet</a:t>
            </a:r>
            <a:r>
              <a:rPr kumimoji="1" lang="zh-TW" altLang="en-US"/>
              <a:t> 的公平共享。</a:t>
            </a:r>
          </a:p>
          <a:p>
            <a:endParaRPr kumimoji="1" lang="en-US" altLang="zh-TW"/>
          </a:p>
          <a:p>
            <a:r>
              <a:rPr kumimoji="1" lang="zh-TW" altLang="en-US"/>
              <a:t>缺：</a:t>
            </a:r>
          </a:p>
          <a:p>
            <a:pPr lvl="1"/>
            <a:r>
              <a:rPr kumimoji="1" lang="zh-TW" altLang="en-US"/>
              <a:t>不考慮優先級。</a:t>
            </a:r>
          </a:p>
          <a:p>
            <a:pPr lvl="1"/>
            <a:r>
              <a:rPr kumimoji="1" lang="zh-TW" altLang="en-US"/>
              <a:t>性能問題：在某些情况下，可能會導致性能問題，因为它不會優先處理緊急或重要的 </a:t>
            </a:r>
            <a:r>
              <a:rPr kumimoji="1" lang="en-US" altLang="zh-TW"/>
              <a:t>packet </a:t>
            </a:r>
            <a:r>
              <a:rPr kumimoji="1" lang="zh-TW" altLang="en-US"/>
              <a:t>。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8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4DA8-1BD8-8816-7E35-0E650828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WFQ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EAC9-81DC-3CF6-E6EC-0B0E717E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按照每个 </a:t>
            </a:r>
            <a:r>
              <a:rPr kumimoji="1" lang="en-US" altLang="zh-TW" dirty="0"/>
              <a:t>Queue </a:t>
            </a:r>
            <a:r>
              <a:rPr kumimoji="1" lang="zh-TW" altLang="en-US" dirty="0"/>
              <a:t>的權重來分配頻寬和網路資源以實現公平性，同時允許不同 </a:t>
            </a:r>
            <a:r>
              <a:rPr kumimoji="1" lang="en-US" altLang="zh-TW" dirty="0"/>
              <a:t>Queue</a:t>
            </a:r>
            <a:r>
              <a:rPr kumimoji="1" lang="zh-TW" altLang="en-US" dirty="0"/>
              <a:t>的優先級配置，以確保每个都能獲得其分配的頻寬。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優：</a:t>
            </a:r>
          </a:p>
          <a:p>
            <a:pPr lvl="1"/>
            <a:r>
              <a:rPr kumimoji="1" lang="zh-TW" altLang="en-US" dirty="0"/>
              <a:t>公平性：确保每个 </a:t>
            </a:r>
            <a:r>
              <a:rPr kumimoji="1" lang="en-US" altLang="zh-TW" dirty="0"/>
              <a:t>Queue </a:t>
            </a:r>
            <a:r>
              <a:rPr kumimoji="1" lang="zh-TW" altLang="en-US" dirty="0"/>
              <a:t>都能獲得其分配的頻寬，實現了公平性。</a:t>
            </a:r>
          </a:p>
          <a:p>
            <a:pPr lvl="1"/>
            <a:r>
              <a:rPr kumimoji="1" lang="zh-TW" altLang="en-US" dirty="0"/>
              <a:t>可配置的優先級：允許對不同 </a:t>
            </a:r>
            <a:r>
              <a:rPr kumimoji="1" lang="en-US" altLang="zh-TW" dirty="0"/>
              <a:t>Queue </a:t>
            </a:r>
            <a:r>
              <a:rPr kumimoji="1" lang="zh-TW" altLang="en-US" dirty="0"/>
              <a:t>配置不同的權重，實現優先級處理。</a:t>
            </a:r>
          </a:p>
          <a:p>
            <a:pPr lvl="1"/>
            <a:r>
              <a:rPr kumimoji="1" lang="zh-TW" altLang="en-US" dirty="0"/>
              <a:t>適用於多種流量類型</a:t>
            </a:r>
          </a:p>
          <a:p>
            <a:pPr marL="457200" lvl="1" indent="0">
              <a:buNone/>
            </a:pPr>
            <a:endParaRPr kumimoji="1" lang="zh-TW" altLang="en-US" dirty="0"/>
          </a:p>
          <a:p>
            <a:r>
              <a:rPr kumimoji="1" lang="zh-TW" altLang="en-US" dirty="0"/>
              <a:t>缺：</a:t>
            </a:r>
          </a:p>
          <a:p>
            <a:pPr lvl="1"/>
            <a:r>
              <a:rPr kumimoji="1" lang="zh-TW" altLang="en-US" dirty="0"/>
              <a:t>複雜性：實現較複雜，需要精確的權重分配。</a:t>
            </a:r>
          </a:p>
          <a:p>
            <a:pPr lvl="1"/>
            <a:r>
              <a:rPr kumimoji="1" lang="zh-TW" altLang="en-US" dirty="0"/>
              <a:t>性能需求：因爲它需要盡行精细的權重計算，所以有額外性能需求 。</a:t>
            </a:r>
          </a:p>
          <a:p>
            <a:pPr lvl="1"/>
            <a:r>
              <a:rPr kumimoji="1" lang="zh-TW" altLang="en-US" dirty="0"/>
              <a:t>難以配置：配置不當的權重可能導致網路性能問題，因此需要仔细的配置和監控。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29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1DECE-565F-4BD4-9F37-35C6D3D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sz="3200" dirty="0"/>
              <a:t>Lab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68825-78AE-DED7-BB18-358DC44A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實驗目的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讓同學們透過實際的操作，了解</a:t>
            </a:r>
            <a:r>
              <a:rPr kumimoji="1" lang="en-US" altLang="zh-TW" sz="1800" dirty="0"/>
              <a:t>Packet Scheduling</a:t>
            </a:r>
            <a:r>
              <a:rPr kumimoji="1" lang="zh-TW" altLang="en-US" dirty="0"/>
              <a:t>的用處以及</a:t>
            </a:r>
            <a:r>
              <a:rPr kumimoji="1" lang="en-US" altLang="zh-TW" dirty="0"/>
              <a:t>network</a:t>
            </a:r>
            <a:r>
              <a:rPr kumimoji="1" lang="zh-TW" altLang="en-US" dirty="0"/>
              <a:t>環境對封包傳送結果的影響。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實驗內容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使用</a:t>
            </a:r>
            <a:r>
              <a:rPr kumimoji="1" lang="en-US" altLang="zh-TW" dirty="0"/>
              <a:t>ns-3</a:t>
            </a:r>
            <a:r>
              <a:rPr kumimoji="1" lang="zh-TW" altLang="en-US" dirty="0"/>
              <a:t>模擬環境，解決封包丟失的情況。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我們會提供兩支</a:t>
            </a:r>
            <a:r>
              <a:rPr kumimoji="1" lang="en-US" altLang="zh-TW" dirty="0"/>
              <a:t>source code</a:t>
            </a:r>
            <a:r>
              <a:rPr kumimoji="1" lang="zh-TW" altLang="en-US" dirty="0"/>
              <a:t>，分別是使用</a:t>
            </a:r>
            <a:r>
              <a:rPr kumimoji="1" lang="en" altLang="zh-TW" dirty="0"/>
              <a:t>FIFO</a:t>
            </a:r>
            <a:r>
              <a:rPr kumimoji="1" lang="zh-TW" altLang="en-US" dirty="0"/>
              <a:t> 以及</a:t>
            </a:r>
            <a:r>
              <a:rPr kumimoji="1" lang="en-US" altLang="zh-TW" dirty="0"/>
              <a:t>Priority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Queue</a:t>
            </a:r>
            <a:r>
              <a:rPr kumimoji="1" lang="zh-TW" altLang="en-US" dirty="0"/>
              <a:t>兩種</a:t>
            </a:r>
            <a:r>
              <a:rPr kumimoji="1" lang="en-US" altLang="zh-TW" dirty="0"/>
              <a:t>Scheduling</a:t>
            </a:r>
            <a:r>
              <a:rPr kumimoji="1" lang="zh-TW" altLang="en-US" dirty="0"/>
              <a:t>去進行封包傳遞。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我們在</a:t>
            </a:r>
            <a:r>
              <a:rPr kumimoji="1" lang="en-US" altLang="zh-TW" dirty="0"/>
              <a:t>ns-3</a:t>
            </a:r>
            <a:r>
              <a:rPr kumimoji="1" lang="zh-TW" altLang="en-US" dirty="0"/>
              <a:t>的環境中動了一些手腳，使得</a:t>
            </a:r>
            <a:r>
              <a:rPr kumimoji="1" lang="en-US" altLang="zh-TW" dirty="0"/>
              <a:t>network</a:t>
            </a:r>
            <a:r>
              <a:rPr kumimoji="1" lang="zh-TW" altLang="en-US" dirty="0"/>
              <a:t>出現封包雍塞的情況，最終導致封包全部丟失</a:t>
            </a:r>
            <a:r>
              <a:rPr kumimoji="1" lang="en-US" altLang="zh-TW" dirty="0"/>
              <a:t>(</a:t>
            </a:r>
            <a:r>
              <a:rPr kumimoji="1" lang="zh-TW" altLang="en-US" dirty="0"/>
              <a:t>總共會送出</a:t>
            </a:r>
            <a:r>
              <a:rPr kumimoji="1" lang="en-US" altLang="zh-TW" dirty="0"/>
              <a:t>20</a:t>
            </a:r>
            <a:r>
              <a:rPr kumimoji="1" lang="zh-TW" altLang="en-US" dirty="0"/>
              <a:t>個封包，但最終收到</a:t>
            </a:r>
            <a:r>
              <a:rPr kumimoji="1" lang="en-US" altLang="zh-TW" dirty="0"/>
              <a:t>0</a:t>
            </a:r>
            <a:r>
              <a:rPr kumimoji="1" lang="zh-TW" altLang="en-US" dirty="0"/>
              <a:t>個封包</a:t>
            </a:r>
            <a:r>
              <a:rPr kumimoji="1" lang="en-US" altLang="zh-TW" dirty="0"/>
              <a:t>)</a:t>
            </a:r>
            <a:r>
              <a:rPr kumimoji="1" lang="zh-TW" altLang="en-US" dirty="0"/>
              <a:t> 。</a:t>
            </a: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kumimoji="1" lang="zh-TW" altLang="en-US" dirty="0"/>
              <a:t>請同學們嘗試修改</a:t>
            </a:r>
            <a:r>
              <a:rPr kumimoji="1" lang="en-US" altLang="zh-TW" dirty="0"/>
              <a:t>source code</a:t>
            </a:r>
            <a:r>
              <a:rPr kumimoji="1" lang="zh-TW" altLang="en-US" dirty="0"/>
              <a:t>，讓其盡可能遺失越少封包越好 </a:t>
            </a:r>
            <a:r>
              <a:rPr kumimoji="1" lang="en-US" altLang="zh-TW" dirty="0"/>
              <a:t>(</a:t>
            </a:r>
            <a:r>
              <a:rPr kumimoji="1" lang="zh-TW" altLang="en-US" dirty="0"/>
              <a:t>最理想的情況可以達到</a:t>
            </a:r>
            <a:r>
              <a:rPr kumimoji="1" lang="en-US" altLang="zh-TW" dirty="0"/>
              <a:t>0</a:t>
            </a:r>
            <a:r>
              <a:rPr kumimoji="1" lang="zh-TW" altLang="en-US" dirty="0"/>
              <a:t>個封包遺失</a:t>
            </a:r>
            <a:r>
              <a:rPr kumimoji="1" lang="en-US" altLang="zh-TW" dirty="0"/>
              <a:t>)</a:t>
            </a:r>
            <a:r>
              <a:rPr kumimoji="1" lang="zh-TW" altLang="en-US" dirty="0"/>
              <a:t> 。</a:t>
            </a: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ED5F8A-16A3-4EA4-9EDA-164C85E0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53" y="4310848"/>
            <a:ext cx="1571072" cy="553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CDCD4B-1B61-4B79-B310-F0514FDCC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53" y="5539557"/>
            <a:ext cx="1571072" cy="5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11398-CD8D-40AA-B082-61BC35D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sz="3200" dirty="0"/>
              <a:t>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CC69D-D133-42F4-98F5-FA455B76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特別注意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我們附上的</a:t>
            </a:r>
            <a:r>
              <a:rPr kumimoji="1" lang="en-US" altLang="zh-TW" dirty="0"/>
              <a:t>source code</a:t>
            </a:r>
            <a:r>
              <a:rPr kumimoji="1" lang="zh-TW" altLang="en-US" dirty="0"/>
              <a:t>中有註明</a:t>
            </a:r>
            <a:r>
              <a:rPr kumimoji="1" lang="en-US" altLang="zh-TW" dirty="0"/>
              <a:t>”</a:t>
            </a:r>
            <a:r>
              <a:rPr kumimoji="1" lang="zh-TW" altLang="en-US" dirty="0"/>
              <a:t>以下請勿更動</a:t>
            </a:r>
            <a:r>
              <a:rPr kumimoji="1" lang="en-US" altLang="zh-TW" dirty="0"/>
              <a:t>”</a:t>
            </a:r>
            <a:r>
              <a:rPr kumimoji="1" lang="zh-TW" altLang="en-US" dirty="0"/>
              <a:t>的部分，在此提示之下的程式碼都不會與封包丟失的改善方式有關，同學們不需要修改這個部分。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i="1" dirty="0"/>
          </a:p>
          <a:p>
            <a:pPr marL="0" indent="0">
              <a:buNone/>
            </a:pPr>
            <a:endParaRPr kumimoji="1" lang="en-US" altLang="zh-TW" i="1" dirty="0"/>
          </a:p>
          <a:p>
            <a:r>
              <a:rPr kumimoji="1" lang="zh-TW" altLang="en-US" dirty="0"/>
              <a:t>繳交報告</a:t>
            </a:r>
            <a:r>
              <a:rPr kumimoji="1" lang="en-US" altLang="zh-TW" dirty="0"/>
              <a:t>:</a:t>
            </a:r>
          </a:p>
          <a:p>
            <a:pPr lvl="1"/>
            <a:r>
              <a:rPr kumimoji="1" lang="zh-TW" altLang="en-US" dirty="0"/>
              <a:t>請同學們修改</a:t>
            </a:r>
            <a:r>
              <a:rPr kumimoji="1" lang="en-US" altLang="zh-TW" dirty="0"/>
              <a:t>source code</a:t>
            </a:r>
            <a:r>
              <a:rPr kumimoji="1" lang="zh-TW" altLang="en-US" dirty="0"/>
              <a:t>後自己執行看看，程式會自動印出目前的封包遺失狀況，請附上如下截圖</a:t>
            </a:r>
            <a:r>
              <a:rPr kumimoji="1" lang="en-US" altLang="zh-TW" dirty="0"/>
              <a:t>: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r>
              <a:rPr kumimoji="1" lang="zh-TW" altLang="en-US" dirty="0"/>
              <a:t>請說明你修改了</a:t>
            </a:r>
            <a:r>
              <a:rPr kumimoji="1" lang="en-US" altLang="zh-TW" dirty="0"/>
              <a:t>source code</a:t>
            </a:r>
            <a:r>
              <a:rPr kumimoji="1" lang="zh-TW" altLang="en-US" dirty="0"/>
              <a:t>的哪些部分</a:t>
            </a:r>
            <a:r>
              <a:rPr kumimoji="1" lang="en-US" altLang="zh-TW" dirty="0"/>
              <a:t>(</a:t>
            </a:r>
            <a:r>
              <a:rPr kumimoji="1" lang="zh-TW" altLang="en-US" dirty="0"/>
              <a:t>可截圖說明</a:t>
            </a:r>
            <a:r>
              <a:rPr kumimoji="1" lang="en-US" altLang="zh-TW" dirty="0"/>
              <a:t>)</a:t>
            </a:r>
            <a:r>
              <a:rPr kumimoji="1" lang="zh-TW" altLang="en-US" dirty="0"/>
              <a:t>，那個部份的功能是什麼</a:t>
            </a:r>
            <a:r>
              <a:rPr kumimoji="1" lang="en-US" altLang="zh-TW" dirty="0"/>
              <a:t>?</a:t>
            </a:r>
            <a:r>
              <a:rPr kumimoji="1" lang="zh-TW" altLang="en-US" dirty="0"/>
              <a:t>  修改後為何能改善封包遺失的問題</a:t>
            </a:r>
            <a:r>
              <a:rPr kumimoji="1" lang="en-US" altLang="zh-TW" dirty="0"/>
              <a:t>?</a:t>
            </a:r>
          </a:p>
          <a:p>
            <a:endParaRPr kumimoji="1"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DF91A1-4801-4B11-AF29-755CF284D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6" r="7737" b="44999"/>
          <a:stretch/>
        </p:blipFill>
        <p:spPr>
          <a:xfrm>
            <a:off x="2516973" y="2084084"/>
            <a:ext cx="5455920" cy="5651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6DF8C6-DE23-446B-8E87-78AD3A2DD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33" y="4155358"/>
            <a:ext cx="1571072" cy="5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595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03DF7C86-5439-4BC2-A3C2-09CD79CEBDF9}" vid="{5EE93068-E01D-4490-AE7E-08FADBE4CA7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交大_範本</Template>
  <TotalTime>152</TotalTime>
  <Words>967</Words>
  <Application>Microsoft Office PowerPoint</Application>
  <PresentationFormat>如螢幕大小 (4:3)</PresentationFormat>
  <Paragraphs>81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Wingdings 2</vt:lpstr>
      <vt:lpstr>佈景主題2013</vt:lpstr>
      <vt:lpstr>NS-3 Scheduling</vt:lpstr>
      <vt:lpstr>Outline</vt:lpstr>
      <vt:lpstr>FIFO</vt:lpstr>
      <vt:lpstr>Priority Queue</vt:lpstr>
      <vt:lpstr>Round Robin (RR)</vt:lpstr>
      <vt:lpstr>WFQ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</dc:creator>
  <cp:lastModifiedBy>書宇</cp:lastModifiedBy>
  <cp:revision>14</cp:revision>
  <cp:lastPrinted>2016-10-14T08:35:58Z</cp:lastPrinted>
  <dcterms:created xsi:type="dcterms:W3CDTF">2022-09-28T09:38:27Z</dcterms:created>
  <dcterms:modified xsi:type="dcterms:W3CDTF">2023-10-25T17:16:59Z</dcterms:modified>
</cp:coreProperties>
</file>