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/>
    <p:restoredTop sz="94656"/>
  </p:normalViewPr>
  <p:slideViewPr>
    <p:cSldViewPr snapToGrid="0" snapToObjects="1">
      <p:cViewPr varScale="1">
        <p:scale>
          <a:sx n="49" d="100"/>
          <a:sy n="49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图像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图像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22" name="在此键入引文。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文本"/>
          <p:cNvSpPr txBox="1">
            <a:spLocks noGrp="1"/>
          </p:cNvSpPr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图像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线条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图像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标题文本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ATH"/>
          <p:cNvSpPr txBox="1">
            <a:spLocks noGrp="1"/>
          </p:cNvSpPr>
          <p:nvPr>
            <p:ph type="ctrTitle"/>
          </p:nvPr>
        </p:nvSpPr>
        <p:spPr>
          <a:xfrm>
            <a:off x="406400" y="6432550"/>
            <a:ext cx="12192000" cy="2705100"/>
          </a:xfrm>
          <a:prstGeom prst="rect">
            <a:avLst/>
          </a:prstGeom>
        </p:spPr>
        <p:txBody>
          <a:bodyPr/>
          <a:lstStyle>
            <a:lvl1pPr defTabSz="537463">
              <a:defRPr sz="15640" b="0" u="sng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t>PATH</a:t>
            </a:r>
          </a:p>
        </p:txBody>
      </p:sp>
      <p:sp>
        <p:nvSpPr>
          <p:cNvPr id="167" name="feasibility analysi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 defTabSz="457200">
              <a:lnSpc>
                <a:spcPct val="100000"/>
              </a:lnSpc>
              <a:spcBef>
                <a:spcPts val="0"/>
              </a:spcBef>
              <a:defRPr sz="3500" cap="none">
                <a:solidFill>
                  <a:schemeClr val="accent5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feasibility</a:t>
            </a:r>
            <a:r>
              <a:t> </a:t>
            </a:r>
            <a:r>
              <a:rPr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</a:rPr>
              <a:t>analysis</a:t>
            </a:r>
          </a:p>
        </p:txBody>
      </p:sp>
      <p:sp>
        <p:nvSpPr>
          <p:cNvPr id="168" name="Software Engineering, 2018 Spring Semester…"/>
          <p:cNvSpPr txBox="1"/>
          <p:nvPr/>
        </p:nvSpPr>
        <p:spPr>
          <a:xfrm>
            <a:off x="5883724" y="973454"/>
            <a:ext cx="6714676" cy="2075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457200">
              <a:lnSpc>
                <a:spcPts val="5300"/>
              </a:lnSpc>
              <a:spcBef>
                <a:spcPts val="1200"/>
              </a:spcBef>
              <a:defRPr sz="2133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Software Engineering, 2018 Spring Semester</a:t>
            </a:r>
          </a:p>
          <a:p>
            <a:pPr algn="r" defTabSz="457200">
              <a:lnSpc>
                <a:spcPts val="5600"/>
              </a:lnSpc>
              <a:spcBef>
                <a:spcPts val="1200"/>
              </a:spcBef>
              <a:defRPr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Yu Yanjia </a:t>
            </a:r>
          </a:p>
          <a:p>
            <a:pPr algn="r" defTabSz="457200">
              <a:lnSpc>
                <a:spcPts val="5600"/>
              </a:lnSpc>
              <a:spcBef>
                <a:spcPts val="1200"/>
              </a:spcBef>
              <a:defRPr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Zhao Yun </a:t>
            </a:r>
          </a:p>
          <a:p>
            <a:pPr algn="r" defTabSz="457200">
              <a:lnSpc>
                <a:spcPts val="5600"/>
              </a:lnSpc>
              <a:spcBef>
                <a:spcPts val="1200"/>
              </a:spcBef>
              <a:defRPr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Zhao Binqi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USE-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8045">
              <a:spcBef>
                <a:spcPts val="1700"/>
              </a:spcBef>
              <a:defRPr sz="3780" b="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t>USE-CASEs</a:t>
            </a:r>
          </a:p>
        </p:txBody>
      </p:sp>
      <p:sp>
        <p:nvSpPr>
          <p:cNvPr id="217" name="Concrete Jungle Explorers"/>
          <p:cNvSpPr txBox="1"/>
          <p:nvPr/>
        </p:nvSpPr>
        <p:spPr>
          <a:xfrm>
            <a:off x="1453271" y="436264"/>
            <a:ext cx="11176001" cy="473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r" defTabSz="457200">
              <a:spcBef>
                <a:spcPts val="0"/>
              </a:spcBef>
              <a:defRPr sz="2400">
                <a:solidFill>
                  <a:srgbClr val="FFFFFF"/>
                </a:solidFill>
                <a:latin typeface="Futura Condensed"/>
                <a:ea typeface="Futura Condensed"/>
                <a:cs typeface="Futura Condensed"/>
                <a:sym typeface="Futura Condensed"/>
              </a:defRPr>
            </a:lvl1pPr>
          </a:lstStyle>
          <a:p>
            <a:r>
              <a:t>Concrete Jungle Explorers</a:t>
            </a:r>
          </a:p>
        </p:txBody>
      </p:sp>
      <p:graphicFrame>
        <p:nvGraphicFramePr>
          <p:cNvPr id="218" name="表格"/>
          <p:cNvGraphicFramePr/>
          <p:nvPr/>
        </p:nvGraphicFramePr>
        <p:xfrm>
          <a:off x="1344794" y="3049769"/>
          <a:ext cx="10141102" cy="5945120"/>
        </p:xfrm>
        <a:graphic>
          <a:graphicData uri="http://schemas.openxmlformats.org/drawingml/2006/table">
            <a:tbl>
              <a:tblPr firstRow="1" lastRow="1" bandRow="1">
                <a:tableStyleId>{EEE7283C-3CF3-47DC-8721-378D4A62B228}</a:tableStyleId>
              </a:tblPr>
              <a:tblGrid>
                <a:gridCol w="2488126"/>
                <a:gridCol w="5230746"/>
                <a:gridCol w="2422230"/>
              </a:tblGrid>
              <a:tr h="864700"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ACTOR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GOAL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 CASE NAME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864700"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Creator &amp; User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Log in app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Log in(UC-1)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864700"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Creator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Create a path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Create(UC-2)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864700"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Creator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Publish the path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Publish(UC-3)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864700"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Select one path and start trip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Select(UC-4)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864700"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End trip and see result and make comment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just" defTabSz="266700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End trip(UC-5)</a:t>
                      </a:r>
                    </a:p>
                  </a:txBody>
                  <a:tcPr marL="63500" marR="63500" marT="0" marB="0" horzOverflow="overflow">
                    <a:lnL w="6350">
                      <a:solidFill>
                        <a:srgbClr val="CBCBCB"/>
                      </a:solidFill>
                      <a:miter lim="400000"/>
                    </a:lnL>
                    <a:lnR w="6350">
                      <a:solidFill>
                        <a:srgbClr val="CBCBCB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  <a:lnB w="6350">
                      <a:solidFill>
                        <a:srgbClr val="CBCBCB"/>
                      </a:solidFill>
                      <a:miter lim="400000"/>
                    </a:lnB>
                  </a:tcPr>
                </a:tc>
              </a:tr>
              <a:tr h="64575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FFFFFF"/>
                          </a:solidFill>
                          <a:sym typeface="Avenir Next Demi Bold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5F6568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FFFFFF"/>
                          </a:solidFill>
                          <a:sym typeface="Avenir Next Demi Bold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6350">
                      <a:solidFill>
                        <a:srgbClr val="CBCBCB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300">
                          <a:solidFill>
                            <a:srgbClr val="FFFFFF"/>
                          </a:solidFill>
                          <a:sym typeface="Avenir Next Demi Bold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T w="6350">
                      <a:solidFill>
                        <a:srgbClr val="CBCBCB"/>
                      </a:solidFill>
                      <a:miter lim="400000"/>
                    </a:lnT>
                  </a:tcPr>
                </a:tc>
              </a:tr>
            </a:tbl>
          </a:graphicData>
        </a:graphic>
      </p:graphicFrame>
      <p:pic>
        <p:nvPicPr>
          <p:cNvPr id="219" name="3.0的副本.jpg" descr="3.0的副本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023" y="505917"/>
            <a:ext cx="739122" cy="334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3819890" y="1076648"/>
            <a:ext cx="8976109" cy="888002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USE-CASE DIAGRAM"/>
          <p:cNvSpPr txBox="1">
            <a:spLocks noGrp="1"/>
          </p:cNvSpPr>
          <p:nvPr>
            <p:ph type="title"/>
          </p:nvPr>
        </p:nvSpPr>
        <p:spPr>
          <a:xfrm rot="16200000">
            <a:off x="-4098079" y="1530350"/>
            <a:ext cx="12192001" cy="723900"/>
          </a:xfrm>
          <a:prstGeom prst="rect">
            <a:avLst/>
          </a:prstGeom>
        </p:spPr>
        <p:txBody>
          <a:bodyPr/>
          <a:lstStyle>
            <a:lvl1pPr defTabSz="368045">
              <a:spcBef>
                <a:spcPts val="1700"/>
              </a:spcBef>
              <a:defRPr sz="3780" b="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t>USE-CASE DIAGRAM</a:t>
            </a:r>
          </a:p>
        </p:txBody>
      </p:sp>
      <p:sp>
        <p:nvSpPr>
          <p:cNvPr id="223" name="Concrete Jungle Explorers"/>
          <p:cNvSpPr txBox="1"/>
          <p:nvPr/>
        </p:nvSpPr>
        <p:spPr>
          <a:xfrm>
            <a:off x="1453271" y="436264"/>
            <a:ext cx="11176001" cy="473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r" defTabSz="457200">
              <a:spcBef>
                <a:spcPts val="0"/>
              </a:spcBef>
              <a:defRPr sz="2400">
                <a:solidFill>
                  <a:srgbClr val="FFFFFF"/>
                </a:solidFill>
                <a:latin typeface="Futura Condensed"/>
                <a:ea typeface="Futura Condensed"/>
                <a:cs typeface="Futura Condensed"/>
                <a:sym typeface="Futura Condensed"/>
              </a:defRPr>
            </a:lvl1pPr>
          </a:lstStyle>
          <a:p>
            <a:r>
              <a:t>Concrete Jungle Explorers</a:t>
            </a:r>
          </a:p>
        </p:txBody>
      </p:sp>
      <p:pic>
        <p:nvPicPr>
          <p:cNvPr id="224" name="3.0的副本.jpg" descr="3.0的副本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023" y="505917"/>
            <a:ext cx="739122" cy="334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YSTEM SEQUENCE DIAGRAM (CREATING A PATH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spcBef>
                <a:spcPts val="1600"/>
              </a:spcBef>
              <a:defRPr sz="3539" b="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t>SYSTEM SEQUENCE DIAGRAM (CREATING A PATH)</a:t>
            </a:r>
          </a:p>
        </p:txBody>
      </p:sp>
      <p:sp>
        <p:nvSpPr>
          <p:cNvPr id="227" name="Concrete Jungle Explorers"/>
          <p:cNvSpPr txBox="1"/>
          <p:nvPr/>
        </p:nvSpPr>
        <p:spPr>
          <a:xfrm>
            <a:off x="1453271" y="436264"/>
            <a:ext cx="11176001" cy="473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r" defTabSz="457200">
              <a:spcBef>
                <a:spcPts val="0"/>
              </a:spcBef>
              <a:defRPr sz="2400">
                <a:solidFill>
                  <a:srgbClr val="FFFFFF"/>
                </a:solidFill>
                <a:latin typeface="Futura Condensed"/>
                <a:ea typeface="Futura Condensed"/>
                <a:cs typeface="Futura Condensed"/>
                <a:sym typeface="Futura Condensed"/>
              </a:defRPr>
            </a:lvl1pPr>
          </a:lstStyle>
          <a:p>
            <a:r>
              <a:t>Concrete Jungle Explorers</a:t>
            </a:r>
          </a:p>
        </p:txBody>
      </p:sp>
      <p:pic>
        <p:nvPicPr>
          <p:cNvPr id="22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68" y="2337327"/>
            <a:ext cx="10350992" cy="7309335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灯泡"/>
          <p:cNvSpPr/>
          <p:nvPr/>
        </p:nvSpPr>
        <p:spPr>
          <a:xfrm>
            <a:off x="10995673" y="4977425"/>
            <a:ext cx="953287" cy="1652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pic>
        <p:nvPicPr>
          <p:cNvPr id="230" name="3.0的副本.jpg" descr="3.0的副本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023" y="505917"/>
            <a:ext cx="739122" cy="334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fill="hold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fill="hold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fill="hold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 decel="50000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 decel="50000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 decel="50000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art three…"/>
          <p:cNvSpPr txBox="1">
            <a:spLocks noGrp="1"/>
          </p:cNvSpPr>
          <p:nvPr>
            <p:ph type="title"/>
          </p:nvPr>
        </p:nvSpPr>
        <p:spPr>
          <a:xfrm>
            <a:off x="406400" y="4761088"/>
            <a:ext cx="12192000" cy="4521201"/>
          </a:xfrm>
          <a:prstGeom prst="rect">
            <a:avLst/>
          </a:prstGeom>
        </p:spPr>
        <p:txBody>
          <a:bodyPr/>
          <a:lstStyle/>
          <a:p>
            <a:pPr>
              <a:defRPr sz="7500" b="0" i="1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part three</a:t>
            </a:r>
          </a:p>
          <a:p>
            <a:pPr>
              <a:defRPr sz="7500" b="0" i="1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endParaRPr/>
          </a:p>
          <a:p>
            <a:pPr>
              <a:defRPr sz="6700" b="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logical design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oncrete Jungle Explorers"/>
          <p:cNvSpPr txBox="1"/>
          <p:nvPr/>
        </p:nvSpPr>
        <p:spPr>
          <a:xfrm>
            <a:off x="1453271" y="436264"/>
            <a:ext cx="11176001" cy="473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r" defTabSz="457200">
              <a:spcBef>
                <a:spcPts val="0"/>
              </a:spcBef>
              <a:defRPr sz="2400">
                <a:solidFill>
                  <a:srgbClr val="FFFFFF"/>
                </a:solidFill>
                <a:latin typeface="Futura Condensed"/>
                <a:ea typeface="Futura Condensed"/>
                <a:cs typeface="Futura Condensed"/>
                <a:sym typeface="Futura Condensed"/>
              </a:defRPr>
            </a:lvl1pPr>
          </a:lstStyle>
          <a:p>
            <a:r>
              <a:t>Concrete Jungle Explorers</a:t>
            </a:r>
          </a:p>
        </p:txBody>
      </p:sp>
      <p:pic>
        <p:nvPicPr>
          <p:cNvPr id="235" name="3.0的副本.jpg" descr="3.0的副本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023" y="505917"/>
            <a:ext cx="739122" cy="334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8290" y="1073272"/>
            <a:ext cx="11176001" cy="790162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FUNCTIONAL DECOMPOSITION DIAGRAM"/>
          <p:cNvSpPr txBox="1"/>
          <p:nvPr/>
        </p:nvSpPr>
        <p:spPr>
          <a:xfrm rot="16200000">
            <a:off x="-2909991" y="4628190"/>
            <a:ext cx="8083778" cy="980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R="457200" algn="ctr" defTabSz="266700">
              <a:spcBef>
                <a:spcPts val="0"/>
              </a:spcBef>
              <a:defRPr sz="260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t>FUNCTIONAL DECOMPOSITION DIAGRAM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3.0的副本.jpg" descr="3.0的副本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0" y="4032250"/>
            <a:ext cx="3733800" cy="16891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Concrete Jungle Explorers"/>
          <p:cNvSpPr txBox="1"/>
          <p:nvPr/>
        </p:nvSpPr>
        <p:spPr>
          <a:xfrm>
            <a:off x="4137025" y="7393421"/>
            <a:ext cx="4730750" cy="78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r" defTabSz="457200">
              <a:spcBef>
                <a:spcPts val="0"/>
              </a:spcBef>
              <a:defRPr sz="4500">
                <a:solidFill>
                  <a:srgbClr val="FFFFFF"/>
                </a:solidFill>
                <a:latin typeface="Futura Condensed"/>
                <a:ea typeface="Futura Condensed"/>
                <a:cs typeface="Futura Condensed"/>
                <a:sym typeface="Futura Condensed"/>
              </a:defRPr>
            </a:lvl1pPr>
          </a:lstStyle>
          <a:p>
            <a:r>
              <a:t>Concrete Jungle Explorers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crete Jungle Explorers"/>
          <p:cNvSpPr txBox="1">
            <a:spLocks noGrp="1"/>
          </p:cNvSpPr>
          <p:nvPr>
            <p:ph type="body" idx="13"/>
          </p:nvPr>
        </p:nvSpPr>
        <p:spPr>
          <a:xfrm>
            <a:off x="1453271" y="436264"/>
            <a:ext cx="11176001" cy="473672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b="0" cap="none" spc="0">
                <a:solidFill>
                  <a:srgbClr val="FFFFFF"/>
                </a:solidFill>
                <a:latin typeface="Futura Condensed"/>
                <a:ea typeface="Futura Condensed"/>
                <a:cs typeface="Futura Condensed"/>
                <a:sym typeface="Futura Condensed"/>
              </a:defRPr>
            </a:lvl1pPr>
          </a:lstStyle>
          <a:p>
            <a:r>
              <a:t>Concrete Jungle Explorers</a:t>
            </a:r>
          </a:p>
        </p:txBody>
      </p:sp>
      <p:pic>
        <p:nvPicPr>
          <p:cNvPr id="171" name="3.0的副本.jpg" descr="3.0的副本.jp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l="14820" r="1482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2" name="Cont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5"/>
          </a:solidFill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/>
          <a:lstStyle>
            <a:lvl1pPr algn="ctr">
              <a:spcBef>
                <a:spcPts val="0"/>
              </a:spcBef>
              <a:defRPr sz="2800" b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t>Contents</a:t>
            </a:r>
          </a:p>
        </p:txBody>
      </p:sp>
      <p:sp>
        <p:nvSpPr>
          <p:cNvPr id="173" name="Part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3500" i="1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Part One</a:t>
            </a:r>
          </a:p>
          <a:p>
            <a:pPr>
              <a:lnSpc>
                <a:spcPct val="200000"/>
              </a:lnSpc>
              <a:defRPr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General Description</a:t>
            </a:r>
          </a:p>
          <a:p>
            <a:pPr marL="444499" indent="-444499">
              <a:defRPr sz="3500" i="1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Part Two</a:t>
            </a:r>
          </a:p>
          <a:p>
            <a:pPr>
              <a:lnSpc>
                <a:spcPct val="200000"/>
              </a:lnSpc>
              <a:defRPr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Object-Oriented Design</a:t>
            </a:r>
          </a:p>
          <a:p>
            <a:pPr marL="444499" indent="-444499">
              <a:defRPr sz="3500" i="1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Part Three</a:t>
            </a:r>
          </a:p>
          <a:p>
            <a:pPr>
              <a:defRPr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Logical Design</a:t>
            </a:r>
          </a:p>
        </p:txBody>
      </p:sp>
      <p:pic>
        <p:nvPicPr>
          <p:cNvPr id="174" name="3.0的副本.jpg" descr="3.0的副本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023" y="505917"/>
            <a:ext cx="739122" cy="334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art one…"/>
          <p:cNvSpPr txBox="1">
            <a:spLocks noGrp="1"/>
          </p:cNvSpPr>
          <p:nvPr>
            <p:ph type="title"/>
          </p:nvPr>
        </p:nvSpPr>
        <p:spPr>
          <a:xfrm>
            <a:off x="406400" y="4761088"/>
            <a:ext cx="12192000" cy="4521201"/>
          </a:xfrm>
          <a:prstGeom prst="rect">
            <a:avLst/>
          </a:prstGeom>
        </p:spPr>
        <p:txBody>
          <a:bodyPr/>
          <a:lstStyle/>
          <a:p>
            <a:pPr>
              <a:defRPr sz="7500" b="0" i="1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part one</a:t>
            </a:r>
          </a:p>
          <a:p>
            <a:pPr>
              <a:defRPr sz="7500" b="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endParaRPr/>
          </a:p>
          <a:p>
            <a:pPr>
              <a:defRPr sz="6700" b="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general description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Choice xmlns:p14="http://schemas.microsoft.com/office/powerpoint/2010/main" xmlns="" Requires="p14">
      <p:transition spd="med" advClick="1" p14:dur="1000">
        <p14:prism dir="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eneral descrip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8045">
              <a:spcBef>
                <a:spcPts val="1700"/>
              </a:spcBef>
              <a:defRPr sz="3780" b="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t>General description</a:t>
            </a:r>
          </a:p>
        </p:txBody>
      </p:sp>
      <p:sp>
        <p:nvSpPr>
          <p:cNvPr id="179" name="CODING AND TEST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  <a:p>
            <a:pPr>
              <a:defRPr>
                <a:solidFill>
                  <a:srgbClr val="FFFFFF"/>
                </a:solidFill>
              </a:defRPr>
            </a:pPr>
            <a:r>
              <a:t>               CODING AND TESTING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/>
          </a:p>
          <a:p>
            <a:pPr>
              <a:defRPr>
                <a:solidFill>
                  <a:srgbClr val="FFFFFF"/>
                </a:solidFill>
              </a:defRPr>
            </a:pPr>
            <a:r>
              <a:t>                AGILE PROCESS AND PROTOTYPING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/>
          </a:p>
          <a:p>
            <a:pPr>
              <a:defRPr>
                <a:solidFill>
                  <a:srgbClr val="FFFFFF"/>
                </a:solidFill>
              </a:defRPr>
            </a:pPr>
            <a:r>
              <a:t>                TWICE PER WEEK</a:t>
            </a:r>
          </a:p>
        </p:txBody>
      </p:sp>
      <p:sp>
        <p:nvSpPr>
          <p:cNvPr id="180" name="Concrete Jungle Explorers"/>
          <p:cNvSpPr txBox="1"/>
          <p:nvPr/>
        </p:nvSpPr>
        <p:spPr>
          <a:xfrm>
            <a:off x="1453271" y="436264"/>
            <a:ext cx="11176001" cy="473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r" defTabSz="457200">
              <a:spcBef>
                <a:spcPts val="0"/>
              </a:spcBef>
              <a:defRPr sz="2400">
                <a:solidFill>
                  <a:srgbClr val="FFFFFF"/>
                </a:solidFill>
                <a:latin typeface="Futura Condensed"/>
                <a:ea typeface="Futura Condensed"/>
                <a:cs typeface="Futura Condensed"/>
                <a:sym typeface="Futura Condensed"/>
              </a:defRPr>
            </a:lvl1pPr>
          </a:lstStyle>
          <a:p>
            <a:r>
              <a:t>Concrete Jungle Explorers</a:t>
            </a:r>
          </a:p>
        </p:txBody>
      </p:sp>
      <p:sp>
        <p:nvSpPr>
          <p:cNvPr id="181" name="需要更新"/>
          <p:cNvSpPr/>
          <p:nvPr/>
        </p:nvSpPr>
        <p:spPr>
          <a:xfrm>
            <a:off x="1016403" y="713411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8974" y="1912"/>
                </a:moveTo>
                <a:lnTo>
                  <a:pt x="12626" y="5363"/>
                </a:lnTo>
                <a:lnTo>
                  <a:pt x="8974" y="8812"/>
                </a:lnTo>
                <a:lnTo>
                  <a:pt x="8974" y="6625"/>
                </a:lnTo>
                <a:cubicBezTo>
                  <a:pt x="7284" y="7338"/>
                  <a:pt x="6092" y="9018"/>
                  <a:pt x="6092" y="10967"/>
                </a:cubicBezTo>
                <a:cubicBezTo>
                  <a:pt x="6092" y="13564"/>
                  <a:pt x="8203" y="15677"/>
                  <a:pt x="10800" y="15677"/>
                </a:cubicBezTo>
                <a:cubicBezTo>
                  <a:pt x="13397" y="15677"/>
                  <a:pt x="15508" y="13564"/>
                  <a:pt x="15508" y="10967"/>
                </a:cubicBezTo>
                <a:cubicBezTo>
                  <a:pt x="15508" y="9509"/>
                  <a:pt x="14849" y="8154"/>
                  <a:pt x="13699" y="7258"/>
                </a:cubicBezTo>
                <a:lnTo>
                  <a:pt x="15130" y="5427"/>
                </a:lnTo>
                <a:cubicBezTo>
                  <a:pt x="16847" y="6772"/>
                  <a:pt x="17837" y="8791"/>
                  <a:pt x="17837" y="10967"/>
                </a:cubicBezTo>
                <a:cubicBezTo>
                  <a:pt x="17837" y="14844"/>
                  <a:pt x="14682" y="17999"/>
                  <a:pt x="10805" y="17999"/>
                </a:cubicBezTo>
                <a:cubicBezTo>
                  <a:pt x="6928" y="17999"/>
                  <a:pt x="3770" y="14845"/>
                  <a:pt x="3770" y="10962"/>
                </a:cubicBezTo>
                <a:cubicBezTo>
                  <a:pt x="3770" y="7717"/>
                  <a:pt x="5983" y="4973"/>
                  <a:pt x="8974" y="4168"/>
                </a:cubicBezTo>
                <a:lnTo>
                  <a:pt x="8974" y="1912"/>
                </a:lnTo>
                <a:close/>
              </a:path>
            </a:pathLst>
          </a:custGeom>
          <a:solidFill>
            <a:schemeClr val="accent5">
              <a:hueOff val="343847"/>
              <a:satOff val="6318"/>
              <a:lumOff val="815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82" name="闪电"/>
          <p:cNvSpPr/>
          <p:nvPr/>
        </p:nvSpPr>
        <p:spPr>
          <a:xfrm>
            <a:off x="1230973" y="5171478"/>
            <a:ext cx="840860" cy="1509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83" name="锤子"/>
          <p:cNvSpPr/>
          <p:nvPr/>
        </p:nvSpPr>
        <p:spPr>
          <a:xfrm>
            <a:off x="1281842" y="3190981"/>
            <a:ext cx="739122" cy="1526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595" extrusionOk="0">
                <a:moveTo>
                  <a:pt x="12161" y="5"/>
                </a:moveTo>
                <a:cubicBezTo>
                  <a:pt x="7931" y="77"/>
                  <a:pt x="3428" y="850"/>
                  <a:pt x="31" y="3980"/>
                </a:cubicBezTo>
                <a:cubicBezTo>
                  <a:pt x="-96" y="4097"/>
                  <a:pt x="199" y="4215"/>
                  <a:pt x="410" y="4130"/>
                </a:cubicBezTo>
                <a:cubicBezTo>
                  <a:pt x="2319" y="3363"/>
                  <a:pt x="4025" y="2246"/>
                  <a:pt x="6056" y="2246"/>
                </a:cubicBezTo>
                <a:cubicBezTo>
                  <a:pt x="8156" y="2246"/>
                  <a:pt x="8496" y="3611"/>
                  <a:pt x="8496" y="3611"/>
                </a:cubicBezTo>
                <a:lnTo>
                  <a:pt x="9038" y="3611"/>
                </a:lnTo>
                <a:lnTo>
                  <a:pt x="9038" y="9084"/>
                </a:lnTo>
                <a:cubicBezTo>
                  <a:pt x="8731" y="9095"/>
                  <a:pt x="8451" y="9190"/>
                  <a:pt x="8382" y="9337"/>
                </a:cubicBezTo>
                <a:cubicBezTo>
                  <a:pt x="7788" y="10594"/>
                  <a:pt x="8323" y="14242"/>
                  <a:pt x="8323" y="16546"/>
                </a:cubicBezTo>
                <a:cubicBezTo>
                  <a:pt x="8323" y="18416"/>
                  <a:pt x="8011" y="20381"/>
                  <a:pt x="7864" y="21200"/>
                </a:cubicBezTo>
                <a:cubicBezTo>
                  <a:pt x="7827" y="21413"/>
                  <a:pt x="8169" y="21595"/>
                  <a:pt x="8607" y="21595"/>
                </a:cubicBezTo>
                <a:lnTo>
                  <a:pt x="12682" y="21595"/>
                </a:lnTo>
                <a:cubicBezTo>
                  <a:pt x="13120" y="21595"/>
                  <a:pt x="13466" y="21413"/>
                  <a:pt x="13428" y="21200"/>
                </a:cubicBezTo>
                <a:cubicBezTo>
                  <a:pt x="13282" y="20381"/>
                  <a:pt x="12970" y="18416"/>
                  <a:pt x="12970" y="16546"/>
                </a:cubicBezTo>
                <a:cubicBezTo>
                  <a:pt x="12970" y="14242"/>
                  <a:pt x="13504" y="10594"/>
                  <a:pt x="12911" y="9337"/>
                </a:cubicBezTo>
                <a:cubicBezTo>
                  <a:pt x="12842" y="9190"/>
                  <a:pt x="12561" y="9095"/>
                  <a:pt x="12255" y="9084"/>
                </a:cubicBezTo>
                <a:lnTo>
                  <a:pt x="12255" y="3611"/>
                </a:lnTo>
                <a:lnTo>
                  <a:pt x="12796" y="3611"/>
                </a:lnTo>
                <a:cubicBezTo>
                  <a:pt x="12796" y="3611"/>
                  <a:pt x="13547" y="2180"/>
                  <a:pt x="15941" y="2180"/>
                </a:cubicBezTo>
                <a:cubicBezTo>
                  <a:pt x="18334" y="2180"/>
                  <a:pt x="18630" y="2608"/>
                  <a:pt x="18630" y="2608"/>
                </a:cubicBezTo>
                <a:lnTo>
                  <a:pt x="21504" y="2608"/>
                </a:lnTo>
                <a:lnTo>
                  <a:pt x="21504" y="353"/>
                </a:lnTo>
                <a:lnTo>
                  <a:pt x="18592" y="353"/>
                </a:lnTo>
                <a:cubicBezTo>
                  <a:pt x="18592" y="353"/>
                  <a:pt x="16383" y="1518"/>
                  <a:pt x="13952" y="14"/>
                </a:cubicBezTo>
                <a:cubicBezTo>
                  <a:pt x="13363" y="0"/>
                  <a:pt x="12765" y="-5"/>
                  <a:pt x="12161" y="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pic>
        <p:nvPicPr>
          <p:cNvPr id="184" name="3.0的副本.jpg" descr="3.0的副本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023" y="505917"/>
            <a:ext cx="739122" cy="334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图像" descr="图像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8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批准"/>
          <p:cNvSpPr/>
          <p:nvPr/>
        </p:nvSpPr>
        <p:spPr>
          <a:xfrm>
            <a:off x="6572725" y="450960"/>
            <a:ext cx="800278" cy="800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89" name="批准"/>
          <p:cNvSpPr/>
          <p:nvPr/>
        </p:nvSpPr>
        <p:spPr>
          <a:xfrm>
            <a:off x="6572725" y="1907497"/>
            <a:ext cx="800278" cy="80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90" name="批准"/>
          <p:cNvSpPr/>
          <p:nvPr/>
        </p:nvSpPr>
        <p:spPr>
          <a:xfrm>
            <a:off x="6572725" y="4820573"/>
            <a:ext cx="800278" cy="800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91" name="批准"/>
          <p:cNvSpPr/>
          <p:nvPr/>
        </p:nvSpPr>
        <p:spPr>
          <a:xfrm>
            <a:off x="6572725" y="3364035"/>
            <a:ext cx="800278" cy="800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92" name="PRIOR WORK"/>
          <p:cNvSpPr txBox="1"/>
          <p:nvPr/>
        </p:nvSpPr>
        <p:spPr>
          <a:xfrm>
            <a:off x="7741139" y="7396996"/>
            <a:ext cx="4177335" cy="821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t>PRIOR WORK</a:t>
            </a:r>
          </a:p>
        </p:txBody>
      </p:sp>
      <p:sp>
        <p:nvSpPr>
          <p:cNvPr id="193" name="UI DESIGN"/>
          <p:cNvSpPr txBox="1"/>
          <p:nvPr/>
        </p:nvSpPr>
        <p:spPr>
          <a:xfrm>
            <a:off x="7988863" y="458675"/>
            <a:ext cx="2754413" cy="784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 i="1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UI DESIGN</a:t>
            </a:r>
          </a:p>
        </p:txBody>
      </p:sp>
      <p:sp>
        <p:nvSpPr>
          <p:cNvPr id="194" name="MAP KIT"/>
          <p:cNvSpPr txBox="1"/>
          <p:nvPr/>
        </p:nvSpPr>
        <p:spPr>
          <a:xfrm>
            <a:off x="7988863" y="1915213"/>
            <a:ext cx="2192016" cy="784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 i="1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MAP KIT</a:t>
            </a:r>
          </a:p>
        </p:txBody>
      </p:sp>
      <p:sp>
        <p:nvSpPr>
          <p:cNvPr id="195" name="PROTOTYPE"/>
          <p:cNvSpPr txBox="1"/>
          <p:nvPr/>
        </p:nvSpPr>
        <p:spPr>
          <a:xfrm>
            <a:off x="7988863" y="3371751"/>
            <a:ext cx="2989084" cy="784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 i="1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PROTOTYPE</a:t>
            </a:r>
          </a:p>
        </p:txBody>
      </p:sp>
      <p:sp>
        <p:nvSpPr>
          <p:cNvPr id="196" name="……"/>
          <p:cNvSpPr txBox="1"/>
          <p:nvPr/>
        </p:nvSpPr>
        <p:spPr>
          <a:xfrm>
            <a:off x="7988863" y="4828288"/>
            <a:ext cx="985355" cy="784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 i="1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t>……</a:t>
            </a:r>
          </a:p>
        </p:txBody>
      </p:sp>
      <p:pic>
        <p:nvPicPr>
          <p:cNvPr id="197" name="IMG_0084.PNG" descr="IMG_008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54" y="4847251"/>
            <a:ext cx="2754413" cy="4899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G_0082.jpeg" descr="IMG_008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" y="-44044"/>
            <a:ext cx="2754413" cy="4904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G_0086.PNG" descr="IMG_008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31230" y="-8371"/>
            <a:ext cx="2754413" cy="4899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G_0087.jpeg" descr="IMG_0087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80012" y="4788925"/>
            <a:ext cx="2815135" cy="5015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O-be do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8045">
              <a:spcBef>
                <a:spcPts val="1700"/>
              </a:spcBef>
              <a:defRPr sz="3780" b="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t>TO-be done</a:t>
            </a:r>
          </a:p>
        </p:txBody>
      </p:sp>
      <p:sp>
        <p:nvSpPr>
          <p:cNvPr id="203" name="path record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>
                <a:solidFill>
                  <a:srgbClr val="FFFFFF"/>
                </a:solidFill>
              </a:defRPr>
            </a:pPr>
            <a:r>
              <a:t>path recording</a:t>
            </a:r>
          </a:p>
          <a:p>
            <a:pPr>
              <a:lnSpc>
                <a:spcPct val="120000"/>
              </a:lnSpc>
              <a:defRPr>
                <a:solidFill>
                  <a:srgbClr val="FFFFFF"/>
                </a:solidFill>
              </a:defRPr>
            </a:pPr>
            <a:r>
              <a:t>data base</a:t>
            </a:r>
          </a:p>
          <a:p>
            <a:pPr>
              <a:lnSpc>
                <a:spcPct val="120000"/>
              </a:lnSpc>
              <a:defRPr>
                <a:solidFill>
                  <a:srgbClr val="FFFFFF"/>
                </a:solidFill>
              </a:defRPr>
            </a:pPr>
            <a:r>
              <a:t>accelerated prototyping</a:t>
            </a:r>
          </a:p>
          <a:p>
            <a:pPr>
              <a:lnSpc>
                <a:spcPct val="120000"/>
              </a:lnSpc>
              <a:defRPr>
                <a:solidFill>
                  <a:srgbClr val="FFFFFF"/>
                </a:solidFill>
              </a:defRPr>
            </a:pPr>
            <a:r>
              <a:t>……</a:t>
            </a:r>
          </a:p>
        </p:txBody>
      </p:sp>
      <p:sp>
        <p:nvSpPr>
          <p:cNvPr id="204" name="Concrete Jungle Explorers"/>
          <p:cNvSpPr txBox="1"/>
          <p:nvPr/>
        </p:nvSpPr>
        <p:spPr>
          <a:xfrm>
            <a:off x="1453271" y="436264"/>
            <a:ext cx="11176001" cy="473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r" defTabSz="457200">
              <a:spcBef>
                <a:spcPts val="0"/>
              </a:spcBef>
              <a:defRPr sz="2400">
                <a:solidFill>
                  <a:srgbClr val="FFFFFF"/>
                </a:solidFill>
                <a:latin typeface="Futura Condensed"/>
                <a:ea typeface="Futura Condensed"/>
                <a:cs typeface="Futura Condensed"/>
                <a:sym typeface="Futura Condensed"/>
              </a:defRPr>
            </a:lvl1pPr>
          </a:lstStyle>
          <a:p>
            <a:r>
              <a:t>Concrete Jungle Explorers</a:t>
            </a:r>
          </a:p>
        </p:txBody>
      </p:sp>
      <p:pic>
        <p:nvPicPr>
          <p:cNvPr id="205" name="3.0的副本.jpg" descr="3.0的副本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023" y="505917"/>
            <a:ext cx="739122" cy="334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art two…"/>
          <p:cNvSpPr txBox="1">
            <a:spLocks noGrp="1"/>
          </p:cNvSpPr>
          <p:nvPr>
            <p:ph type="title"/>
          </p:nvPr>
        </p:nvSpPr>
        <p:spPr>
          <a:xfrm>
            <a:off x="406400" y="4761088"/>
            <a:ext cx="12192000" cy="4521201"/>
          </a:xfrm>
          <a:prstGeom prst="rect">
            <a:avLst/>
          </a:prstGeom>
        </p:spPr>
        <p:txBody>
          <a:bodyPr/>
          <a:lstStyle/>
          <a:p>
            <a:pPr>
              <a:defRPr sz="7500" b="0" i="1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part two</a:t>
            </a:r>
          </a:p>
          <a:p>
            <a:pPr>
              <a:defRPr sz="7500" b="0" i="1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defRPr>
            </a:pPr>
            <a:endParaRPr/>
          </a:p>
          <a:p>
            <a:pPr>
              <a:defRPr sz="6700" b="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Object-Oriented Design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ageCurlDouble"/>
      </p:transition>
    </mc:Choice>
    <mc:Choice xmlns:p14="http://schemas.microsoft.com/office/powerpoint/2010/main" xmlns="" Requires="p14">
      <p:transition spd="slow" advClick="1" p14:dur="15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oncrete Jungle Explorers"/>
          <p:cNvSpPr txBox="1"/>
          <p:nvPr/>
        </p:nvSpPr>
        <p:spPr>
          <a:xfrm>
            <a:off x="1453271" y="436264"/>
            <a:ext cx="11176001" cy="473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r" defTabSz="457200">
              <a:spcBef>
                <a:spcPts val="0"/>
              </a:spcBef>
              <a:defRPr sz="2400">
                <a:solidFill>
                  <a:srgbClr val="FFFFFF"/>
                </a:solidFill>
                <a:latin typeface="Futura Condensed"/>
                <a:ea typeface="Futura Condensed"/>
                <a:cs typeface="Futura Condensed"/>
                <a:sym typeface="Futura Condensed"/>
              </a:defRPr>
            </a:lvl1pPr>
          </a:lstStyle>
          <a:p>
            <a:r>
              <a:t>Concrete Jungle Explorers</a:t>
            </a:r>
          </a:p>
        </p:txBody>
      </p:sp>
      <p:sp>
        <p:nvSpPr>
          <p:cNvPr id="210" name="state DIAGRAM"/>
          <p:cNvSpPr txBox="1">
            <a:spLocks noGrp="1"/>
          </p:cNvSpPr>
          <p:nvPr>
            <p:ph type="title"/>
          </p:nvPr>
        </p:nvSpPr>
        <p:spPr>
          <a:xfrm rot="16200000">
            <a:off x="-5096022" y="960649"/>
            <a:ext cx="12192001" cy="723901"/>
          </a:xfrm>
          <a:prstGeom prst="rect">
            <a:avLst/>
          </a:prstGeom>
        </p:spPr>
        <p:txBody>
          <a:bodyPr/>
          <a:lstStyle>
            <a:lvl1pPr defTabSz="368045">
              <a:spcBef>
                <a:spcPts val="1700"/>
              </a:spcBef>
              <a:defRPr sz="3780" b="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r>
              <a:t>state DIAGRAM</a:t>
            </a:r>
          </a:p>
        </p:txBody>
      </p:sp>
      <p:pic>
        <p:nvPicPr>
          <p:cNvPr id="211" name="3.0的副本.jpg" descr="3.0的副本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023" y="505917"/>
            <a:ext cx="739122" cy="334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屏幕快照 2018-05-20 20.35.16.png" descr="屏幕快照 2018-05-20 20.35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0462" y="1146301"/>
            <a:ext cx="11176001" cy="8482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屏幕快照 2018-05-20 20.35.16.png" descr="屏幕快照 2018-05-20 20.35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98" y="20644"/>
            <a:ext cx="12960204" cy="9836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Macintosh PowerPoint</Application>
  <PresentationFormat>自定义</PresentationFormat>
  <Paragraphs>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Avenir Next</vt:lpstr>
      <vt:lpstr>Avenir Next Demi Bold</vt:lpstr>
      <vt:lpstr>Avenir Next Medium</vt:lpstr>
      <vt:lpstr>Baskerville</vt:lpstr>
      <vt:lpstr>Futura</vt:lpstr>
      <vt:lpstr>Futura Bold</vt:lpstr>
      <vt:lpstr>Futura Condensed</vt:lpstr>
      <vt:lpstr>Helvetica</vt:lpstr>
      <vt:lpstr>Helvetica Neue</vt:lpstr>
      <vt:lpstr>New_Template7</vt:lpstr>
      <vt:lpstr>PATH</vt:lpstr>
      <vt:lpstr>Contents</vt:lpstr>
      <vt:lpstr>part one  general description</vt:lpstr>
      <vt:lpstr>General description</vt:lpstr>
      <vt:lpstr>PowerPoint 演示文稿</vt:lpstr>
      <vt:lpstr>TO-be done</vt:lpstr>
      <vt:lpstr>part two  Object-Oriented Design</vt:lpstr>
      <vt:lpstr>state DIAGRAM</vt:lpstr>
      <vt:lpstr>PowerPoint 演示文稿</vt:lpstr>
      <vt:lpstr>USE-CASEs</vt:lpstr>
      <vt:lpstr>USE-CASE DIAGRAM</vt:lpstr>
      <vt:lpstr>SYSTEM SEQUENCE DIAGRAM (CREATING A PATH)</vt:lpstr>
      <vt:lpstr>part three  logical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</dc:title>
  <cp:lastModifiedBy>John Chao</cp:lastModifiedBy>
  <cp:revision>1</cp:revision>
  <dcterms:modified xsi:type="dcterms:W3CDTF">2018-05-21T16:00:45Z</dcterms:modified>
</cp:coreProperties>
</file>