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7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75" r:id="rId25"/>
    <p:sldId id="27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165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C76A-744B-4BDB-9E89-774B6185F5BF}" type="datetimeFigureOut">
              <a:rPr lang="es-CU" smtClean="0"/>
              <a:t>21/5/2025</a:t>
            </a:fld>
            <a:endParaRPr lang="es-C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D700-43AD-4DF8-A605-075B9F2E7E1A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29680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C76A-744B-4BDB-9E89-774B6185F5BF}" type="datetimeFigureOut">
              <a:rPr lang="es-CU" smtClean="0"/>
              <a:t>21/5/2025</a:t>
            </a:fld>
            <a:endParaRPr lang="es-C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D700-43AD-4DF8-A605-075B9F2E7E1A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32723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C76A-744B-4BDB-9E89-774B6185F5BF}" type="datetimeFigureOut">
              <a:rPr lang="es-CU" smtClean="0"/>
              <a:t>21/5/2025</a:t>
            </a:fld>
            <a:endParaRPr lang="es-C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D700-43AD-4DF8-A605-075B9F2E7E1A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924466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C76A-744B-4BDB-9E89-774B6185F5BF}" type="datetimeFigureOut">
              <a:rPr lang="es-CU" smtClean="0"/>
              <a:t>21/5/2025</a:t>
            </a:fld>
            <a:endParaRPr lang="es-C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D700-43AD-4DF8-A605-075B9F2E7E1A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3003707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C76A-744B-4BDB-9E89-774B6185F5BF}" type="datetimeFigureOut">
              <a:rPr lang="es-CU" smtClean="0"/>
              <a:t>21/5/2025</a:t>
            </a:fld>
            <a:endParaRPr lang="es-C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D700-43AD-4DF8-A605-075B9F2E7E1A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769465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C76A-744B-4BDB-9E89-774B6185F5BF}" type="datetimeFigureOut">
              <a:rPr lang="es-CU" smtClean="0"/>
              <a:t>21/5/2025</a:t>
            </a:fld>
            <a:endParaRPr lang="es-C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D700-43AD-4DF8-A605-075B9F2E7E1A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2693849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C76A-744B-4BDB-9E89-774B6185F5BF}" type="datetimeFigureOut">
              <a:rPr lang="es-CU" smtClean="0"/>
              <a:t>21/5/2025</a:t>
            </a:fld>
            <a:endParaRPr lang="es-C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D700-43AD-4DF8-A605-075B9F2E7E1A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3296825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C76A-744B-4BDB-9E89-774B6185F5BF}" type="datetimeFigureOut">
              <a:rPr lang="es-CU" smtClean="0"/>
              <a:t>21/5/2025</a:t>
            </a:fld>
            <a:endParaRPr lang="es-C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D700-43AD-4DF8-A605-075B9F2E7E1A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3576051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C76A-744B-4BDB-9E89-774B6185F5BF}" type="datetimeFigureOut">
              <a:rPr lang="es-CU" smtClean="0"/>
              <a:t>21/5/2025</a:t>
            </a:fld>
            <a:endParaRPr lang="es-C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D700-43AD-4DF8-A605-075B9F2E7E1A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1405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C76A-744B-4BDB-9E89-774B6185F5BF}" type="datetimeFigureOut">
              <a:rPr lang="es-CU" smtClean="0"/>
              <a:t>21/5/2025</a:t>
            </a:fld>
            <a:endParaRPr lang="es-C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856D700-43AD-4DF8-A605-075B9F2E7E1A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0680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C76A-744B-4BDB-9E89-774B6185F5BF}" type="datetimeFigureOut">
              <a:rPr lang="es-CU" smtClean="0"/>
              <a:t>21/5/2025</a:t>
            </a:fld>
            <a:endParaRPr lang="es-C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D700-43AD-4DF8-A605-075B9F2E7E1A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70607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C76A-744B-4BDB-9E89-774B6185F5BF}" type="datetimeFigureOut">
              <a:rPr lang="es-CU" smtClean="0"/>
              <a:t>21/5/2025</a:t>
            </a:fld>
            <a:endParaRPr lang="es-C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D700-43AD-4DF8-A605-075B9F2E7E1A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45871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C76A-744B-4BDB-9E89-774B6185F5BF}" type="datetimeFigureOut">
              <a:rPr lang="es-CU" smtClean="0"/>
              <a:t>21/5/2025</a:t>
            </a:fld>
            <a:endParaRPr lang="es-C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D700-43AD-4DF8-A605-075B9F2E7E1A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66427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C76A-744B-4BDB-9E89-774B6185F5BF}" type="datetimeFigureOut">
              <a:rPr lang="es-CU" smtClean="0"/>
              <a:t>21/5/2025</a:t>
            </a:fld>
            <a:endParaRPr lang="es-C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D700-43AD-4DF8-A605-075B9F2E7E1A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224780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C76A-744B-4BDB-9E89-774B6185F5BF}" type="datetimeFigureOut">
              <a:rPr lang="es-CU" smtClean="0"/>
              <a:t>21/5/2025</a:t>
            </a:fld>
            <a:endParaRPr lang="es-C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D700-43AD-4DF8-A605-075B9F2E7E1A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349923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C76A-744B-4BDB-9E89-774B6185F5BF}" type="datetimeFigureOut">
              <a:rPr lang="es-CU" smtClean="0"/>
              <a:t>21/5/2025</a:t>
            </a:fld>
            <a:endParaRPr lang="es-C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D700-43AD-4DF8-A605-075B9F2E7E1A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89910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BC76A-744B-4BDB-9E89-774B6185F5BF}" type="datetimeFigureOut">
              <a:rPr lang="es-CU" smtClean="0"/>
              <a:t>21/5/2025</a:t>
            </a:fld>
            <a:endParaRPr lang="es-C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D700-43AD-4DF8-A605-075B9F2E7E1A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189027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5BC76A-744B-4BDB-9E89-774B6185F5BF}" type="datetimeFigureOut">
              <a:rPr lang="es-CU" smtClean="0"/>
              <a:t>21/5/2025</a:t>
            </a:fld>
            <a:endParaRPr lang="es-C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56D700-43AD-4DF8-A605-075B9F2E7E1A}" type="slidenum">
              <a:rPr lang="es-CU" smtClean="0"/>
              <a:t>‹Nº›</a:t>
            </a:fld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363673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C7DB-8975-4BB0-A813-337CA0476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ES" dirty="0" err="1"/>
              <a:t>Asset</a:t>
            </a:r>
            <a:r>
              <a:rPr lang="es-ES" dirty="0"/>
              <a:t> Masters</a:t>
            </a:r>
            <a:endParaRPr lang="es-C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7CC05-A48E-4630-A49D-69B878A28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" dirty="0"/>
              <a:t>Autor :Reinaldo </a:t>
            </a:r>
            <a:r>
              <a:rPr lang="es-ES" dirty="0" err="1"/>
              <a:t>Mursulí</a:t>
            </a:r>
            <a:r>
              <a:rPr lang="es-ES" dirty="0"/>
              <a:t>  </a:t>
            </a:r>
            <a:r>
              <a:rPr lang="es-ES" dirty="0" err="1"/>
              <a:t>Tavío</a:t>
            </a:r>
            <a:endParaRPr lang="es-ES" dirty="0"/>
          </a:p>
          <a:p>
            <a:pPr algn="l"/>
            <a:r>
              <a:rPr lang="es-ES" dirty="0"/>
              <a:t>Tutor: </a:t>
            </a:r>
            <a:r>
              <a:rPr lang="es-ES" dirty="0" err="1"/>
              <a:t>Iosmel</a:t>
            </a:r>
            <a:r>
              <a:rPr lang="es-ES" dirty="0"/>
              <a:t> </a:t>
            </a:r>
            <a:r>
              <a:rPr lang="es-ES" dirty="0" err="1"/>
              <a:t>Sánches</a:t>
            </a:r>
            <a:r>
              <a:rPr lang="es-ES"/>
              <a:t> Martínez</a:t>
            </a:r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293630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31C5-C55D-4737-B871-1A1802AE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A011-A472-47CA-8D5B-CC3CCD04F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 9- Gestionar área</a:t>
            </a:r>
            <a:endParaRPr lang="es-C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_tradnl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 10- Importar listado AFT</a:t>
            </a:r>
            <a:endParaRPr lang="es-C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_tradnl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 11-Gestionar usuario </a:t>
            </a:r>
            <a:endParaRPr lang="es-C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_tradnl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RF 12- Gestionar AFT</a:t>
            </a:r>
            <a:endParaRPr lang="es-C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_tradnl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 13- Generar QR</a:t>
            </a:r>
            <a:endParaRPr lang="es-C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_tradnl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 14- Realizar movimiento del AFT</a:t>
            </a:r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50774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D771-A299-4F38-B256-93FD4951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de caso de uso del sistema</a:t>
            </a:r>
            <a:endParaRPr lang="es-C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B11BE2-FFAF-4560-8AC3-95177AF0C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556" y="1922824"/>
            <a:ext cx="9382539" cy="4777409"/>
          </a:xfrm>
        </p:spPr>
      </p:pic>
    </p:spTree>
    <p:extLst>
      <p:ext uri="{BB962C8B-B14F-4D97-AF65-F5344CB8AC3E}">
        <p14:creationId xmlns:p14="http://schemas.microsoft.com/office/powerpoint/2010/main" val="336619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FC6B-FAD1-488F-9A51-97D58471A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3061185" cy="1752599"/>
          </a:xfrm>
        </p:spPr>
        <p:txBody>
          <a:bodyPr>
            <a:normAutofit/>
          </a:bodyPr>
          <a:lstStyle/>
          <a:p>
            <a:r>
              <a:rPr lang="es-ES" sz="3000" dirty="0"/>
              <a:t>Clasificación de los CU en cuanto a transacciones</a:t>
            </a:r>
            <a:endParaRPr lang="es-CU" sz="3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3DD973-7D33-4385-A0CC-67C9CFCA72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06931"/>
              </p:ext>
            </p:extLst>
          </p:nvPr>
        </p:nvGraphicFramePr>
        <p:xfrm>
          <a:off x="4316896" y="1"/>
          <a:ext cx="7875104" cy="6925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34478">
                  <a:extLst>
                    <a:ext uri="{9D8B030D-6E8A-4147-A177-3AD203B41FA5}">
                      <a16:colId xmlns:a16="http://schemas.microsoft.com/office/drawing/2014/main" val="3074188536"/>
                    </a:ext>
                  </a:extLst>
                </a:gridCol>
                <a:gridCol w="3340626">
                  <a:extLst>
                    <a:ext uri="{9D8B030D-6E8A-4147-A177-3AD203B41FA5}">
                      <a16:colId xmlns:a16="http://schemas.microsoft.com/office/drawing/2014/main" val="4131252241"/>
                    </a:ext>
                  </a:extLst>
                </a:gridCol>
              </a:tblGrid>
              <a:tr h="403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 dirty="0">
                          <a:effectLst/>
                        </a:rPr>
                        <a:t>Casos de Uso</a:t>
                      </a:r>
                      <a:endParaRPr lang="es-C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Cantidad de transacciones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extLst>
                  <a:ext uri="{0D108BD9-81ED-4DB2-BD59-A6C34878D82A}">
                    <a16:rowId xmlns:a16="http://schemas.microsoft.com/office/drawing/2014/main" val="3743248529"/>
                  </a:ext>
                </a:extLst>
              </a:tr>
              <a:tr h="403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 dirty="0">
                          <a:effectLst/>
                        </a:rPr>
                        <a:t>Autenticarse</a:t>
                      </a:r>
                      <a:endParaRPr lang="es-C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2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extLst>
                  <a:ext uri="{0D108BD9-81ED-4DB2-BD59-A6C34878D82A}">
                    <a16:rowId xmlns:a16="http://schemas.microsoft.com/office/drawing/2014/main" val="3157661200"/>
                  </a:ext>
                </a:extLst>
              </a:tr>
              <a:tr h="403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 dirty="0">
                          <a:effectLst/>
                        </a:rPr>
                        <a:t>Cambiar Contraseña</a:t>
                      </a:r>
                      <a:endParaRPr lang="es-C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2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extLst>
                  <a:ext uri="{0D108BD9-81ED-4DB2-BD59-A6C34878D82A}">
                    <a16:rowId xmlns:a16="http://schemas.microsoft.com/office/drawing/2014/main" val="211551261"/>
                  </a:ext>
                </a:extLst>
              </a:tr>
              <a:tr h="403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 dirty="0">
                          <a:effectLst/>
                        </a:rPr>
                        <a:t>Cerrar Sesión</a:t>
                      </a:r>
                      <a:endParaRPr lang="es-C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1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extLst>
                  <a:ext uri="{0D108BD9-81ED-4DB2-BD59-A6C34878D82A}">
                    <a16:rowId xmlns:a16="http://schemas.microsoft.com/office/drawing/2014/main" val="2975918205"/>
                  </a:ext>
                </a:extLst>
              </a:tr>
              <a:tr h="403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 dirty="0">
                          <a:effectLst/>
                        </a:rPr>
                        <a:t>Controlar activo</a:t>
                      </a:r>
                      <a:endParaRPr lang="es-C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2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extLst>
                  <a:ext uri="{0D108BD9-81ED-4DB2-BD59-A6C34878D82A}">
                    <a16:rowId xmlns:a16="http://schemas.microsoft.com/office/drawing/2014/main" val="1238803918"/>
                  </a:ext>
                </a:extLst>
              </a:tr>
              <a:tr h="8554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 dirty="0">
                          <a:effectLst/>
                        </a:rPr>
                        <a:t>Realizar solicitud de movimiento del AFT</a:t>
                      </a:r>
                      <a:endParaRPr lang="es-C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2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extLst>
                  <a:ext uri="{0D108BD9-81ED-4DB2-BD59-A6C34878D82A}">
                    <a16:rowId xmlns:a16="http://schemas.microsoft.com/office/drawing/2014/main" val="887800462"/>
                  </a:ext>
                </a:extLst>
              </a:tr>
              <a:tr h="5557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 dirty="0">
                          <a:effectLst/>
                        </a:rPr>
                        <a:t>Realizar movimiento del AFT</a:t>
                      </a:r>
                      <a:endParaRPr lang="es-C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 dirty="0">
                          <a:effectLst/>
                        </a:rPr>
                        <a:t>3</a:t>
                      </a:r>
                      <a:endParaRPr lang="es-C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extLst>
                  <a:ext uri="{0D108BD9-81ED-4DB2-BD59-A6C34878D82A}">
                    <a16:rowId xmlns:a16="http://schemas.microsoft.com/office/drawing/2014/main" val="207744859"/>
                  </a:ext>
                </a:extLst>
              </a:tr>
              <a:tr h="403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Solicitar baja del activo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 dirty="0">
                          <a:effectLst/>
                        </a:rPr>
                        <a:t>2</a:t>
                      </a:r>
                      <a:endParaRPr lang="es-C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extLst>
                  <a:ext uri="{0D108BD9-81ED-4DB2-BD59-A6C34878D82A}">
                    <a16:rowId xmlns:a16="http://schemas.microsoft.com/office/drawing/2014/main" val="2510068855"/>
                  </a:ext>
                </a:extLst>
              </a:tr>
              <a:tr h="403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Generar informe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 dirty="0">
                          <a:effectLst/>
                        </a:rPr>
                        <a:t>4</a:t>
                      </a:r>
                      <a:endParaRPr lang="es-C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extLst>
                  <a:ext uri="{0D108BD9-81ED-4DB2-BD59-A6C34878D82A}">
                    <a16:rowId xmlns:a16="http://schemas.microsoft.com/office/drawing/2014/main" val="3316296568"/>
                  </a:ext>
                </a:extLst>
              </a:tr>
              <a:tr h="6041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Mostrar historial de cambio por fecha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 dirty="0">
                          <a:effectLst/>
                        </a:rPr>
                        <a:t>2</a:t>
                      </a:r>
                      <a:endParaRPr lang="es-C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extLst>
                  <a:ext uri="{0D108BD9-81ED-4DB2-BD59-A6C34878D82A}">
                    <a16:rowId xmlns:a16="http://schemas.microsoft.com/office/drawing/2014/main" val="629976138"/>
                  </a:ext>
                </a:extLst>
              </a:tr>
              <a:tr h="403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Gestionar AFT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 dirty="0">
                          <a:effectLst/>
                        </a:rPr>
                        <a:t>7</a:t>
                      </a:r>
                      <a:endParaRPr lang="es-C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extLst>
                  <a:ext uri="{0D108BD9-81ED-4DB2-BD59-A6C34878D82A}">
                    <a16:rowId xmlns:a16="http://schemas.microsoft.com/office/drawing/2014/main" val="3288119182"/>
                  </a:ext>
                </a:extLst>
              </a:tr>
              <a:tr h="403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Generar QR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 dirty="0">
                          <a:effectLst/>
                        </a:rPr>
                        <a:t>2</a:t>
                      </a:r>
                      <a:endParaRPr lang="es-C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extLst>
                  <a:ext uri="{0D108BD9-81ED-4DB2-BD59-A6C34878D82A}">
                    <a16:rowId xmlns:a16="http://schemas.microsoft.com/office/drawing/2014/main" val="2834401811"/>
                  </a:ext>
                </a:extLst>
              </a:tr>
              <a:tr h="403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 dirty="0">
                          <a:effectLst/>
                        </a:rPr>
                        <a:t>Gestionar Usuario</a:t>
                      </a:r>
                      <a:endParaRPr lang="es-C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 dirty="0">
                          <a:effectLst/>
                        </a:rPr>
                        <a:t>7</a:t>
                      </a:r>
                      <a:endParaRPr lang="es-C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extLst>
                  <a:ext uri="{0D108BD9-81ED-4DB2-BD59-A6C34878D82A}">
                    <a16:rowId xmlns:a16="http://schemas.microsoft.com/office/drawing/2014/main" val="3913051182"/>
                  </a:ext>
                </a:extLst>
              </a:tr>
              <a:tr h="403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Gestionar Área 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 dirty="0">
                          <a:effectLst/>
                        </a:rPr>
                        <a:t>7</a:t>
                      </a:r>
                      <a:endParaRPr lang="es-C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extLst>
                  <a:ext uri="{0D108BD9-81ED-4DB2-BD59-A6C34878D82A}">
                    <a16:rowId xmlns:a16="http://schemas.microsoft.com/office/drawing/2014/main" val="2887804567"/>
                  </a:ext>
                </a:extLst>
              </a:tr>
              <a:tr h="4035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Importar listado AFT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 dirty="0">
                          <a:effectLst/>
                        </a:rPr>
                        <a:t>4</a:t>
                      </a:r>
                      <a:endParaRPr lang="es-C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8240" marR="48240" marT="0" marB="0"/>
                </a:tc>
                <a:extLst>
                  <a:ext uri="{0D108BD9-81ED-4DB2-BD59-A6C34878D82A}">
                    <a16:rowId xmlns:a16="http://schemas.microsoft.com/office/drawing/2014/main" val="1244343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219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F047-AFEC-469F-A1F7-F4993FBF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973" y="671733"/>
            <a:ext cx="3023537" cy="1752599"/>
          </a:xfrm>
        </p:spPr>
        <p:txBody>
          <a:bodyPr>
            <a:normAutofit/>
          </a:bodyPr>
          <a:lstStyle/>
          <a:p>
            <a:r>
              <a:rPr lang="es-ES" sz="3000" dirty="0"/>
              <a:t>Resumen </a:t>
            </a:r>
            <a:r>
              <a:rPr lang="es-ES" sz="3000"/>
              <a:t>de resultados </a:t>
            </a:r>
            <a:r>
              <a:rPr lang="es-ES" sz="3000" dirty="0"/>
              <a:t>de </a:t>
            </a:r>
            <a:r>
              <a:rPr lang="es-ES" sz="3000"/>
              <a:t>la estimación</a:t>
            </a:r>
            <a:endParaRPr lang="es-CU" sz="30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C094E4-045F-43B6-BCDC-F35464D9D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500040"/>
              </p:ext>
            </p:extLst>
          </p:nvPr>
        </p:nvGraphicFramePr>
        <p:xfrm>
          <a:off x="4359968" y="0"/>
          <a:ext cx="7832032" cy="68579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0144">
                  <a:extLst>
                    <a:ext uri="{9D8B030D-6E8A-4147-A177-3AD203B41FA5}">
                      <a16:colId xmlns:a16="http://schemas.microsoft.com/office/drawing/2014/main" val="4102776302"/>
                    </a:ext>
                  </a:extLst>
                </a:gridCol>
                <a:gridCol w="2610944">
                  <a:extLst>
                    <a:ext uri="{9D8B030D-6E8A-4147-A177-3AD203B41FA5}">
                      <a16:colId xmlns:a16="http://schemas.microsoft.com/office/drawing/2014/main" val="770521368"/>
                    </a:ext>
                  </a:extLst>
                </a:gridCol>
                <a:gridCol w="2610944">
                  <a:extLst>
                    <a:ext uri="{9D8B030D-6E8A-4147-A177-3AD203B41FA5}">
                      <a16:colId xmlns:a16="http://schemas.microsoft.com/office/drawing/2014/main" val="524540142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 dirty="0">
                          <a:effectLst/>
                        </a:rPr>
                        <a:t>Actividad</a:t>
                      </a:r>
                      <a:endParaRPr lang="es-C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Porcentaje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Valor Esfuerzo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0761830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Análisis 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10%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373.5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147069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Diseño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20%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747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7142117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Implementación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40%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1494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326950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Prueba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15%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560.25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881515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Sobrecarga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15%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560.25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053268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Total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>
                          <a:effectLst/>
                        </a:rPr>
                        <a:t>100%</a:t>
                      </a:r>
                      <a:endParaRPr lang="es-C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s-ES" sz="2000" dirty="0">
                          <a:effectLst/>
                        </a:rPr>
                        <a:t>3900</a:t>
                      </a:r>
                      <a:endParaRPr lang="es-C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775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592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9F32-1C85-44A5-B923-C8A70B0E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 Controlar AFT </a:t>
            </a:r>
            <a:r>
              <a:rPr lang="es-ES_tradnl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CodigoQR</a:t>
            </a:r>
            <a:endParaRPr lang="es-C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371A52-2ECD-476C-9B6A-B8F6F10D2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96" y="1856936"/>
            <a:ext cx="9828628" cy="4797740"/>
          </a:xfrm>
        </p:spPr>
      </p:pic>
    </p:spTree>
    <p:extLst>
      <p:ext uri="{BB962C8B-B14F-4D97-AF65-F5344CB8AC3E}">
        <p14:creationId xmlns:p14="http://schemas.microsoft.com/office/powerpoint/2010/main" val="3364648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BD8F-C610-40FC-958B-C6F2EAA2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 Controlar AFT Físicamente</a:t>
            </a:r>
            <a:endParaRPr lang="es-C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4B46C-2F2D-4CB9-89A2-38C78504B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500" y="2086706"/>
            <a:ext cx="9710524" cy="4426635"/>
          </a:xfrm>
        </p:spPr>
      </p:pic>
    </p:spTree>
    <p:extLst>
      <p:ext uri="{BB962C8B-B14F-4D97-AF65-F5344CB8AC3E}">
        <p14:creationId xmlns:p14="http://schemas.microsoft.com/office/powerpoint/2010/main" val="2644336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C11F-ACB5-4DB6-98AC-E9FD6574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Diagrama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Clases del CU Controlar AFT</a:t>
            </a:r>
            <a:endParaRPr lang="es-CU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87256C1-5FE2-4265-91DE-2368B75EB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2028825"/>
            <a:ext cx="9763125" cy="4642917"/>
          </a:xfrm>
        </p:spPr>
      </p:pic>
    </p:spTree>
    <p:extLst>
      <p:ext uri="{BB962C8B-B14F-4D97-AF65-F5344CB8AC3E}">
        <p14:creationId xmlns:p14="http://schemas.microsoft.com/office/powerpoint/2010/main" val="221150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27AEB-9D7C-425F-8F3D-2288520B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Diagrama </a:t>
            </a: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Colaboración del CU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GestionarAFT</a:t>
            </a: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– Insertar AFT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5120AC-BB2B-48AA-BADD-5ED815097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4442F68A-A012-4B1C-8B14-DEAA87A8A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6" y="2247900"/>
            <a:ext cx="9305924" cy="441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970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1EB10-3B77-4409-BAF7-08C16CDF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1800" b="1" cap="small" dirty="0">
                <a:effectLst/>
                <a:latin typeface="Arial" panose="020B0604020202020204" pitchFamily="34" charset="0"/>
              </a:rPr>
              <a:t>Diagrama </a:t>
            </a:r>
            <a:r>
              <a:rPr lang="es-ES" sz="1800" b="1" cap="small" dirty="0">
                <a:effectLst/>
                <a:latin typeface="Arial" panose="020B0604020202020204" pitchFamily="34" charset="0"/>
              </a:rPr>
              <a:t>de Colaboración del CU Gestionar AFT – Modificar AFT</a:t>
            </a:r>
            <a:br>
              <a:rPr lang="es-ES" sz="1800" b="1" cap="small" dirty="0">
                <a:effectLst/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52E6A4-2F10-45F5-A78B-E1E6DBAE8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6E28D2-C1E1-4582-AC96-B8E5601D8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4" y="1958974"/>
            <a:ext cx="9515475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070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73EA8-A3DF-4271-B56B-FC230A67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_tradn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Diagrama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Colaboración del CU Gestionar Usuario – Eliminar AFT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D836C2-2223-4A6A-814F-FEEF12B3D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3047999"/>
            <a:ext cx="10018713" cy="3124201"/>
          </a:xfrm>
        </p:spPr>
        <p:txBody>
          <a:bodyPr/>
          <a:lstStyle/>
          <a:p>
            <a:endParaRPr lang="en-U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437DBF-B0AE-4270-8A13-301731828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095500"/>
            <a:ext cx="9867901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81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7A63-F653-4E26-B897-3A9904B42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5317435"/>
          </a:xfrm>
        </p:spPr>
        <p:txBody>
          <a:bodyPr>
            <a:normAutofit/>
          </a:bodyPr>
          <a:lstStyle/>
          <a:p>
            <a:r>
              <a:rPr lang="es-ES" sz="5500" dirty="0"/>
              <a:t>Introducción</a:t>
            </a:r>
            <a:endParaRPr lang="es-CU" sz="5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124FA-9DD9-48C1-9DCB-57CB9CAD8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121427" cy="6858000"/>
          </a:xfrm>
        </p:spPr>
      </p:pic>
    </p:spTree>
    <p:extLst>
      <p:ext uri="{BB962C8B-B14F-4D97-AF65-F5344CB8AC3E}">
        <p14:creationId xmlns:p14="http://schemas.microsoft.com/office/powerpoint/2010/main" val="2428373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92224-C357-4D6A-BF57-52E50DFF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D2EEE3-B959-407C-836B-AF63F46D0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s-ES"/>
          </a:p>
          <a:p>
            <a:endParaRPr lang="es-E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EDC8EB-E0D7-41F2-B8BE-C00EA32CC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667000"/>
            <a:ext cx="10188561" cy="393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634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534A1-6533-456E-9262-AE3A5A6E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A3D52BF-C1F7-43D9-93AF-27AA9ECD8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37" y="2666999"/>
            <a:ext cx="10018713" cy="4070073"/>
          </a:xfrm>
        </p:spPr>
      </p:pic>
    </p:spTree>
    <p:extLst>
      <p:ext uri="{BB962C8B-B14F-4D97-AF65-F5344CB8AC3E}">
        <p14:creationId xmlns:p14="http://schemas.microsoft.com/office/powerpoint/2010/main" val="2151054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E3D26C-CAE2-4F1E-B88E-EEEEA499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Diagrama 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Colaboración del CU Ver Historial de movimiento dada una fecha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E5DE06-EBB6-4D19-B14C-8E5A6CDF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4334D54-6837-4098-9D75-A01D7223D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2085975"/>
            <a:ext cx="10018713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4414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86BDE-1776-46E0-B7B4-F6045C3E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 Diagrama </a:t>
            </a: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 Clases del CU Ver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Ver</a:t>
            </a:r>
            <a: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Historial de movimiento dada una fecha</a:t>
            </a:r>
            <a:br>
              <a:rPr lang="es-E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31CCF11-571B-4068-8636-B22CCCF7E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933575"/>
            <a:ext cx="9448800" cy="4647983"/>
          </a:xfrm>
        </p:spPr>
      </p:pic>
    </p:spTree>
    <p:extLst>
      <p:ext uri="{BB962C8B-B14F-4D97-AF65-F5344CB8AC3E}">
        <p14:creationId xmlns:p14="http://schemas.microsoft.com/office/powerpoint/2010/main" val="1936683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A587C-DE71-439A-BDC1-C48A7359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BE153BF-6190-4037-8B8C-FDBCB0166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6" y="2105025"/>
            <a:ext cx="10317480" cy="4600575"/>
          </a:xfrm>
        </p:spPr>
      </p:pic>
    </p:spTree>
    <p:extLst>
      <p:ext uri="{BB962C8B-B14F-4D97-AF65-F5344CB8AC3E}">
        <p14:creationId xmlns:p14="http://schemas.microsoft.com/office/powerpoint/2010/main" val="825730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5FF5-1E78-4E01-A75B-D6DA11E78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ES" dirty="0"/>
              <a:t>Conclusiones</a:t>
            </a:r>
            <a:endParaRPr lang="es-C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686B3-5E50-4E74-8357-EE7B73E13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U"/>
          </a:p>
        </p:txBody>
      </p:sp>
    </p:spTree>
    <p:extLst>
      <p:ext uri="{BB962C8B-B14F-4D97-AF65-F5344CB8AC3E}">
        <p14:creationId xmlns:p14="http://schemas.microsoft.com/office/powerpoint/2010/main" val="3840050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D86F-EFAF-4FD9-A45D-DAF922CA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162EA-0019-4137-8D26-3A4B1B879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desarrollo </a:t>
            </a:r>
            <a:r>
              <a:rPr lang="es-ES" dirty="0" err="1"/>
              <a:t>deAsset</a:t>
            </a:r>
            <a:r>
              <a:rPr lang="es-ES" dirty="0"/>
              <a:t> </a:t>
            </a:r>
            <a:r>
              <a:rPr lang="es-ES" dirty="0" err="1"/>
              <a:t>Masster</a:t>
            </a:r>
            <a:r>
              <a:rPr lang="es-ES" dirty="0"/>
              <a:t> como solución tecnológica para la gestión de activos fijos en universidades representa un avance significativo en la modernización de los procesos administrativos dentro del ámbito educativo. A través de este proyecto ,se ha demostrado que la implementación de una herramienta centralizada y especializada no solo optimiza la gestión de los recursos institucionales ,sino que también contribuye a la toma de decisiones estrategias basadas en datos precisos y actualizados.</a:t>
            </a:r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264577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88F7-FCEB-4D29-AABF-1416D732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CU" dirty="0"/>
            </a:br>
            <a:br>
              <a:rPr lang="es-CU" dirty="0"/>
            </a:br>
            <a:br>
              <a:rPr lang="es-CU" dirty="0"/>
            </a:br>
            <a:br>
              <a:rPr lang="es-CU" dirty="0"/>
            </a:br>
            <a:endParaRPr lang="es-C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69F2-5768-4D41-9C13-8DB6DAC7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76130"/>
            <a:ext cx="10018713" cy="45057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En este proyecto estoy encantado de presentar </a:t>
            </a:r>
            <a:r>
              <a:rPr lang="es-ES" b="1" dirty="0" err="1"/>
              <a:t>Asset</a:t>
            </a:r>
            <a:r>
              <a:rPr lang="es-ES" b="1" dirty="0"/>
              <a:t> Masters </a:t>
            </a:r>
          </a:p>
          <a:p>
            <a:pPr marL="0" indent="0">
              <a:buNone/>
            </a:pPr>
            <a:r>
              <a:rPr lang="es-ES" dirty="0"/>
              <a:t>La aplicación "</a:t>
            </a:r>
            <a:r>
              <a:rPr lang="es-ES" dirty="0" err="1"/>
              <a:t>AssetMaster</a:t>
            </a:r>
            <a:r>
              <a:rPr lang="es-ES" dirty="0"/>
              <a:t>" surge como una solución innovadora para optimizar la gestión de activos dentro de un departamento. En un entorno empresarial donde el control y la administración eficiente de los recursos son fundamentales, esta herramienta se convierte en un aliado estratégico para los jefes de departamento. Su principal función es permitir a los usuarios agregar, eliminar, modificar y buscar activos de manera sencilla y rápida.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s-CU" b="1" dirty="0"/>
          </a:p>
        </p:txBody>
      </p:sp>
    </p:spTree>
    <p:extLst>
      <p:ext uri="{BB962C8B-B14F-4D97-AF65-F5344CB8AC3E}">
        <p14:creationId xmlns:p14="http://schemas.microsoft.com/office/powerpoint/2010/main" val="378912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0BF4-9970-4CBB-9712-7AB54959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Situación Problemática</a:t>
            </a:r>
            <a:endParaRPr lang="es-C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45600-1511-4AFD-8A77-22019E970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_tradnl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 controlar los AFT el Jefe del área le solicita Adiestrador del área que se ponga en contacto con el Especialista de activos fijos y útiles de Economía de la universidad para que le entregue impreso un listado actualizado con los activos de esa área. Luego se dispone junto al Adiestrador del área a hacer el control. Ambos van revisando cada uno de los  activos y van haciendo una marca que identifique los que están y los que no.   </a:t>
            </a:r>
            <a:endParaRPr lang="es-C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C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319861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ABAA-0041-4FD8-910F-9ABF544E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U" sz="4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Problema científico:</a:t>
            </a:r>
            <a:endParaRPr lang="es-C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DBB2-5F31-46AC-B43C-10B77BA9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¿Como mejorar la gestión para el uso y control de los activos fijos tangibles y útiles a través de una herramienta informática?</a:t>
            </a:r>
            <a:endParaRPr lang="es-CU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230407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DDDF-A97B-4294-B19C-8813C27E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CU del negocio</a:t>
            </a:r>
            <a:endParaRPr lang="es-C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D88BB-8C20-4B50-8167-F7E1DA5CE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70" y="2690191"/>
            <a:ext cx="6334539" cy="2769705"/>
          </a:xfrm>
        </p:spPr>
      </p:pic>
    </p:spTree>
    <p:extLst>
      <p:ext uri="{BB962C8B-B14F-4D97-AF65-F5344CB8AC3E}">
        <p14:creationId xmlns:p14="http://schemas.microsoft.com/office/powerpoint/2010/main" val="185894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9C02-54FF-4513-B535-7B1DB633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objetos del negocio</a:t>
            </a:r>
            <a:endParaRPr lang="es-C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4B8960-CB85-47A2-9D10-00D5629D4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87" y="2637184"/>
            <a:ext cx="7818783" cy="2768254"/>
          </a:xfrm>
        </p:spPr>
      </p:pic>
    </p:spTree>
    <p:extLst>
      <p:ext uri="{BB962C8B-B14F-4D97-AF65-F5344CB8AC3E}">
        <p14:creationId xmlns:p14="http://schemas.microsoft.com/office/powerpoint/2010/main" val="86090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85B0-5292-4C15-BE5C-921771E7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" dirty="0"/>
              <a:t>Requerimientos funcionales</a:t>
            </a:r>
            <a:endParaRPr lang="es-C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9723-6C0F-49CB-9039-F19BC2E71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839818"/>
          </a:xfrm>
        </p:spPr>
        <p:txBody>
          <a:bodyPr>
            <a:normAutofit/>
          </a:bodyPr>
          <a:lstStyle/>
          <a:p>
            <a:r>
              <a:rPr lang="es-ES_tradn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 1 Autenticarse</a:t>
            </a:r>
            <a:endParaRPr lang="es-C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_tradn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 2 Cambiar contraseña</a:t>
            </a:r>
            <a:endParaRPr lang="es-C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_tradn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 3 - Cerrar sesión</a:t>
            </a:r>
            <a:endParaRPr lang="es-C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_tradn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 4 -Controlar AFT</a:t>
            </a:r>
            <a:endParaRPr lang="es-C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_tradn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 5 -Generar informe</a:t>
            </a:r>
            <a:endParaRPr lang="es-C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s-C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C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765A69-2758-4EB3-9A7D-236CE58AD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3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A9AEB-184B-4E2A-8559-EF4E2D43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E732B-3064-4EEB-B366-14CFBCA40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 6- Realizar solicitud de movimiento del AFT.</a:t>
            </a:r>
            <a:endParaRPr lang="es-C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_tradnl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 7- Solicitar baja del Activo</a:t>
            </a:r>
            <a:endParaRPr lang="es-C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_tradnl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 Jefe de departamento</a:t>
            </a:r>
            <a:endParaRPr lang="es-C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ES_tradnl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RF 8- Mostrar historial de cambio por fecha</a:t>
            </a:r>
            <a:endParaRPr lang="es-CU" dirty="0"/>
          </a:p>
        </p:txBody>
      </p:sp>
    </p:spTree>
    <p:extLst>
      <p:ext uri="{BB962C8B-B14F-4D97-AF65-F5344CB8AC3E}">
        <p14:creationId xmlns:p14="http://schemas.microsoft.com/office/powerpoint/2010/main" val="39348691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176</TotalTime>
  <Words>561</Words>
  <Application>Microsoft Office PowerPoint</Application>
  <PresentationFormat>Panorámica</PresentationFormat>
  <Paragraphs>107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Corbel</vt:lpstr>
      <vt:lpstr>Times New Roman</vt:lpstr>
      <vt:lpstr>Parallax</vt:lpstr>
      <vt:lpstr>Asset Masters</vt:lpstr>
      <vt:lpstr>Introducción</vt:lpstr>
      <vt:lpstr>     </vt:lpstr>
      <vt:lpstr>Situación Problemática</vt:lpstr>
      <vt:lpstr>Problema científico:</vt:lpstr>
      <vt:lpstr>Diagrama CU del negocio</vt:lpstr>
      <vt:lpstr>Modelo de objetos del negocio</vt:lpstr>
      <vt:lpstr>Requerimientos funcionales</vt:lpstr>
      <vt:lpstr>Presentación de PowerPoint</vt:lpstr>
      <vt:lpstr>Presentación de PowerPoint</vt:lpstr>
      <vt:lpstr>Diagrama de caso de uso del sistema</vt:lpstr>
      <vt:lpstr>Clasificación de los CU en cuanto a transacciones</vt:lpstr>
      <vt:lpstr>Resumen de resultados de la estimación</vt:lpstr>
      <vt:lpstr>CU Controlar AFT CodigoQR</vt:lpstr>
      <vt:lpstr>CU Controlar AFT Físicamente</vt:lpstr>
      <vt:lpstr>Diagrama de Clases del CU Controlar AFT</vt:lpstr>
      <vt:lpstr>Diagrama de Colaboración del CU GestionarAFT – Insertar AFT</vt:lpstr>
      <vt:lpstr>Diagrama de Colaboración del CU Gestionar AFT – Modificar AFT </vt:lpstr>
      <vt:lpstr> Diagrama de Colaboración del CU Gestionar Usuario – Eliminar AFT</vt:lpstr>
      <vt:lpstr>Presentación de PowerPoint</vt:lpstr>
      <vt:lpstr>Presentación de PowerPoint</vt:lpstr>
      <vt:lpstr>Diagrama de Colaboración del CU Ver Historial de movimiento dada una fecha</vt:lpstr>
      <vt:lpstr>2 Diagrama de Clases del CU Ver Ver Historial de movimiento dada una fecha </vt:lpstr>
      <vt:lpstr>Base de datos 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Asset Masters</dc:title>
  <dc:creator>Rey</dc:creator>
  <cp:lastModifiedBy>Lenovo</cp:lastModifiedBy>
  <cp:revision>14</cp:revision>
  <dcterms:created xsi:type="dcterms:W3CDTF">2025-02-10T20:53:10Z</dcterms:created>
  <dcterms:modified xsi:type="dcterms:W3CDTF">2025-05-21T14:16:43Z</dcterms:modified>
</cp:coreProperties>
</file>