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43924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4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119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590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686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78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101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907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5507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99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4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1E5F0-3FEF-4606-951C-5892DEFCB6E1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C7B1C-7D7C-4C96-97BE-B70FFC0B4B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919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656" y="2420888"/>
            <a:ext cx="7772400" cy="165618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РАЗРАБОТКА ИНФОРМАЦИОННО-ОБРАЗОВАТЕЛЬНОГО ЗАЩИЩЕННОГО ФАЙЛ-СЕРВЕРА «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VORTEXFILE</a:t>
            </a:r>
            <a:r>
              <a:rPr lang="ru-RU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»</a:t>
            </a:r>
            <a:endParaRPr lang="ru-RU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4123" y="4293096"/>
            <a:ext cx="6400800" cy="20162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Студенты ПКС-91:</a:t>
            </a:r>
          </a:p>
          <a:p>
            <a:pPr algn="r"/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Садовский Роман Викторович</a:t>
            </a:r>
          </a:p>
          <a:p>
            <a:pPr algn="r"/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Елисеев Денис Алексеевич</a:t>
            </a:r>
          </a:p>
          <a:p>
            <a:pPr algn="r"/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Шефов Николай Андреевич</a:t>
            </a:r>
          </a:p>
          <a:p>
            <a:pPr algn="r"/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Преподаватель:</a:t>
            </a:r>
          </a:p>
          <a:p>
            <a:pPr algn="r"/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Кривополенов Дмитрий Александрович</a:t>
            </a:r>
            <a:endParaRPr lang="ru-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C:\Users\s03ro\OneDrive\Документы\GitHub\VortexFile\Graphics\Ful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27877"/>
            <a:ext cx="1143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7505" y="116632"/>
            <a:ext cx="8917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УЧРЕЖДЕНИЕ ВЫСШЕГО ОБРАЗОВАНИЯ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АРХАНГЕЛЬСКИЙ КОЛЛЕДЖ ТЕЛЕКОММУНИКАЦИЙ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ИМ. Б.Л. РОЗИНГА (ФИЛИАЛ) 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(АКТ (ф) 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045" y="6370697"/>
            <a:ext cx="22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</a:rPr>
              <a:t>Архангельск, 2022</a:t>
            </a:r>
            <a:endParaRPr lang="ru-RU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06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Актуальность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1600201"/>
            <a:ext cx="8147248" cy="26208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С возросшим значением цифровых данных возросла и необходимость по их хранению и защите. Для этих целей актуально и целесообразно использовать защищенные файловые </a:t>
            </a: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серверы.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Lock"/>
          <p:cNvSpPr>
            <a:spLocks noEditPoints="1" noChangeArrowheads="1"/>
          </p:cNvSpPr>
          <p:nvPr/>
        </p:nvSpPr>
        <p:spPr bwMode="auto">
          <a:xfrm>
            <a:off x="6012160" y="4509119"/>
            <a:ext cx="1301155" cy="1779613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9606 h 21600"/>
              <a:gd name="T4" fmla="*/ 10800 w 21600"/>
              <a:gd name="T5" fmla="*/ 21600 h 21600"/>
              <a:gd name="T6" fmla="*/ 0 w 21600"/>
              <a:gd name="T7" fmla="*/ 9606 h 21600"/>
              <a:gd name="T8" fmla="*/ 744 w 21600"/>
              <a:gd name="T9" fmla="*/ 9904 h 21600"/>
              <a:gd name="T10" fmla="*/ 21134 w 21600"/>
              <a:gd name="T11" fmla="*/ 15335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93" y="9606"/>
                </a:moveTo>
                <a:lnTo>
                  <a:pt x="2048" y="9606"/>
                </a:lnTo>
                <a:lnTo>
                  <a:pt x="2048" y="4713"/>
                </a:lnTo>
                <a:lnTo>
                  <a:pt x="2420" y="3818"/>
                </a:lnTo>
                <a:lnTo>
                  <a:pt x="2979" y="3028"/>
                </a:lnTo>
                <a:lnTo>
                  <a:pt x="3537" y="2446"/>
                </a:lnTo>
                <a:lnTo>
                  <a:pt x="3956" y="1998"/>
                </a:lnTo>
                <a:lnTo>
                  <a:pt x="4492" y="1581"/>
                </a:lnTo>
                <a:lnTo>
                  <a:pt x="5143" y="1238"/>
                </a:lnTo>
                <a:lnTo>
                  <a:pt x="5912" y="880"/>
                </a:lnTo>
                <a:lnTo>
                  <a:pt x="6587" y="641"/>
                </a:lnTo>
                <a:lnTo>
                  <a:pt x="7518" y="372"/>
                </a:lnTo>
                <a:lnTo>
                  <a:pt x="8425" y="208"/>
                </a:lnTo>
                <a:lnTo>
                  <a:pt x="9496" y="59"/>
                </a:lnTo>
                <a:lnTo>
                  <a:pt x="10637" y="14"/>
                </a:lnTo>
                <a:lnTo>
                  <a:pt x="11614" y="59"/>
                </a:lnTo>
                <a:lnTo>
                  <a:pt x="12382" y="119"/>
                </a:lnTo>
                <a:lnTo>
                  <a:pt x="13034" y="253"/>
                </a:lnTo>
                <a:lnTo>
                  <a:pt x="13779" y="417"/>
                </a:lnTo>
                <a:lnTo>
                  <a:pt x="14500" y="611"/>
                </a:lnTo>
                <a:lnTo>
                  <a:pt x="14733" y="686"/>
                </a:lnTo>
                <a:lnTo>
                  <a:pt x="14989" y="790"/>
                </a:lnTo>
                <a:lnTo>
                  <a:pt x="15175" y="865"/>
                </a:lnTo>
                <a:lnTo>
                  <a:pt x="15385" y="954"/>
                </a:lnTo>
                <a:lnTo>
                  <a:pt x="15431" y="969"/>
                </a:lnTo>
                <a:lnTo>
                  <a:pt x="15594" y="1059"/>
                </a:lnTo>
                <a:lnTo>
                  <a:pt x="15757" y="1148"/>
                </a:lnTo>
                <a:lnTo>
                  <a:pt x="15920" y="1267"/>
                </a:lnTo>
                <a:lnTo>
                  <a:pt x="16106" y="1372"/>
                </a:lnTo>
                <a:lnTo>
                  <a:pt x="16665" y="1730"/>
                </a:lnTo>
                <a:lnTo>
                  <a:pt x="17014" y="1998"/>
                </a:lnTo>
                <a:lnTo>
                  <a:pt x="17480" y="2356"/>
                </a:lnTo>
                <a:lnTo>
                  <a:pt x="17852" y="2804"/>
                </a:lnTo>
                <a:lnTo>
                  <a:pt x="18178" y="3192"/>
                </a:lnTo>
                <a:lnTo>
                  <a:pt x="18527" y="3639"/>
                </a:lnTo>
                <a:lnTo>
                  <a:pt x="18806" y="4132"/>
                </a:lnTo>
                <a:lnTo>
                  <a:pt x="19086" y="4713"/>
                </a:lnTo>
                <a:lnTo>
                  <a:pt x="19272" y="5191"/>
                </a:lnTo>
                <a:lnTo>
                  <a:pt x="19295" y="9606"/>
                </a:lnTo>
                <a:lnTo>
                  <a:pt x="21600" y="9606"/>
                </a:lnTo>
                <a:lnTo>
                  <a:pt x="21600" y="16289"/>
                </a:lnTo>
                <a:lnTo>
                  <a:pt x="21413" y="17184"/>
                </a:lnTo>
                <a:lnTo>
                  <a:pt x="21041" y="17900"/>
                </a:lnTo>
                <a:lnTo>
                  <a:pt x="20668" y="18377"/>
                </a:lnTo>
                <a:lnTo>
                  <a:pt x="20343" y="18855"/>
                </a:lnTo>
                <a:lnTo>
                  <a:pt x="19924" y="19332"/>
                </a:lnTo>
                <a:lnTo>
                  <a:pt x="19388" y="19809"/>
                </a:lnTo>
                <a:lnTo>
                  <a:pt x="18806" y="20242"/>
                </a:lnTo>
                <a:lnTo>
                  <a:pt x="18062" y="20585"/>
                </a:lnTo>
                <a:lnTo>
                  <a:pt x="17270" y="20883"/>
                </a:lnTo>
                <a:lnTo>
                  <a:pt x="16525" y="21182"/>
                </a:lnTo>
                <a:lnTo>
                  <a:pt x="15548" y="21420"/>
                </a:lnTo>
                <a:lnTo>
                  <a:pt x="14803" y="21540"/>
                </a:lnTo>
                <a:lnTo>
                  <a:pt x="13662" y="21674"/>
                </a:lnTo>
                <a:lnTo>
                  <a:pt x="8379" y="21659"/>
                </a:lnTo>
                <a:lnTo>
                  <a:pt x="7168" y="21540"/>
                </a:lnTo>
                <a:lnTo>
                  <a:pt x="6098" y="21331"/>
                </a:lnTo>
                <a:lnTo>
                  <a:pt x="5050" y="21092"/>
                </a:lnTo>
                <a:lnTo>
                  <a:pt x="4003" y="20764"/>
                </a:lnTo>
                <a:lnTo>
                  <a:pt x="3258" y="20391"/>
                </a:lnTo>
                <a:lnTo>
                  <a:pt x="2769" y="20123"/>
                </a:lnTo>
                <a:lnTo>
                  <a:pt x="2281" y="19720"/>
                </a:lnTo>
                <a:lnTo>
                  <a:pt x="1862" y="19407"/>
                </a:lnTo>
                <a:lnTo>
                  <a:pt x="1489" y="19079"/>
                </a:lnTo>
                <a:lnTo>
                  <a:pt x="1070" y="18676"/>
                </a:lnTo>
                <a:lnTo>
                  <a:pt x="744" y="18258"/>
                </a:lnTo>
                <a:lnTo>
                  <a:pt x="325" y="17661"/>
                </a:lnTo>
                <a:lnTo>
                  <a:pt x="162" y="17035"/>
                </a:lnTo>
                <a:lnTo>
                  <a:pt x="93" y="16468"/>
                </a:lnTo>
                <a:lnTo>
                  <a:pt x="93" y="9606"/>
                </a:lnTo>
                <a:close/>
                <a:moveTo>
                  <a:pt x="6098" y="9591"/>
                </a:moveTo>
                <a:lnTo>
                  <a:pt x="6098" y="5220"/>
                </a:lnTo>
                <a:lnTo>
                  <a:pt x="6191" y="4907"/>
                </a:lnTo>
                <a:lnTo>
                  <a:pt x="6307" y="4639"/>
                </a:lnTo>
                <a:lnTo>
                  <a:pt x="6517" y="4370"/>
                </a:lnTo>
                <a:lnTo>
                  <a:pt x="6680" y="4087"/>
                </a:lnTo>
                <a:lnTo>
                  <a:pt x="6889" y="3878"/>
                </a:lnTo>
                <a:lnTo>
                  <a:pt x="7308" y="3520"/>
                </a:lnTo>
                <a:lnTo>
                  <a:pt x="7843" y="3281"/>
                </a:lnTo>
                <a:lnTo>
                  <a:pt x="8402" y="3013"/>
                </a:lnTo>
                <a:lnTo>
                  <a:pt x="9031" y="2834"/>
                </a:lnTo>
                <a:lnTo>
                  <a:pt x="9659" y="2700"/>
                </a:lnTo>
                <a:lnTo>
                  <a:pt x="10497" y="2625"/>
                </a:lnTo>
                <a:lnTo>
                  <a:pt x="11125" y="2655"/>
                </a:lnTo>
                <a:lnTo>
                  <a:pt x="11987" y="2789"/>
                </a:lnTo>
                <a:lnTo>
                  <a:pt x="12522" y="2893"/>
                </a:lnTo>
                <a:lnTo>
                  <a:pt x="13011" y="3028"/>
                </a:lnTo>
                <a:lnTo>
                  <a:pt x="13290" y="3192"/>
                </a:lnTo>
                <a:lnTo>
                  <a:pt x="13709" y="3371"/>
                </a:lnTo>
                <a:lnTo>
                  <a:pt x="13872" y="3505"/>
                </a:lnTo>
                <a:lnTo>
                  <a:pt x="14058" y="3639"/>
                </a:lnTo>
                <a:lnTo>
                  <a:pt x="14291" y="3788"/>
                </a:lnTo>
                <a:lnTo>
                  <a:pt x="14431" y="3953"/>
                </a:lnTo>
                <a:lnTo>
                  <a:pt x="14617" y="4102"/>
                </a:lnTo>
                <a:lnTo>
                  <a:pt x="14826" y="4311"/>
                </a:lnTo>
                <a:lnTo>
                  <a:pt x="14919" y="4534"/>
                </a:lnTo>
                <a:lnTo>
                  <a:pt x="15036" y="4773"/>
                </a:lnTo>
                <a:lnTo>
                  <a:pt x="15175" y="5027"/>
                </a:lnTo>
                <a:lnTo>
                  <a:pt x="15245" y="5220"/>
                </a:lnTo>
                <a:lnTo>
                  <a:pt x="15245" y="9591"/>
                </a:lnTo>
                <a:lnTo>
                  <a:pt x="6098" y="9591"/>
                </a:lnTo>
                <a:close/>
              </a:path>
              <a:path w="21600" h="21600" extrusionOk="0">
                <a:moveTo>
                  <a:pt x="93" y="9606"/>
                </a:moveTo>
                <a:lnTo>
                  <a:pt x="21600" y="9606"/>
                </a:lnTo>
                <a:close/>
              </a:path>
              <a:path w="21600" h="21600" extrusionOk="0">
                <a:moveTo>
                  <a:pt x="11684" y="17109"/>
                </a:moveTo>
                <a:lnTo>
                  <a:pt x="12266" y="19317"/>
                </a:lnTo>
                <a:lnTo>
                  <a:pt x="9659" y="19317"/>
                </a:lnTo>
                <a:lnTo>
                  <a:pt x="10287" y="17124"/>
                </a:lnTo>
                <a:lnTo>
                  <a:pt x="10008" y="16975"/>
                </a:lnTo>
                <a:lnTo>
                  <a:pt x="9799" y="16722"/>
                </a:lnTo>
                <a:lnTo>
                  <a:pt x="9752" y="16408"/>
                </a:lnTo>
                <a:lnTo>
                  <a:pt x="9822" y="16170"/>
                </a:lnTo>
                <a:lnTo>
                  <a:pt x="10008" y="16006"/>
                </a:lnTo>
                <a:lnTo>
                  <a:pt x="10148" y="15871"/>
                </a:lnTo>
                <a:lnTo>
                  <a:pt x="10381" y="15782"/>
                </a:lnTo>
                <a:lnTo>
                  <a:pt x="10660" y="15692"/>
                </a:lnTo>
                <a:lnTo>
                  <a:pt x="11009" y="15677"/>
                </a:lnTo>
                <a:lnTo>
                  <a:pt x="11288" y="15722"/>
                </a:lnTo>
                <a:lnTo>
                  <a:pt x="11614" y="15782"/>
                </a:lnTo>
                <a:lnTo>
                  <a:pt x="11893" y="15946"/>
                </a:lnTo>
                <a:lnTo>
                  <a:pt x="12033" y="16080"/>
                </a:lnTo>
                <a:lnTo>
                  <a:pt x="12173" y="16229"/>
                </a:lnTo>
                <a:lnTo>
                  <a:pt x="12196" y="16408"/>
                </a:lnTo>
                <a:lnTo>
                  <a:pt x="12103" y="16722"/>
                </a:lnTo>
                <a:lnTo>
                  <a:pt x="11987" y="16856"/>
                </a:lnTo>
                <a:lnTo>
                  <a:pt x="11847" y="16975"/>
                </a:lnTo>
                <a:lnTo>
                  <a:pt x="11684" y="17109"/>
                </a:lnTo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2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4" name="Picture 6" descr="C:\Users\s03ro\AppData\Local\Microsoft\Windows\INetCache\IE\WHP0GJDB\36792-3-folders-file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512" y="4416772"/>
            <a:ext cx="1964308" cy="19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Прямая со стрелкой 6"/>
          <p:cNvCxnSpPr/>
          <p:nvPr/>
        </p:nvCxnSpPr>
        <p:spPr>
          <a:xfrm>
            <a:off x="3563888" y="5398924"/>
            <a:ext cx="2088232" cy="2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C:\Users\s03ro\OneDrive\Документы\GitHub\VortexFile\Graphics\Full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27877"/>
            <a:ext cx="1143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884045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s03ro\OneDrive\Документы\GitHub\VortexFile\Graphics\loading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24944"/>
            <a:ext cx="4320480" cy="348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Цель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00201"/>
            <a:ext cx="8496944" cy="16847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Разработка 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многопользовательского клиент-серверного информационно-образовательного защищенного файл-сервера «</a:t>
            </a:r>
            <a:r>
              <a:rPr 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VortexFile</a:t>
            </a:r>
            <a:r>
              <a:rPr lang="ru-RU" dirty="0">
                <a:solidFill>
                  <a:schemeClr val="tx2">
                    <a:lumMod val="60000"/>
                    <a:lumOff val="40000"/>
                  </a:schemeClr>
                </a:solidFill>
              </a:rPr>
              <a:t>».</a:t>
            </a:r>
          </a:p>
          <a:p>
            <a:pPr algn="just"/>
            <a:endParaRPr lang="ru-RU" dirty="0"/>
          </a:p>
        </p:txBody>
      </p:sp>
      <p:pic>
        <p:nvPicPr>
          <p:cNvPr id="4" name="Picture 2" descr="C:\Users\s03ro\OneDrive\Документы\GitHub\VortexFile\Graphics\Full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27877"/>
            <a:ext cx="1143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3</a:t>
            </a:r>
            <a:endParaRPr lang="ru-RU" sz="3600" b="1" dirty="0"/>
          </a:p>
        </p:txBody>
      </p:sp>
      <p:pic>
        <p:nvPicPr>
          <p:cNvPr id="7" name="Picture 6" descr="C:\Users\s03ro\AppData\Local\Microsoft\Windows\INetCache\IE\WHP0GJDB\36792-3-folders-file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452" y="3789040"/>
            <a:ext cx="1964308" cy="19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Прямая со стрелкой 8"/>
          <p:cNvCxnSpPr>
            <a:stCxn id="7" idx="3"/>
          </p:cNvCxnSpPr>
          <p:nvPr/>
        </p:nvCxnSpPr>
        <p:spPr>
          <a:xfrm>
            <a:off x="2411760" y="4771194"/>
            <a:ext cx="1204044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5436096" y="4797152"/>
            <a:ext cx="1204044" cy="0"/>
          </a:xfrm>
          <a:prstGeom prst="straightConnector1">
            <a:avLst/>
          </a:prstGeom>
          <a:ln w="571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 descr="https://www.clipartmax.com/png/full/31-318576_cloud-cloud-computing-cloud-vector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664" y="4077072"/>
            <a:ext cx="2052273" cy="131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894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Анализ требований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2" descr="C:\Users\s03ro\OneDrive\Документы\GitHub\VortexFile\Graphics\Ful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27877"/>
            <a:ext cx="1143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4</a:t>
            </a:r>
            <a:endParaRPr lang="ru-RU" sz="3600" b="1" dirty="0"/>
          </a:p>
        </p:txBody>
      </p:sp>
      <p:grpSp>
        <p:nvGrpSpPr>
          <p:cNvPr id="7" name="Группа 6"/>
          <p:cNvGrpSpPr/>
          <p:nvPr/>
        </p:nvGrpSpPr>
        <p:grpSpPr>
          <a:xfrm>
            <a:off x="755576" y="1340768"/>
            <a:ext cx="1296144" cy="1308816"/>
            <a:chOff x="7120981" y="1052736"/>
            <a:chExt cx="1955032" cy="1974145"/>
          </a:xfrm>
        </p:grpSpPr>
        <p:sp>
          <p:nvSpPr>
            <p:cNvPr id="6" name="Прямоугольник 5"/>
            <p:cNvSpPr/>
            <p:nvPr/>
          </p:nvSpPr>
          <p:spPr>
            <a:xfrm>
              <a:off x="7205700" y="1844824"/>
              <a:ext cx="1110716" cy="1182057"/>
            </a:xfrm>
            <a:prstGeom prst="rect">
              <a:avLst/>
            </a:pr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4098" name="Picture 2" descr="C:\Users\s03ro\AppData\Local\Microsoft\Windows\INetCache\IE\URGYLQCA\1200px-Check_mark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981" y="1052736"/>
              <a:ext cx="1955032" cy="1955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Группа 12"/>
          <p:cNvGrpSpPr/>
          <p:nvPr/>
        </p:nvGrpSpPr>
        <p:grpSpPr>
          <a:xfrm>
            <a:off x="5245333" y="2204864"/>
            <a:ext cx="1296144" cy="1308816"/>
            <a:chOff x="7120981" y="1052736"/>
            <a:chExt cx="1955032" cy="1974145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7205700" y="1844824"/>
              <a:ext cx="1110716" cy="1182057"/>
            </a:xfrm>
            <a:prstGeom prst="rect">
              <a:avLst/>
            </a:pr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Picture 2" descr="C:\Users\s03ro\AppData\Local\Microsoft\Windows\INetCache\IE\URGYLQCA\1200px-Check_mark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981" y="1052736"/>
              <a:ext cx="1955032" cy="1955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Группа 9"/>
          <p:cNvGrpSpPr/>
          <p:nvPr/>
        </p:nvGrpSpPr>
        <p:grpSpPr>
          <a:xfrm>
            <a:off x="2104655" y="4179185"/>
            <a:ext cx="1296144" cy="1308816"/>
            <a:chOff x="7120981" y="1052736"/>
            <a:chExt cx="1955032" cy="1974145"/>
          </a:xfrm>
        </p:grpSpPr>
        <p:sp>
          <p:nvSpPr>
            <p:cNvPr id="11" name="Прямоугольник 10"/>
            <p:cNvSpPr/>
            <p:nvPr/>
          </p:nvSpPr>
          <p:spPr>
            <a:xfrm>
              <a:off x="7205700" y="1844824"/>
              <a:ext cx="1110716" cy="1182057"/>
            </a:xfrm>
            <a:prstGeom prst="rect">
              <a:avLst/>
            </a:prstGeom>
            <a:noFill/>
            <a:ln w="1905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2" name="Picture 2" descr="C:\Users\s03ro\AppData\Local\Microsoft\Windows\INetCache\IE\URGYLQCA\1200px-Check_mark.svg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981" y="1052736"/>
              <a:ext cx="1955032" cy="19550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6" name="Picture 6" descr="https://www.clipartmax.com/png/full/31-318576_cloud-cloud-computing-cloud-vector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004" y="1448460"/>
            <a:ext cx="2052273" cy="1316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C:\Users\s03ro\AppData\Local\Microsoft\Windows\INetCache\IE\WHP0GJDB\36792-3-folders-file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477" y="2025181"/>
            <a:ext cx="1964308" cy="1964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.pinimg.com/originals/ff/a0/9a/ffa09aec412db3f54deadf1b3781de2a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149080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285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74638"/>
            <a:ext cx="7992888" cy="1143000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</a:pPr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Разработка технического задания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5</a:t>
            </a:r>
            <a:endParaRPr lang="ru-RU" sz="3600" b="1" dirty="0"/>
          </a:p>
        </p:txBody>
      </p:sp>
      <p:pic>
        <p:nvPicPr>
          <p:cNvPr id="5124" name="Picture 4" descr="https://brainlab.com.ua/wp-content/uploads/2022/08/kak-sostavit-gramotnoe-tz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556792"/>
            <a:ext cx="9057366" cy="523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s03ro\OneDrive\Документы\GitHub\VortexFile\Graphics\Full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27877"/>
            <a:ext cx="1143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15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Выбор средств разработки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6</a:t>
            </a:r>
            <a:endParaRPr lang="ru-RU" sz="3600" b="1" dirty="0"/>
          </a:p>
        </p:txBody>
      </p:sp>
      <p:pic>
        <p:nvPicPr>
          <p:cNvPr id="6146" name="Picture 2" descr="https://sun9-78.userapi.com/s/v1/ig2/HF7LOOSLKBAUXK-Uj1awoKb4iPjSPi2yHejQPwkYDgiVohkb-dv6A0x7Xwh8JM45-GJiB3z9exrwG267oOxk-8_E.jpg?size=900x900&amp;quality=96&amp;crop=0,0,900,900&amp;ava=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190" y="1340768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rafiquzzamanrafi.gallerycdn.vsassets.io/extensions/rafiquzzamanrafi/visualstudiolightpro/1.0/1632225226691/Microsoft.VisualStudio.Services.Icons.Defaul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674" y="1400651"/>
            <a:ext cx="2840076" cy="1775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https://thedigitalprojectmanager.b-cdn.net/wp-content/uploads/2019/07/Draw.io-logo-Flowchart-Softw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414" y="4186304"/>
            <a:ext cx="2139752" cy="213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s://fuzeservers.ru/wp-content/uploads/7/0/8/7086010169e7ed29575e8aaa3a60be2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213412"/>
            <a:ext cx="1728192" cy="1786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https://www.nixp.ru/uploads/news/fullsize_image/1bf9440df36292b3eebfffee3422d9c3f3b5bbc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943921"/>
            <a:ext cx="2117035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08370" y="3158082"/>
            <a:ext cx="2542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Visual Studio 2022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128258" y="331151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C#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36133" y="6021609"/>
            <a:ext cx="1087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MySQL</a:t>
            </a:r>
            <a:endParaRPr lang="ru-RU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72296" y="6141390"/>
            <a:ext cx="12139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Draw.IO</a:t>
            </a:r>
            <a:endParaRPr lang="ru-RU" sz="24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76070" y="4271423"/>
            <a:ext cx="1236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ProFTPd</a:t>
            </a:r>
            <a:endParaRPr lang="ru-RU" sz="2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2" descr="C:\Users\s03ro\OneDrive\Документы\GitHub\VortexFile\Graphics\FullLogo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27877"/>
            <a:ext cx="1143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5430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Разработка программы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7</a:t>
            </a:r>
            <a:endParaRPr lang="ru-RU" sz="3600" b="1" dirty="0"/>
          </a:p>
        </p:txBody>
      </p:sp>
      <p:pic>
        <p:nvPicPr>
          <p:cNvPr id="7170" name="Picture 2" descr="C:\Users\s03ro\OneDrive\Документы\GitHub\VortexFile\Documents\Диаграмма стереотипов.drawi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268760"/>
            <a:ext cx="7593817" cy="504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72264" y="6309320"/>
            <a:ext cx="3960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Диаграмма стереотипов</a:t>
            </a:r>
            <a:endParaRPr lang="ru-RU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2" descr="C:\Users\s03ro\OneDrive\Документы\GitHub\VortexFile\Graphics\Full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27877"/>
            <a:ext cx="1143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305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Заключение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9512" y="116632"/>
            <a:ext cx="576064" cy="57606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b="1" dirty="0" smtClean="0"/>
              <a:t>8</a:t>
            </a:r>
            <a:endParaRPr lang="ru-RU" sz="36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340768"/>
            <a:ext cx="6796261" cy="46201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473510" y="6052646"/>
            <a:ext cx="4368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Главная форма приложения. Вид внешний</a:t>
            </a:r>
            <a:endParaRPr lang="ru-RU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2" descr="C:\Users\s03ro\OneDrive\Документы\GitHub\VortexFile\Graphics\Full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27877"/>
            <a:ext cx="1143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0960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656" y="2420888"/>
            <a:ext cx="7772400" cy="1656184"/>
          </a:xfrm>
        </p:spPr>
        <p:txBody>
          <a:bodyPr>
            <a:noAutofit/>
          </a:bodyPr>
          <a:lstStyle/>
          <a:p>
            <a:r>
              <a:rPr lang="ru-RU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РАЗРАБОТКА ИНФОРМАЦИОННО-ОБРАЗОВАТЕЛЬНОГО ЗАЩИЩЕННОГО ФАЙЛ-СЕРВЕРА «</a:t>
            </a:r>
            <a:r>
              <a:rPr lang="en-US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VORTEXFILE</a:t>
            </a:r>
            <a:r>
              <a:rPr lang="ru-RU" sz="3600" b="1" dirty="0" smtClean="0">
                <a:solidFill>
                  <a:schemeClr val="tx2">
                    <a:lumMod val="60000"/>
                    <a:lumOff val="40000"/>
                  </a:schemeClr>
                </a:solidFill>
                <a:effectLst/>
              </a:rPr>
              <a:t>»</a:t>
            </a:r>
            <a:endParaRPr lang="ru-RU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624123" y="4293096"/>
            <a:ext cx="6400800" cy="2016224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Студенты ПКС-91:</a:t>
            </a:r>
          </a:p>
          <a:p>
            <a:pPr algn="r"/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Садовский Роман Викторович</a:t>
            </a:r>
          </a:p>
          <a:p>
            <a:pPr algn="r"/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Елисеев Денис Алексеевич</a:t>
            </a:r>
          </a:p>
          <a:p>
            <a:pPr algn="r"/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Шефов Николай Андреевич</a:t>
            </a:r>
          </a:p>
          <a:p>
            <a:pPr algn="r"/>
            <a:r>
              <a:rPr lang="ru-RU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Преподаватель:</a:t>
            </a:r>
          </a:p>
          <a:p>
            <a:pPr algn="r"/>
            <a:r>
              <a:rPr lang="ru-RU" b="1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Кривополенов Дмитрий Александрович</a:t>
            </a:r>
            <a:endParaRPr lang="ru-RU" b="1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6" name="Picture 2" descr="C:\Users\s03ro\OneDrive\Документы\GitHub\VortexFile\Graphics\Full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427877"/>
            <a:ext cx="11430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07505" y="116632"/>
            <a:ext cx="89174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ФЕДЕРАЛЬНОЕ ГОСУДАРСТВЕННОЕ БЮДЖЕТНОЕ ОБРАЗОВАТЕЛЬНОЕ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УЧРЕЖДЕНИЕ ВЫСШЕГО ОБРАЗОВАНИЯ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«САНКТ-ПЕТЕРБУРГСКИЙ ГОСУДАРСТВЕННЫЙ УНИВЕРСИТЕТ ТЕЛЕКОММУНИКАЦИЙ ИМ. ПРОФ. М.А. БОНЧ-БРУЕВИЧА»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АРХАНГЕЛЬСКИЙ КОЛЛЕДЖ ТЕЛЕКОММУНИКАЦИЙ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ИМ. Б.Л. РОЗИНГА (ФИЛИАЛ) 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  <a:p>
            <a:pPr algn="ctr"/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(АКТ (ф) </a:t>
            </a:r>
            <a:r>
              <a:rPr lang="ru-RU" sz="1400" b="1" dirty="0" err="1">
                <a:solidFill>
                  <a:schemeClr val="tx2">
                    <a:lumMod val="75000"/>
                  </a:schemeClr>
                </a:solidFill>
              </a:rPr>
              <a:t>СПбГУТ</a:t>
            </a:r>
            <a:r>
              <a:rPr lang="ru-RU" sz="1400" b="1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ru-RU" sz="1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0045" y="6370697"/>
            <a:ext cx="2212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 smtClean="0">
                <a:solidFill>
                  <a:schemeClr val="tx2">
                    <a:lumMod val="75000"/>
                  </a:schemeClr>
                </a:solidFill>
              </a:rPr>
              <a:t>Архангельск, 2022</a:t>
            </a:r>
            <a:endParaRPr lang="ru-RU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7608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170</Words>
  <Application>Microsoft Office PowerPoint</Application>
  <PresentationFormat>Экран (4:3)</PresentationFormat>
  <Paragraphs>55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РАЗРАБОТКА ИНФОРМАЦИОННО-ОБРАЗОВАТЕЛЬНОГО ЗАЩИЩЕННОГО ФАЙЛ-СЕРВЕРА «VORTEXFILE»</vt:lpstr>
      <vt:lpstr>Актуальность</vt:lpstr>
      <vt:lpstr>Цель</vt:lpstr>
      <vt:lpstr>Анализ требований</vt:lpstr>
      <vt:lpstr>Разработка технического задания</vt:lpstr>
      <vt:lpstr>Выбор средств разработки</vt:lpstr>
      <vt:lpstr>Разработка программы</vt:lpstr>
      <vt:lpstr>Заключение</vt:lpstr>
      <vt:lpstr>РАЗРАБОТКА ИНФОРМАЦИОННО-ОБРАЗОВАТЕЛЬНОГО ЗАЩИЩЕННОГО ФАЙЛ-СЕРВЕРА «VORTEXFILE»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ИНФОРМАЦИОННО-ОБРАЗОВАТЕЛЬНОГО ЗАЩИЩЕННОГО ФАЙЛ-СЕРВЕРА «VORTEXFILE»</dc:title>
  <dc:creator>Роман Садовский</dc:creator>
  <cp:lastModifiedBy>Роман Садовский</cp:lastModifiedBy>
  <cp:revision>6</cp:revision>
  <dcterms:created xsi:type="dcterms:W3CDTF">2022-12-09T17:06:32Z</dcterms:created>
  <dcterms:modified xsi:type="dcterms:W3CDTF">2022-12-09T18:06:40Z</dcterms:modified>
</cp:coreProperties>
</file>