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ricolage Grotesque Medium" charset="1" panose="020B0605040402000204"/>
      <p:regular r:id="rId21"/>
    </p:embeddedFont>
    <p:embeddedFont>
      <p:font typeface="Bricolage Grotesque" charset="1" panose="020B0605040402000204"/>
      <p:regular r:id="rId22"/>
    </p:embeddedFont>
    <p:embeddedFont>
      <p:font typeface="Aileron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jpeg" Type="http://schemas.openxmlformats.org/officeDocument/2006/relationships/image"/><Relationship Id="rId5" Target="../media/image2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jpeg" Type="http://schemas.openxmlformats.org/officeDocument/2006/relationships/image"/><Relationship Id="rId5" Target="../media/image2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120515" y="6829698"/>
            <a:ext cx="1204697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976746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2784" y="4976746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3120515" y="3457302"/>
            <a:ext cx="1204697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860524" y="4425933"/>
            <a:ext cx="12563944" cy="88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6"/>
              </a:lnSpc>
            </a:pPr>
            <a:r>
              <a:rPr lang="en-US" b="true" sz="7466" spc="-395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SMART EXPENSE TRACKER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1028700" y="1028700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3" y="0"/>
                </a:lnTo>
                <a:lnTo>
                  <a:pt x="2975823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282477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3" y="0"/>
                </a:lnTo>
                <a:lnTo>
                  <a:pt x="2975823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4280469" y="6161192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2" y="0"/>
                </a:lnTo>
                <a:lnTo>
                  <a:pt x="2975822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280469" y="907415"/>
            <a:ext cx="2975823" cy="2975823"/>
          </a:xfrm>
          <a:custGeom>
            <a:avLst/>
            <a:gdLst/>
            <a:ahLst/>
            <a:cxnLst/>
            <a:rect r="r" b="b" t="t" l="l"/>
            <a:pathLst>
              <a:path h="2975823" w="2975823">
                <a:moveTo>
                  <a:pt x="0" y="0"/>
                </a:moveTo>
                <a:lnTo>
                  <a:pt x="2975822" y="0"/>
                </a:lnTo>
                <a:lnTo>
                  <a:pt x="2975822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38707" y="5738879"/>
            <a:ext cx="10607578" cy="49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b="true" sz="4166" spc="-220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(AN AI-DRIVEN BUDGET TRACKER)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53537"/>
            <a:ext cx="73152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925793" y="2200143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5793" y="2965888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50161" y="1956107"/>
            <a:ext cx="8204879" cy="6985039"/>
          </a:xfrm>
          <a:custGeom>
            <a:avLst/>
            <a:gdLst/>
            <a:ahLst/>
            <a:cxnLst/>
            <a:rect r="r" b="b" t="t" l="l"/>
            <a:pathLst>
              <a:path h="6985039" w="8204879">
                <a:moveTo>
                  <a:pt x="0" y="0"/>
                </a:moveTo>
                <a:lnTo>
                  <a:pt x="8204879" y="0"/>
                </a:lnTo>
                <a:lnTo>
                  <a:pt x="8204879" y="6985039"/>
                </a:lnTo>
                <a:lnTo>
                  <a:pt x="0" y="6985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956107"/>
            <a:ext cx="7112442" cy="4129805"/>
          </a:xfrm>
          <a:custGeom>
            <a:avLst/>
            <a:gdLst/>
            <a:ahLst/>
            <a:cxnLst/>
            <a:rect r="r" b="b" t="t" l="l"/>
            <a:pathLst>
              <a:path h="4129805" w="7112442">
                <a:moveTo>
                  <a:pt x="0" y="0"/>
                </a:moveTo>
                <a:lnTo>
                  <a:pt x="7112442" y="0"/>
                </a:lnTo>
                <a:lnTo>
                  <a:pt x="7112442" y="4129805"/>
                </a:lnTo>
                <a:lnTo>
                  <a:pt x="0" y="41298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33388"/>
            <a:ext cx="6857347" cy="76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0"/>
              </a:lnSpc>
            </a:pPr>
            <a:r>
              <a:rPr lang="en-US" b="true" sz="6400" spc="-33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SCREENSHOTS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876814"/>
            <a:ext cx="7130378" cy="116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FIGURE 1: 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SIGNUP SCREEN</a:t>
            </a:r>
          </a:p>
          <a:p>
            <a:pPr algn="l">
              <a:lnSpc>
                <a:spcPts val="3079"/>
              </a:lnSpc>
            </a:pP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FIGURE 2: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EXPENSE ENTRY SCREEN</a:t>
            </a:r>
          </a:p>
        </p:txBody>
      </p:sp>
    </p:spTree>
  </p:cSld>
  <p:clrMapOvr>
    <a:masterClrMapping/>
  </p:clrMapOvr>
  <p:transition spd="fast">
    <p:wipe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9253537"/>
            <a:ext cx="73152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925793" y="2200143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25793" y="2965888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74557" y="2495291"/>
            <a:ext cx="10548538" cy="6163045"/>
          </a:xfrm>
          <a:custGeom>
            <a:avLst/>
            <a:gdLst/>
            <a:ahLst/>
            <a:cxnLst/>
            <a:rect r="r" b="b" t="t" l="l"/>
            <a:pathLst>
              <a:path h="6163045" w="10548538">
                <a:moveTo>
                  <a:pt x="0" y="0"/>
                </a:moveTo>
                <a:lnTo>
                  <a:pt x="10548538" y="0"/>
                </a:lnTo>
                <a:lnTo>
                  <a:pt x="10548538" y="6163045"/>
                </a:lnTo>
                <a:lnTo>
                  <a:pt x="0" y="6163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200143"/>
            <a:ext cx="4343159" cy="5793942"/>
          </a:xfrm>
          <a:custGeom>
            <a:avLst/>
            <a:gdLst/>
            <a:ahLst/>
            <a:cxnLst/>
            <a:rect r="r" b="b" t="t" l="l"/>
            <a:pathLst>
              <a:path h="5793942" w="4343159">
                <a:moveTo>
                  <a:pt x="0" y="0"/>
                </a:moveTo>
                <a:lnTo>
                  <a:pt x="4343159" y="0"/>
                </a:lnTo>
                <a:lnTo>
                  <a:pt x="4343159" y="5793942"/>
                </a:lnTo>
                <a:lnTo>
                  <a:pt x="0" y="57939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64" r="0" b="-26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33388"/>
            <a:ext cx="6857347" cy="760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0"/>
              </a:lnSpc>
            </a:pPr>
            <a:r>
              <a:rPr lang="en-US" b="true" sz="6400" spc="-33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SCREENSHOTS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052856"/>
            <a:ext cx="7130378" cy="116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FIGURE 3: 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SUMMARY REPORT</a:t>
            </a:r>
          </a:p>
          <a:p>
            <a:pPr algn="l">
              <a:lnSpc>
                <a:spcPts val="3079"/>
              </a:lnSpc>
            </a:pP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FIGURE 4: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CATEGORY REPORT</a:t>
            </a:r>
          </a:p>
        </p:txBody>
      </p:sp>
    </p:spTree>
  </p:cSld>
  <p:clrMapOvr>
    <a:masterClrMapping/>
  </p:clrMapOvr>
  <p:transition spd="fast">
    <p:wipe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5786" y="2547872"/>
            <a:ext cx="13054519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4"/>
              </a:lnSpc>
            </a:pPr>
            <a:r>
              <a:rPr lang="en-US" b="true" sz="5499" spc="-29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CONCLUSION &amp; FUTURE IMPROVEMENTS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12824328" y="4823328"/>
            <a:ext cx="4434972" cy="4434972"/>
          </a:xfrm>
          <a:custGeom>
            <a:avLst/>
            <a:gdLst/>
            <a:ahLst/>
            <a:cxnLst/>
            <a:rect r="r" b="b" t="t" l="l"/>
            <a:pathLst>
              <a:path h="4434972" w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028700" y="1028700"/>
            <a:ext cx="3416302" cy="3416302"/>
          </a:xfrm>
          <a:custGeom>
            <a:avLst/>
            <a:gdLst/>
            <a:ahLst/>
            <a:cxnLst/>
            <a:rect r="r" b="b" t="t" l="l"/>
            <a:pathLst>
              <a:path h="3416302" w="3416302">
                <a:moveTo>
                  <a:pt x="0" y="0"/>
                </a:moveTo>
                <a:lnTo>
                  <a:pt x="3416302" y="0"/>
                </a:lnTo>
                <a:lnTo>
                  <a:pt x="3416302" y="3416302"/>
                </a:lnTo>
                <a:lnTo>
                  <a:pt x="0" y="3416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8700" y="9253537"/>
            <a:ext cx="10830441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268487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25793" y="2200143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85786" y="3533408"/>
            <a:ext cx="9849390" cy="506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W</a:t>
            </a: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 SUCCESSFULLY BUILT A SECURE AND SMART EXPENSE TRACKER.</a:t>
            </a:r>
          </a:p>
          <a:p>
            <a:pPr algn="l">
              <a:lnSpc>
                <a:spcPts val="3079"/>
              </a:lnSpc>
            </a:pP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IT REDUCES MANUAL EFFORT AND MAKES BUDGETING EASIER.</a:t>
            </a:r>
          </a:p>
          <a:p>
            <a:pPr algn="l">
              <a:lnSpc>
                <a:spcPts val="3079"/>
              </a:lnSpc>
            </a:pP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IN FUTURE, WE CAN: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             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○ ADD REAL BANKING APIS.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             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○ SUPPORT MULTIPLE CURRENCIES.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             ○ BUILD A MOBILE VERSION.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             ○ I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MPROVE VISUALS WITH PICTORIAL CHARTS AND GRAPHS.</a:t>
            </a:r>
          </a:p>
        </p:txBody>
      </p:sp>
    </p:spTree>
  </p:cSld>
  <p:clrMapOvr>
    <a:masterClrMapping/>
  </p:clrMapOvr>
  <p:transition spd="fast">
    <p:wipe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11700" y="5810700"/>
            <a:ext cx="3447600" cy="3447600"/>
          </a:xfrm>
          <a:custGeom>
            <a:avLst/>
            <a:gdLst/>
            <a:ahLst/>
            <a:cxnLst/>
            <a:rect r="r" b="b" t="t" l="l"/>
            <a:pathLst>
              <a:path h="3447600" w="3447600">
                <a:moveTo>
                  <a:pt x="0" y="0"/>
                </a:moveTo>
                <a:lnTo>
                  <a:pt x="3447600" y="0"/>
                </a:lnTo>
                <a:lnTo>
                  <a:pt x="3447600" y="3447600"/>
                </a:lnTo>
                <a:lnTo>
                  <a:pt x="0" y="344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09129" y="4649788"/>
            <a:ext cx="966974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74"/>
              </a:lnSpc>
            </a:pPr>
            <a:r>
              <a:rPr lang="en-US" b="true" sz="11499" spc="-6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028700" y="5810700"/>
            <a:ext cx="3447600" cy="3447600"/>
          </a:xfrm>
          <a:custGeom>
            <a:avLst/>
            <a:gdLst/>
            <a:ahLst/>
            <a:cxnLst/>
            <a:rect r="r" b="b" t="t" l="l"/>
            <a:pathLst>
              <a:path h="3447600" w="3447600">
                <a:moveTo>
                  <a:pt x="3447600" y="0"/>
                </a:moveTo>
                <a:lnTo>
                  <a:pt x="0" y="0"/>
                </a:lnTo>
                <a:lnTo>
                  <a:pt x="0" y="3447600"/>
                </a:lnTo>
                <a:lnTo>
                  <a:pt x="3447600" y="3447600"/>
                </a:lnTo>
                <a:lnTo>
                  <a:pt x="34476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25793" y="1028700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925793" y="1794445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794445" y="1028700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028700" y="1028700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66032" y="6180137"/>
            <a:ext cx="6155936" cy="60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5"/>
              </a:lnSpc>
            </a:pPr>
            <a:r>
              <a:rPr lang="en-US" b="true" sz="5101" spc="-270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ANY QUESTIONS?</a:t>
            </a:r>
          </a:p>
        </p:txBody>
      </p:sp>
    </p:spTree>
  </p:cSld>
  <p:clrMapOvr>
    <a:masterClrMapping/>
  </p:clrMapOvr>
  <p:transition spd="fast">
    <p:wipe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28700" y="1028700"/>
            <a:ext cx="2148058" cy="2148058"/>
          </a:xfrm>
          <a:custGeom>
            <a:avLst/>
            <a:gdLst/>
            <a:ahLst/>
            <a:cxnLst/>
            <a:rect r="r" b="b" t="t" l="l"/>
            <a:pathLst>
              <a:path h="2148058" w="2148058">
                <a:moveTo>
                  <a:pt x="0" y="0"/>
                </a:moveTo>
                <a:lnTo>
                  <a:pt x="2148058" y="0"/>
                </a:lnTo>
                <a:lnTo>
                  <a:pt x="2148058" y="2148058"/>
                </a:lnTo>
                <a:lnTo>
                  <a:pt x="0" y="2148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111242" y="7110242"/>
            <a:ext cx="2148058" cy="2148058"/>
          </a:xfrm>
          <a:custGeom>
            <a:avLst/>
            <a:gdLst/>
            <a:ahLst/>
            <a:cxnLst/>
            <a:rect r="r" b="b" t="t" l="l"/>
            <a:pathLst>
              <a:path h="2148058" w="2148058">
                <a:moveTo>
                  <a:pt x="0" y="0"/>
                </a:moveTo>
                <a:lnTo>
                  <a:pt x="2148058" y="0"/>
                </a:lnTo>
                <a:lnTo>
                  <a:pt x="2148058" y="2148058"/>
                </a:lnTo>
                <a:lnTo>
                  <a:pt x="0" y="2148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91994" y="8400524"/>
            <a:ext cx="5824404" cy="857776"/>
          </a:xfrm>
          <a:custGeom>
            <a:avLst/>
            <a:gdLst/>
            <a:ahLst/>
            <a:cxnLst/>
            <a:rect r="r" b="b" t="t" l="l"/>
            <a:pathLst>
              <a:path h="857776" w="5824404">
                <a:moveTo>
                  <a:pt x="0" y="0"/>
                </a:moveTo>
                <a:lnTo>
                  <a:pt x="5824404" y="0"/>
                </a:lnTo>
                <a:lnTo>
                  <a:pt x="5824404" y="857776"/>
                </a:lnTo>
                <a:lnTo>
                  <a:pt x="0" y="857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45836" y="2090339"/>
            <a:ext cx="16826907" cy="477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</a:pPr>
            <a:r>
              <a:rPr lang="en-US" b="true" sz="4100" spc="-217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SHA-256 PASSWORD HASHING -&gt; HASHPASSWORD()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8469451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25793" y="2090909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22966" y="3068251"/>
            <a:ext cx="14642068" cy="4831882"/>
          </a:xfrm>
          <a:custGeom>
            <a:avLst/>
            <a:gdLst/>
            <a:ahLst/>
            <a:cxnLst/>
            <a:rect r="r" b="b" t="t" l="l"/>
            <a:pathLst>
              <a:path h="4831882" w="14642068">
                <a:moveTo>
                  <a:pt x="0" y="0"/>
                </a:moveTo>
                <a:lnTo>
                  <a:pt x="14642068" y="0"/>
                </a:lnTo>
                <a:lnTo>
                  <a:pt x="14642068" y="4831883"/>
                </a:lnTo>
                <a:lnTo>
                  <a:pt x="0" y="48318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28700" y="1028700"/>
            <a:ext cx="2148058" cy="2148058"/>
          </a:xfrm>
          <a:custGeom>
            <a:avLst/>
            <a:gdLst/>
            <a:ahLst/>
            <a:cxnLst/>
            <a:rect r="r" b="b" t="t" l="l"/>
            <a:pathLst>
              <a:path h="2148058" w="2148058">
                <a:moveTo>
                  <a:pt x="0" y="0"/>
                </a:moveTo>
                <a:lnTo>
                  <a:pt x="2148058" y="0"/>
                </a:lnTo>
                <a:lnTo>
                  <a:pt x="2148058" y="2148058"/>
                </a:lnTo>
                <a:lnTo>
                  <a:pt x="0" y="2148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111242" y="7110242"/>
            <a:ext cx="2148058" cy="2148058"/>
          </a:xfrm>
          <a:custGeom>
            <a:avLst/>
            <a:gdLst/>
            <a:ahLst/>
            <a:cxnLst/>
            <a:rect r="r" b="b" t="t" l="l"/>
            <a:pathLst>
              <a:path h="2148058" w="2148058">
                <a:moveTo>
                  <a:pt x="0" y="0"/>
                </a:moveTo>
                <a:lnTo>
                  <a:pt x="2148058" y="0"/>
                </a:lnTo>
                <a:lnTo>
                  <a:pt x="2148058" y="2148058"/>
                </a:lnTo>
                <a:lnTo>
                  <a:pt x="0" y="2148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91994" y="8400524"/>
            <a:ext cx="5824404" cy="857776"/>
          </a:xfrm>
          <a:custGeom>
            <a:avLst/>
            <a:gdLst/>
            <a:ahLst/>
            <a:cxnLst/>
            <a:rect r="r" b="b" t="t" l="l"/>
            <a:pathLst>
              <a:path h="857776" w="5824404">
                <a:moveTo>
                  <a:pt x="0" y="0"/>
                </a:moveTo>
                <a:lnTo>
                  <a:pt x="5824404" y="0"/>
                </a:lnTo>
                <a:lnTo>
                  <a:pt x="5824404" y="857776"/>
                </a:lnTo>
                <a:lnTo>
                  <a:pt x="0" y="857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8469451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925793" y="2401107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6474" y="2975214"/>
            <a:ext cx="6135521" cy="5209057"/>
          </a:xfrm>
          <a:custGeom>
            <a:avLst/>
            <a:gdLst/>
            <a:ahLst/>
            <a:cxnLst/>
            <a:rect r="r" b="b" t="t" l="l"/>
            <a:pathLst>
              <a:path h="5209057" w="6135521">
                <a:moveTo>
                  <a:pt x="0" y="0"/>
                </a:moveTo>
                <a:lnTo>
                  <a:pt x="6135520" y="0"/>
                </a:lnTo>
                <a:lnTo>
                  <a:pt x="6135520" y="5209057"/>
                </a:lnTo>
                <a:lnTo>
                  <a:pt x="0" y="52090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63625" y="2975214"/>
            <a:ext cx="8862168" cy="2623436"/>
          </a:xfrm>
          <a:custGeom>
            <a:avLst/>
            <a:gdLst/>
            <a:ahLst/>
            <a:cxnLst/>
            <a:rect r="r" b="b" t="t" l="l"/>
            <a:pathLst>
              <a:path h="2623436" w="8862168">
                <a:moveTo>
                  <a:pt x="0" y="0"/>
                </a:moveTo>
                <a:lnTo>
                  <a:pt x="8862168" y="0"/>
                </a:lnTo>
                <a:lnTo>
                  <a:pt x="8862168" y="2623437"/>
                </a:lnTo>
                <a:lnTo>
                  <a:pt x="0" y="262343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22198" y="1988355"/>
            <a:ext cx="15003594" cy="412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5"/>
              </a:lnSpc>
            </a:pPr>
            <a:r>
              <a:rPr lang="en-US" b="true" sz="3500" spc="-185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AI CATEGORIZATION FUNCTION -&gt; AI_CATEGORIZATION::CATEGORIZEALL()</a:t>
            </a:r>
          </a:p>
        </p:txBody>
      </p:sp>
    </p:spTree>
  </p:cSld>
  <p:clrMapOvr>
    <a:masterClrMapping/>
  </p:clrMapOvr>
  <p:transition spd="fast">
    <p:wipe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25793" y="2200143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4246366" cy="2810322"/>
          </a:xfrm>
          <a:custGeom>
            <a:avLst/>
            <a:gdLst/>
            <a:ahLst/>
            <a:cxnLst/>
            <a:rect r="r" b="b" t="t" l="l"/>
            <a:pathLst>
              <a:path h="2810322" w="4246366">
                <a:moveTo>
                  <a:pt x="0" y="0"/>
                </a:moveTo>
                <a:lnTo>
                  <a:pt x="4246366" y="0"/>
                </a:lnTo>
                <a:lnTo>
                  <a:pt x="4246366" y="2810322"/>
                </a:lnTo>
                <a:lnTo>
                  <a:pt x="0" y="2810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7801" y="4129383"/>
            <a:ext cx="4928935" cy="4599519"/>
            <a:chOff x="0" y="0"/>
            <a:chExt cx="1132500" cy="10568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2500" cy="1056812"/>
            </a:xfrm>
            <a:custGeom>
              <a:avLst/>
              <a:gdLst/>
              <a:ahLst/>
              <a:cxnLst/>
              <a:rect r="r" b="b" t="t" l="l"/>
              <a:pathLst>
                <a:path h="1056812" w="1132500">
                  <a:moveTo>
                    <a:pt x="0" y="0"/>
                  </a:moveTo>
                  <a:lnTo>
                    <a:pt x="1132500" y="0"/>
                  </a:lnTo>
                  <a:lnTo>
                    <a:pt x="1132500" y="1056812"/>
                  </a:lnTo>
                  <a:lnTo>
                    <a:pt x="0" y="1056812"/>
                  </a:lnTo>
                  <a:close/>
                </a:path>
              </a:pathLst>
            </a:custGeom>
            <a:blipFill>
              <a:blip r:embed="rId6"/>
              <a:stretch>
                <a:fillRect l="0" t="-3100" r="0" b="-310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10800000">
            <a:off x="4092269" y="961736"/>
            <a:ext cx="4246366" cy="2810322"/>
          </a:xfrm>
          <a:custGeom>
            <a:avLst/>
            <a:gdLst/>
            <a:ahLst/>
            <a:cxnLst/>
            <a:rect r="r" b="b" t="t" l="l"/>
            <a:pathLst>
              <a:path h="2810322" w="4246366">
                <a:moveTo>
                  <a:pt x="0" y="0"/>
                </a:moveTo>
                <a:lnTo>
                  <a:pt x="4246366" y="0"/>
                </a:lnTo>
                <a:lnTo>
                  <a:pt x="4246366" y="2810322"/>
                </a:lnTo>
                <a:lnTo>
                  <a:pt x="0" y="2810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777804" y="4702177"/>
            <a:ext cx="7477189" cy="95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0"/>
              </a:lnSpc>
            </a:pPr>
            <a:r>
              <a:rPr lang="en-US" b="true" sz="8000" spc="-424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82111" y="6212840"/>
            <a:ext cx="8941587" cy="251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2390" indent="-196195" lvl="1">
              <a:lnSpc>
                <a:spcPts val="2544"/>
              </a:lnSpc>
              <a:buFont typeface="Arial"/>
              <a:buChar char="•"/>
            </a:pPr>
            <a:r>
              <a:rPr lang="en-US" b="true" sz="1817" spc="-9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OUR PROJECT IS AN AI-POWERED TOOL FOR MANAGING PERSONAL</a:t>
            </a:r>
          </a:p>
          <a:p>
            <a:pPr algn="l">
              <a:lnSpc>
                <a:spcPts val="2544"/>
              </a:lnSpc>
            </a:pPr>
            <a:r>
              <a:rPr lang="en-US" b="true" sz="1817" spc="-9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       FINANCES</a:t>
            </a:r>
          </a:p>
          <a:p>
            <a:pPr algn="l">
              <a:lnSpc>
                <a:spcPts val="2544"/>
              </a:lnSpc>
            </a:pPr>
          </a:p>
          <a:p>
            <a:pPr algn="l" marL="392390" indent="-196195" lvl="1">
              <a:lnSpc>
                <a:spcPts val="2544"/>
              </a:lnSpc>
              <a:buFont typeface="Arial"/>
              <a:buChar char="•"/>
            </a:pPr>
            <a:r>
              <a:rPr lang="en-US" b="true" sz="1817" spc="-9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IT TRACKS AND CATEGORIZES EXPENSES AUTOMATICALLY</a:t>
            </a:r>
          </a:p>
          <a:p>
            <a:pPr algn="l">
              <a:lnSpc>
                <a:spcPts val="2544"/>
              </a:lnSpc>
            </a:pPr>
          </a:p>
          <a:p>
            <a:pPr algn="l" marL="392390" indent="-196195" lvl="1">
              <a:lnSpc>
                <a:spcPts val="2544"/>
              </a:lnSpc>
              <a:buFont typeface="Arial"/>
              <a:buChar char="•"/>
            </a:pPr>
            <a:r>
              <a:rPr lang="en-US" b="true" sz="1817" spc="-9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WE FOCUSED ON MAKING IT SECURE, EASY TO USE, A</a:t>
            </a:r>
            <a:r>
              <a:rPr lang="en-US" b="true" sz="1817" spc="-9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nd based on </a:t>
            </a:r>
          </a:p>
          <a:p>
            <a:pPr algn="l">
              <a:lnSpc>
                <a:spcPts val="2544"/>
              </a:lnSpc>
            </a:pPr>
            <a:r>
              <a:rPr lang="en-US" b="true" sz="1817" spc="-9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        </a:t>
            </a:r>
            <a:r>
              <a:rPr lang="en-US" sz="1817" spc="-96" b="true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core OOP concepts</a:t>
            </a:r>
          </a:p>
          <a:p>
            <a:pPr algn="l">
              <a:lnSpc>
                <a:spcPts val="2544"/>
              </a:lnSpc>
            </a:pPr>
          </a:p>
        </p:txBody>
      </p:sp>
    </p:spTree>
  </p:cSld>
  <p:clrMapOvr>
    <a:masterClrMapping/>
  </p:clrMapOvr>
  <p:transition spd="fast">
    <p:wipe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5786" y="2547872"/>
            <a:ext cx="10101278" cy="544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5"/>
              </a:lnSpc>
            </a:pPr>
            <a:r>
              <a:rPr lang="en-US" b="true" sz="5500" spc="-29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PROBLEM STATEMENT</a:t>
            </a:r>
          </a:p>
          <a:p>
            <a:pPr algn="l">
              <a:lnSpc>
                <a:spcPts val="6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12824328" y="4823328"/>
            <a:ext cx="4434972" cy="4434972"/>
          </a:xfrm>
          <a:custGeom>
            <a:avLst/>
            <a:gdLst/>
            <a:ahLst/>
            <a:cxnLst/>
            <a:rect r="r" b="b" t="t" l="l"/>
            <a:pathLst>
              <a:path h="4434972" w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028700" y="1028700"/>
            <a:ext cx="3416302" cy="3416302"/>
          </a:xfrm>
          <a:custGeom>
            <a:avLst/>
            <a:gdLst/>
            <a:ahLst/>
            <a:cxnLst/>
            <a:rect r="r" b="b" t="t" l="l"/>
            <a:pathLst>
              <a:path h="3416302" w="3416302">
                <a:moveTo>
                  <a:pt x="0" y="0"/>
                </a:moveTo>
                <a:lnTo>
                  <a:pt x="3416302" y="0"/>
                </a:lnTo>
                <a:lnTo>
                  <a:pt x="3416302" y="3416302"/>
                </a:lnTo>
                <a:lnTo>
                  <a:pt x="0" y="3416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8700" y="9253537"/>
            <a:ext cx="10830441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268487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430199" y="2366897"/>
            <a:ext cx="4913729" cy="4943193"/>
            <a:chOff x="0" y="0"/>
            <a:chExt cx="761265" cy="7658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1265" cy="765830"/>
            </a:xfrm>
            <a:custGeom>
              <a:avLst/>
              <a:gdLst/>
              <a:ahLst/>
              <a:cxnLst/>
              <a:rect r="r" b="b" t="t" l="l"/>
              <a:pathLst>
                <a:path h="765830" w="761265">
                  <a:moveTo>
                    <a:pt x="0" y="0"/>
                  </a:moveTo>
                  <a:lnTo>
                    <a:pt x="761265" y="0"/>
                  </a:lnTo>
                  <a:lnTo>
                    <a:pt x="761265" y="765830"/>
                  </a:lnTo>
                  <a:lnTo>
                    <a:pt x="0" y="765830"/>
                  </a:lnTo>
                  <a:close/>
                </a:path>
              </a:pathLst>
            </a:custGeom>
            <a:blipFill>
              <a:blip r:embed="rId6"/>
              <a:stretch>
                <a:fillRect l="-2259" t="0" r="-2259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925793" y="2200143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85786" y="4057617"/>
            <a:ext cx="6108743" cy="325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7967" indent="-223984" lvl="1">
              <a:lnSpc>
                <a:spcPts val="2904"/>
              </a:lnSpc>
              <a:buFont typeface="Arial"/>
              <a:buChar char="•"/>
            </a:pPr>
            <a:r>
              <a:rPr lang="en-US" b="true" sz="2074" spc="-1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T</a:t>
            </a:r>
            <a:r>
              <a:rPr lang="en-US" b="true" sz="2074" spc="-1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RACKING EXPENSES MANUALLY IS TIME-CONSUMING AND ERROR-PRONE.</a:t>
            </a:r>
          </a:p>
          <a:p>
            <a:pPr algn="l">
              <a:lnSpc>
                <a:spcPts val="2904"/>
              </a:lnSpc>
            </a:pPr>
          </a:p>
          <a:p>
            <a:pPr algn="l" marL="447967" indent="-223984" lvl="1">
              <a:lnSpc>
                <a:spcPts val="2904"/>
              </a:lnSpc>
              <a:buFont typeface="Arial"/>
              <a:buChar char="•"/>
            </a:pPr>
            <a:r>
              <a:rPr lang="en-US" b="true" sz="2074" spc="-1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ALREADY EXISTING APPS REQUIRE TOO MUCH MANUAL WORK AND LACK GOOD SECURITY.</a:t>
            </a:r>
          </a:p>
          <a:p>
            <a:pPr algn="l">
              <a:lnSpc>
                <a:spcPts val="2904"/>
              </a:lnSpc>
            </a:pPr>
          </a:p>
          <a:p>
            <a:pPr algn="l" marL="447967" indent="-223984" lvl="1">
              <a:lnSpc>
                <a:spcPts val="2904"/>
              </a:lnSpc>
              <a:buFont typeface="Arial"/>
              <a:buChar char="•"/>
            </a:pPr>
            <a:r>
              <a:rPr lang="en-US" b="true" sz="2074" spc="-1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WE WANTED TO AUTOMATE CATEGORIZATION, MAKE TRACKING EASY, AND ENSURE DATA STAYS SAF</a:t>
            </a:r>
          </a:p>
        </p:txBody>
      </p:sp>
    </p:spTree>
  </p:cSld>
  <p:clrMapOvr>
    <a:masterClrMapping/>
  </p:clrMapOvr>
  <p:transition spd="fast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5786" y="2676525"/>
            <a:ext cx="10101278" cy="41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0"/>
              </a:lnSpc>
            </a:pPr>
            <a:r>
              <a:rPr lang="en-US" b="true" sz="4200" spc="-222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SYSTEM DESIGN COMPONENTS</a:t>
            </a:r>
          </a:p>
          <a:p>
            <a:pPr algn="l">
              <a:lnSpc>
                <a:spcPts val="6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12824328" y="4823328"/>
            <a:ext cx="4434972" cy="4434972"/>
          </a:xfrm>
          <a:custGeom>
            <a:avLst/>
            <a:gdLst/>
            <a:ahLst/>
            <a:cxnLst/>
            <a:rect r="r" b="b" t="t" l="l"/>
            <a:pathLst>
              <a:path h="4434972" w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028700" y="1028700"/>
            <a:ext cx="3416302" cy="3416302"/>
          </a:xfrm>
          <a:custGeom>
            <a:avLst/>
            <a:gdLst/>
            <a:ahLst/>
            <a:cxnLst/>
            <a:rect r="r" b="b" t="t" l="l"/>
            <a:pathLst>
              <a:path h="3416302" w="3416302">
                <a:moveTo>
                  <a:pt x="0" y="0"/>
                </a:moveTo>
                <a:lnTo>
                  <a:pt x="3416302" y="0"/>
                </a:lnTo>
                <a:lnTo>
                  <a:pt x="3416302" y="3416302"/>
                </a:lnTo>
                <a:lnTo>
                  <a:pt x="0" y="3416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8700" y="9253537"/>
            <a:ext cx="10830441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268487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25793" y="2200143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30569" y="2736851"/>
            <a:ext cx="5761683" cy="4736919"/>
          </a:xfrm>
          <a:custGeom>
            <a:avLst/>
            <a:gdLst/>
            <a:ahLst/>
            <a:cxnLst/>
            <a:rect r="r" b="b" t="t" l="l"/>
            <a:pathLst>
              <a:path h="4736919" w="5761683">
                <a:moveTo>
                  <a:pt x="0" y="0"/>
                </a:moveTo>
                <a:lnTo>
                  <a:pt x="5761683" y="0"/>
                </a:lnTo>
                <a:lnTo>
                  <a:pt x="5761683" y="4736919"/>
                </a:lnTo>
                <a:lnTo>
                  <a:pt x="0" y="47369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5786" y="3900411"/>
            <a:ext cx="7419105" cy="325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7967" indent="-223984" lvl="1">
              <a:lnSpc>
                <a:spcPts val="2904"/>
              </a:lnSpc>
              <a:buFont typeface="Arial"/>
              <a:buChar char="•"/>
            </a:pPr>
            <a:r>
              <a:rPr lang="en-US" b="true" sz="2074" spc="-1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AUTHENTI</a:t>
            </a:r>
            <a:r>
              <a:rPr lang="en-US" b="true" sz="2074" spc="-1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CATION: </a:t>
            </a:r>
            <a:r>
              <a:rPr lang="en-US" b="true" sz="2074" spc="-109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SECURE SIGNUP AND LOGIN WITH ENCRYPTION</a:t>
            </a:r>
          </a:p>
          <a:p>
            <a:pPr algn="l">
              <a:lnSpc>
                <a:spcPts val="2904"/>
              </a:lnSpc>
            </a:pPr>
          </a:p>
          <a:p>
            <a:pPr algn="l" marL="447967" indent="-223984" lvl="1">
              <a:lnSpc>
                <a:spcPts val="2904"/>
              </a:lnSpc>
              <a:buFont typeface="Arial"/>
              <a:buChar char="•"/>
            </a:pPr>
            <a:r>
              <a:rPr lang="en-US" b="true" sz="2074" spc="-1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EXP</a:t>
            </a:r>
            <a:r>
              <a:rPr lang="en-US" b="true" sz="2074" spc="-1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ENSE MANAGER: </a:t>
            </a:r>
            <a:r>
              <a:rPr lang="en-US" b="true" sz="2074" spc="-109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ADD EXPENSES MANUALLY OR USING AI</a:t>
            </a:r>
          </a:p>
          <a:p>
            <a:pPr algn="l">
              <a:lnSpc>
                <a:spcPts val="2904"/>
              </a:lnSpc>
            </a:pPr>
          </a:p>
          <a:p>
            <a:pPr algn="l" marL="447967" indent="-223984" lvl="1">
              <a:lnSpc>
                <a:spcPts val="2904"/>
              </a:lnSpc>
              <a:buFont typeface="Arial"/>
              <a:buChar char="•"/>
            </a:pPr>
            <a:r>
              <a:rPr lang="en-US" b="true" sz="2074" spc="-1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AI</a:t>
            </a:r>
            <a:r>
              <a:rPr lang="en-US" b="true" sz="2074" spc="-1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CATEGORIZATION: </a:t>
            </a:r>
            <a:r>
              <a:rPr lang="en-US" b="true" sz="2074" spc="-109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AUTO-SORTS EXPENSES THROUGH OPENAI API</a:t>
            </a:r>
          </a:p>
          <a:p>
            <a:pPr algn="l">
              <a:lnSpc>
                <a:spcPts val="2904"/>
              </a:lnSpc>
            </a:pPr>
          </a:p>
          <a:p>
            <a:pPr algn="l" marL="447967" indent="-223984" lvl="1">
              <a:lnSpc>
                <a:spcPts val="2904"/>
              </a:lnSpc>
              <a:buFont typeface="Arial"/>
              <a:buChar char="•"/>
            </a:pPr>
            <a:r>
              <a:rPr lang="en-US" b="true" sz="2074" spc="-109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REPORTING: </a:t>
            </a:r>
            <a:r>
              <a:rPr lang="en-US" b="true" sz="2074" spc="-109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GENERATES DETAILED SPENDING REPORTS</a:t>
            </a:r>
          </a:p>
        </p:txBody>
      </p:sp>
    </p:spTree>
  </p:cSld>
  <p:clrMapOvr>
    <a:masterClrMapping/>
  </p:clrMapOvr>
  <p:transition spd="fast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742326"/>
            <a:ext cx="1515974" cy="1515974"/>
          </a:xfrm>
          <a:custGeom>
            <a:avLst/>
            <a:gdLst/>
            <a:ahLst/>
            <a:cxnLst/>
            <a:rect r="r" b="b" t="t" l="l"/>
            <a:pathLst>
              <a:path h="1515974" w="1515974">
                <a:moveTo>
                  <a:pt x="0" y="0"/>
                </a:moveTo>
                <a:lnTo>
                  <a:pt x="1515974" y="0"/>
                </a:lnTo>
                <a:lnTo>
                  <a:pt x="1515974" y="1515974"/>
                </a:lnTo>
                <a:lnTo>
                  <a:pt x="0" y="1515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743326" y="1028700"/>
            <a:ext cx="1515974" cy="1515974"/>
          </a:xfrm>
          <a:custGeom>
            <a:avLst/>
            <a:gdLst/>
            <a:ahLst/>
            <a:cxnLst/>
            <a:rect r="r" b="b" t="t" l="l"/>
            <a:pathLst>
              <a:path h="1515974" w="1515974">
                <a:moveTo>
                  <a:pt x="0" y="0"/>
                </a:moveTo>
                <a:lnTo>
                  <a:pt x="1515974" y="0"/>
                </a:lnTo>
                <a:lnTo>
                  <a:pt x="1515974" y="1515974"/>
                </a:lnTo>
                <a:lnTo>
                  <a:pt x="0" y="1515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24104" y="2139732"/>
            <a:ext cx="13839793" cy="6360581"/>
          </a:xfrm>
          <a:custGeom>
            <a:avLst/>
            <a:gdLst/>
            <a:ahLst/>
            <a:cxnLst/>
            <a:rect r="r" b="b" t="t" l="l"/>
            <a:pathLst>
              <a:path h="6360581" w="13839793">
                <a:moveTo>
                  <a:pt x="0" y="0"/>
                </a:moveTo>
                <a:lnTo>
                  <a:pt x="13839792" y="0"/>
                </a:lnTo>
                <a:lnTo>
                  <a:pt x="13839792" y="6360581"/>
                </a:lnTo>
                <a:lnTo>
                  <a:pt x="0" y="6360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257300"/>
            <a:ext cx="12995643" cy="80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0"/>
              </a:lnSpc>
            </a:pPr>
            <a:r>
              <a:rPr lang="en-US" b="true" sz="6800" spc="-360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SYSTEM ARCHITECTURE DIAGRAM</a:t>
            </a:r>
          </a:p>
        </p:txBody>
      </p:sp>
    </p:spTree>
  </p:cSld>
  <p:clrMapOvr>
    <a:masterClrMapping/>
  </p:clrMapOvr>
  <p:transition spd="fast">
    <p:wipe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28700" y="1028700"/>
            <a:ext cx="1515974" cy="1515974"/>
          </a:xfrm>
          <a:custGeom>
            <a:avLst/>
            <a:gdLst/>
            <a:ahLst/>
            <a:cxnLst/>
            <a:rect r="r" b="b" t="t" l="l"/>
            <a:pathLst>
              <a:path h="1515974" w="1515974">
                <a:moveTo>
                  <a:pt x="0" y="0"/>
                </a:moveTo>
                <a:lnTo>
                  <a:pt x="1515974" y="0"/>
                </a:lnTo>
                <a:lnTo>
                  <a:pt x="1515974" y="1515974"/>
                </a:lnTo>
                <a:lnTo>
                  <a:pt x="0" y="1515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743326" y="7742326"/>
            <a:ext cx="1515974" cy="1515974"/>
          </a:xfrm>
          <a:custGeom>
            <a:avLst/>
            <a:gdLst/>
            <a:ahLst/>
            <a:cxnLst/>
            <a:rect r="r" b="b" t="t" l="l"/>
            <a:pathLst>
              <a:path h="1515974" w="1515974">
                <a:moveTo>
                  <a:pt x="0" y="0"/>
                </a:moveTo>
                <a:lnTo>
                  <a:pt x="1515974" y="0"/>
                </a:lnTo>
                <a:lnTo>
                  <a:pt x="1515974" y="1515974"/>
                </a:lnTo>
                <a:lnTo>
                  <a:pt x="0" y="1515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509338" y="1257300"/>
            <a:ext cx="3692314" cy="807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80"/>
              </a:lnSpc>
            </a:pPr>
            <a:r>
              <a:rPr lang="en-US" b="true" sz="6800" spc="-360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TIMELINE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2932505" y="4607323"/>
            <a:ext cx="0" cy="1078180"/>
          </a:xfrm>
          <a:prstGeom prst="line">
            <a:avLst/>
          </a:prstGeom>
          <a:ln cap="flat" w="95250">
            <a:solidFill>
              <a:srgbClr val="D8DAD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896422" y="5088508"/>
            <a:ext cx="12456576" cy="57906"/>
          </a:xfrm>
          <a:prstGeom prst="line">
            <a:avLst/>
          </a:prstGeom>
          <a:ln cap="flat" w="95250">
            <a:solidFill>
              <a:srgbClr val="D8DAD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209066" y="6172957"/>
            <a:ext cx="3446879" cy="104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2833" spc="84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Secure Login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14232" y="3227656"/>
            <a:ext cx="3449206" cy="104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2833" spc="84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AI-Based Expense Categorization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20561" y="6172957"/>
            <a:ext cx="3446879" cy="104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2833" spc="84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Expense Storage &amp; CSV Management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26890" y="2983733"/>
            <a:ext cx="3446879" cy="104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2833" spc="84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Summarized Expense Reports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32055" y="6172957"/>
            <a:ext cx="3446879" cy="104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9"/>
              </a:lnSpc>
            </a:pPr>
            <a:r>
              <a:rPr lang="en-US" sz="2833" spc="84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Testing &amp;</a:t>
            </a:r>
          </a:p>
          <a:p>
            <a:pPr algn="ctr">
              <a:lnSpc>
                <a:spcPts val="4249"/>
              </a:lnSpc>
            </a:pPr>
            <a:r>
              <a:rPr lang="en-US" sz="2833" spc="84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 Bug Fixes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6037628" y="4607323"/>
            <a:ext cx="0" cy="1078180"/>
          </a:xfrm>
          <a:prstGeom prst="line">
            <a:avLst/>
          </a:prstGeom>
          <a:ln cap="flat" w="95250">
            <a:solidFill>
              <a:srgbClr val="D8DAD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9142752" y="4607323"/>
            <a:ext cx="0" cy="1078180"/>
          </a:xfrm>
          <a:prstGeom prst="line">
            <a:avLst/>
          </a:prstGeom>
          <a:ln cap="flat" w="95250">
            <a:solidFill>
              <a:srgbClr val="D8DAD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2247875" y="4607323"/>
            <a:ext cx="0" cy="1078180"/>
          </a:xfrm>
          <a:prstGeom prst="line">
            <a:avLst/>
          </a:prstGeom>
          <a:ln cap="flat" w="95250">
            <a:solidFill>
              <a:srgbClr val="D8DAD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5352998" y="4607323"/>
            <a:ext cx="0" cy="1078180"/>
          </a:xfrm>
          <a:prstGeom prst="line">
            <a:avLst/>
          </a:prstGeom>
          <a:ln cap="flat" w="95250">
            <a:solidFill>
              <a:srgbClr val="D8DAD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5475219" y="5598773"/>
            <a:ext cx="1133377" cy="113337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5C5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683059" y="5598773"/>
            <a:ext cx="1133377" cy="113337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5C5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4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71300" y="3554850"/>
            <a:ext cx="1133377" cy="113337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5C5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579139" y="3554850"/>
            <a:ext cx="1133377" cy="113337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5C5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786979" y="3554850"/>
            <a:ext cx="1133377" cy="113337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5C5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5</a:t>
              </a:r>
            </a:p>
          </p:txBody>
        </p:sp>
      </p:grpSp>
    </p:spTree>
  </p:cSld>
  <p:clrMapOvr>
    <a:masterClrMapping/>
  </p:clrMapOvr>
  <p:transition spd="fast">
    <p:wipe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0"/>
            <a:ext cx="5064299" cy="4102735"/>
            <a:chOff x="0" y="0"/>
            <a:chExt cx="784592" cy="6356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4593" cy="635621"/>
            </a:xfrm>
            <a:custGeom>
              <a:avLst/>
              <a:gdLst/>
              <a:ahLst/>
              <a:cxnLst/>
              <a:rect r="r" b="b" t="t" l="l"/>
              <a:pathLst>
                <a:path h="635621" w="784593">
                  <a:moveTo>
                    <a:pt x="0" y="0"/>
                  </a:moveTo>
                  <a:lnTo>
                    <a:pt x="784593" y="0"/>
                  </a:lnTo>
                  <a:lnTo>
                    <a:pt x="784593" y="635621"/>
                  </a:lnTo>
                  <a:lnTo>
                    <a:pt x="0" y="635621"/>
                  </a:lnTo>
                  <a:close/>
                </a:path>
              </a:pathLst>
            </a:custGeom>
            <a:blipFill>
              <a:blip r:embed="rId2"/>
              <a:stretch>
                <a:fillRect l="0" t="-11718" r="0" b="-11718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 flipV="true">
            <a:off x="1028700" y="3400909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329492" y="5143500"/>
            <a:ext cx="3657600" cy="1888652"/>
          </a:xfrm>
          <a:custGeom>
            <a:avLst/>
            <a:gdLst/>
            <a:ahLst/>
            <a:cxnLst/>
            <a:rect r="r" b="b" t="t" l="l"/>
            <a:pathLst>
              <a:path h="1888652" w="3657600">
                <a:moveTo>
                  <a:pt x="0" y="0"/>
                </a:moveTo>
                <a:lnTo>
                  <a:pt x="3657600" y="0"/>
                </a:lnTo>
                <a:lnTo>
                  <a:pt x="3657600" y="1888652"/>
                </a:lnTo>
                <a:lnTo>
                  <a:pt x="0" y="1888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3584" y="8924793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8" y="0"/>
                </a:lnTo>
                <a:lnTo>
                  <a:pt x="333508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285875"/>
            <a:ext cx="11012873" cy="95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0"/>
              </a:lnSpc>
            </a:pPr>
            <a:r>
              <a:rPr lang="en-US" b="true" sz="8000" spc="-424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OOP CONCEPTS APPLIED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26466" y="5107940"/>
            <a:ext cx="5909439" cy="418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5729" indent="-232864" lvl="1">
              <a:lnSpc>
                <a:spcPts val="3020"/>
              </a:lnSpc>
              <a:buFont typeface="Arial"/>
              <a:buChar char="•"/>
            </a:pPr>
            <a:r>
              <a:rPr lang="en-US" b="true" sz="2157" spc="-114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ENCAPSULATION: </a:t>
            </a:r>
            <a:r>
              <a:rPr lang="en-US" sz="2157" spc="-114">
                <a:solidFill>
                  <a:srgbClr val="D8DAD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BY KEEPING ATTRIBUTES PRIVATE WITH GETTERS AND SETTERS</a:t>
            </a:r>
          </a:p>
          <a:p>
            <a:pPr algn="l">
              <a:lnSpc>
                <a:spcPts val="3020"/>
              </a:lnSpc>
            </a:pPr>
          </a:p>
          <a:p>
            <a:pPr algn="l" marL="465729" indent="-232864" lvl="1">
              <a:lnSpc>
                <a:spcPts val="3020"/>
              </a:lnSpc>
              <a:buFont typeface="Arial"/>
              <a:buChar char="•"/>
            </a:pPr>
            <a:r>
              <a:rPr lang="en-US" b="true" sz="2157" spc="-114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ABSTRACTION: </a:t>
            </a:r>
            <a:r>
              <a:rPr lang="en-US" sz="2157" spc="-114">
                <a:solidFill>
                  <a:srgbClr val="D8DAD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THROUGH HIDING ENCRYPTION AND AI LOGIC FROM USERS</a:t>
            </a:r>
          </a:p>
          <a:p>
            <a:pPr algn="l">
              <a:lnSpc>
                <a:spcPts val="3020"/>
              </a:lnSpc>
            </a:pPr>
          </a:p>
          <a:p>
            <a:pPr algn="l" marL="465729" indent="-232864" lvl="1">
              <a:lnSpc>
                <a:spcPts val="3020"/>
              </a:lnSpc>
              <a:buFont typeface="Arial"/>
              <a:buChar char="•"/>
            </a:pPr>
            <a:r>
              <a:rPr lang="en-US" b="true" sz="2157" spc="-114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MODULAR DESIGN: </a:t>
            </a:r>
            <a:r>
              <a:rPr lang="en-US" sz="2157" spc="-114">
                <a:solidFill>
                  <a:srgbClr val="D8DAD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SEPARATE CLASSES FOR EACH FEATURE</a:t>
            </a:r>
          </a:p>
          <a:p>
            <a:pPr algn="l">
              <a:lnSpc>
                <a:spcPts val="3020"/>
              </a:lnSpc>
            </a:pPr>
          </a:p>
          <a:p>
            <a:pPr algn="l" marL="465729" indent="-232864" lvl="1">
              <a:lnSpc>
                <a:spcPts val="3020"/>
              </a:lnSpc>
              <a:buFont typeface="Arial"/>
              <a:buChar char="•"/>
            </a:pPr>
            <a:r>
              <a:rPr lang="en-US" sz="2157" spc="-114">
                <a:solidFill>
                  <a:srgbClr val="D8DAD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(I</a:t>
            </a:r>
            <a:r>
              <a:rPr lang="en-US" sz="2157" spc="-114">
                <a:solidFill>
                  <a:srgbClr val="D8DADD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nheritance and Polymorphism are planned for future improvements)</a:t>
            </a:r>
          </a:p>
        </p:txBody>
      </p:sp>
    </p:spTree>
  </p:cSld>
  <p:clrMapOvr>
    <a:masterClrMapping/>
  </p:clrMapOvr>
  <p:transition spd="fast">
    <p:wipe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5786" y="2547872"/>
            <a:ext cx="10101278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4"/>
              </a:lnSpc>
            </a:pPr>
            <a:r>
              <a:rPr lang="en-US" b="true" sz="5499" spc="-29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KEY FEATURES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12824328" y="4823328"/>
            <a:ext cx="4434972" cy="4434972"/>
          </a:xfrm>
          <a:custGeom>
            <a:avLst/>
            <a:gdLst/>
            <a:ahLst/>
            <a:cxnLst/>
            <a:rect r="r" b="b" t="t" l="l"/>
            <a:pathLst>
              <a:path h="4434972" w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028700" y="1028700"/>
            <a:ext cx="3416302" cy="3416302"/>
          </a:xfrm>
          <a:custGeom>
            <a:avLst/>
            <a:gdLst/>
            <a:ahLst/>
            <a:cxnLst/>
            <a:rect r="r" b="b" t="t" l="l"/>
            <a:pathLst>
              <a:path h="3416302" w="3416302">
                <a:moveTo>
                  <a:pt x="0" y="0"/>
                </a:moveTo>
                <a:lnTo>
                  <a:pt x="3416302" y="0"/>
                </a:lnTo>
                <a:lnTo>
                  <a:pt x="3416302" y="3416302"/>
                </a:lnTo>
                <a:lnTo>
                  <a:pt x="0" y="3416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8700" y="9253537"/>
            <a:ext cx="10830441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268487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2700000">
            <a:off x="10798738" y="2671904"/>
            <a:ext cx="4913729" cy="4943193"/>
            <a:chOff x="0" y="0"/>
            <a:chExt cx="761265" cy="7658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1265" cy="765830"/>
            </a:xfrm>
            <a:custGeom>
              <a:avLst/>
              <a:gdLst/>
              <a:ahLst/>
              <a:cxnLst/>
              <a:rect r="r" b="b" t="t" l="l"/>
              <a:pathLst>
                <a:path h="765830" w="761265">
                  <a:moveTo>
                    <a:pt x="0" y="0"/>
                  </a:moveTo>
                  <a:lnTo>
                    <a:pt x="761265" y="0"/>
                  </a:lnTo>
                  <a:lnTo>
                    <a:pt x="761265" y="765830"/>
                  </a:lnTo>
                  <a:lnTo>
                    <a:pt x="0" y="765830"/>
                  </a:lnTo>
                  <a:close/>
                </a:path>
              </a:pathLst>
            </a:custGeom>
            <a:blipFill>
              <a:blip r:embed="rId6"/>
              <a:stretch>
                <a:fillRect l="-299" t="0" r="-299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925793" y="2200143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85786" y="4057617"/>
            <a:ext cx="7130378" cy="382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</a:t>
            </a: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ECURE LOGIN WITH SHA-256 AND AES-256 ENCRYPTION.</a:t>
            </a: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AI AUTOMATICALLY CATEGORIZES EXPENSES FROM USER INPUT.</a:t>
            </a:r>
          </a:p>
          <a:p>
            <a:pPr algn="l">
              <a:lnSpc>
                <a:spcPts val="3079"/>
              </a:lnSpc>
            </a:pP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OPTION FOR MANUAL EXPENSE ENTRY.</a:t>
            </a:r>
          </a:p>
          <a:p>
            <a:pPr algn="l">
              <a:lnSpc>
                <a:spcPts val="3079"/>
              </a:lnSpc>
            </a:pP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G</a:t>
            </a: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ENERATES BOTH CATEGORY-WISE AND OVERALL SPENDING SUMMARIES.</a:t>
            </a:r>
          </a:p>
        </p:txBody>
      </p:sp>
    </p:spTree>
  </p:cSld>
  <p:clrMapOvr>
    <a:masterClrMapping/>
  </p:clrMapOvr>
  <p:transition spd="fast">
    <p:wipe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028700" y="1028700"/>
            <a:ext cx="2148058" cy="2148058"/>
          </a:xfrm>
          <a:custGeom>
            <a:avLst/>
            <a:gdLst/>
            <a:ahLst/>
            <a:cxnLst/>
            <a:rect r="r" b="b" t="t" l="l"/>
            <a:pathLst>
              <a:path h="2148058" w="2148058">
                <a:moveTo>
                  <a:pt x="0" y="0"/>
                </a:moveTo>
                <a:lnTo>
                  <a:pt x="2148058" y="0"/>
                </a:lnTo>
                <a:lnTo>
                  <a:pt x="2148058" y="2148058"/>
                </a:lnTo>
                <a:lnTo>
                  <a:pt x="0" y="2148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111242" y="7110242"/>
            <a:ext cx="2148058" cy="2148058"/>
          </a:xfrm>
          <a:custGeom>
            <a:avLst/>
            <a:gdLst/>
            <a:ahLst/>
            <a:cxnLst/>
            <a:rect r="r" b="b" t="t" l="l"/>
            <a:pathLst>
              <a:path h="2148058" w="2148058">
                <a:moveTo>
                  <a:pt x="0" y="0"/>
                </a:moveTo>
                <a:lnTo>
                  <a:pt x="2148058" y="0"/>
                </a:lnTo>
                <a:lnTo>
                  <a:pt x="2148058" y="2148058"/>
                </a:lnTo>
                <a:lnTo>
                  <a:pt x="0" y="21480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91994" y="8400524"/>
            <a:ext cx="5824404" cy="857776"/>
          </a:xfrm>
          <a:custGeom>
            <a:avLst/>
            <a:gdLst/>
            <a:ahLst/>
            <a:cxnLst/>
            <a:rect r="r" b="b" t="t" l="l"/>
            <a:pathLst>
              <a:path h="857776" w="5824404">
                <a:moveTo>
                  <a:pt x="0" y="0"/>
                </a:moveTo>
                <a:lnTo>
                  <a:pt x="5824404" y="0"/>
                </a:lnTo>
                <a:lnTo>
                  <a:pt x="5824404" y="857776"/>
                </a:lnTo>
                <a:lnTo>
                  <a:pt x="0" y="857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85786" y="2748836"/>
            <a:ext cx="10101278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4"/>
              </a:lnSpc>
            </a:pPr>
            <a:r>
              <a:rPr lang="en-US" b="true" sz="5499" spc="-29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CHALLENGES FACED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8469451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351478" y="2734614"/>
            <a:ext cx="5306042" cy="5337858"/>
            <a:chOff x="0" y="0"/>
            <a:chExt cx="761265" cy="7658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1265" cy="765830"/>
            </a:xfrm>
            <a:custGeom>
              <a:avLst/>
              <a:gdLst/>
              <a:ahLst/>
              <a:cxnLst/>
              <a:rect r="r" b="b" t="t" l="l"/>
              <a:pathLst>
                <a:path h="765830" w="761265">
                  <a:moveTo>
                    <a:pt x="0" y="0"/>
                  </a:moveTo>
                  <a:lnTo>
                    <a:pt x="761265" y="0"/>
                  </a:lnTo>
                  <a:lnTo>
                    <a:pt x="761265" y="765830"/>
                  </a:lnTo>
                  <a:lnTo>
                    <a:pt x="0" y="765830"/>
                  </a:lnTo>
                  <a:close/>
                </a:path>
              </a:pathLst>
            </a:custGeom>
            <a:blipFill>
              <a:blip r:embed="rId8"/>
              <a:stretch>
                <a:fillRect l="-25449" t="0" r="-25449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925793" y="2401107"/>
            <a:ext cx="333507" cy="333507"/>
          </a:xfrm>
          <a:custGeom>
            <a:avLst/>
            <a:gdLst/>
            <a:ahLst/>
            <a:cxnLst/>
            <a:rect r="r" b="b" t="t" l="l"/>
            <a:pathLst>
              <a:path h="333507" w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85786" y="3972219"/>
            <a:ext cx="8297420" cy="4287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ETTING UP </a:t>
            </a: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CURL 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AND</a:t>
            </a: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OPENSSL 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LIBRARIES WAS DIFFICULT</a:t>
            </a:r>
          </a:p>
          <a:p>
            <a:pPr algn="l">
              <a:lnSpc>
                <a:spcPts val="3079"/>
              </a:lnSpc>
            </a:pP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DEALING WITH </a:t>
            </a: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VS CODE ISSUES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AND </a:t>
            </a: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TERMINAL BUGS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DURING DEVELOPMENT</a:t>
            </a:r>
          </a:p>
          <a:p>
            <a:pPr algn="l">
              <a:lnSpc>
                <a:spcPts val="3079"/>
              </a:lnSpc>
            </a:pP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HANDLING </a:t>
            </a:r>
            <a:r>
              <a:rPr lang="en-US" b="true" sz="2199" spc="-11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COMPILER ERRORS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WHILE BUILDING THE PROJECT</a:t>
            </a:r>
          </a:p>
          <a:p>
            <a:pPr algn="l">
              <a:lnSpc>
                <a:spcPts val="3079"/>
              </a:lnSpc>
            </a:pP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AI SOMETIMES DIDN’T EXTRACT INFORMATION PROPERLY</a:t>
            </a:r>
          </a:p>
          <a:p>
            <a:pPr algn="l">
              <a:lnSpc>
                <a:spcPts val="3079"/>
              </a:lnSpc>
            </a:pPr>
          </a:p>
          <a:p>
            <a:pPr algn="l" marL="474840" indent="-237420" lvl="1">
              <a:lnSpc>
                <a:spcPts val="3079"/>
              </a:lnSpc>
              <a:buFont typeface="Arial"/>
              <a:buChar char="•"/>
            </a:pP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MA</a:t>
            </a:r>
            <a:r>
              <a:rPr lang="en-US" b="true" sz="2199" spc="-116">
                <a:solidFill>
                  <a:srgbClr val="D8DADD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NUAL ENTRY CAUSED ERRORS LIKE WRONG AMOUNTS OR SAVING DUPLICATES</a:t>
            </a:r>
          </a:p>
        </p:txBody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DAGmBVZ4mEQ</dc:identifier>
  <dcterms:modified xsi:type="dcterms:W3CDTF">2011-08-01T06:04:30Z</dcterms:modified>
  <cp:revision>1</cp:revision>
  <dc:title>Team Members</dc:title>
</cp:coreProperties>
</file>