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hXVhZw31ObeXG4Vm429GIDfY7z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1a67fa23ad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g31a67fa23ad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fd648525aa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g2fd648525aa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fd648525aa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6" name="Google Shape;236;g2fd648525aa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5" name="Google Shape;24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fd648525aa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g2fd648525aa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fd648525aa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g2fd648525aa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fd648525aa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2" name="Google Shape;272;g2fd648525aa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1a94cb97a2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g31a94cb97a2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1a67fa23ad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g31a67fa23ad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1a67fa23ad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g31a67fa23ad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fd648525a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g2fd648525a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9" name="Shape 9"/>
        <p:cNvGrpSpPr/>
        <p:nvPr/>
      </p:nvGrpSpPr>
      <p:grpSpPr>
        <a:xfrm>
          <a:off x="0" y="0"/>
          <a:ext cx="0" cy="0"/>
          <a:chOff x="0" y="0"/>
          <a:chExt cx="0" cy="0"/>
        </a:xfrm>
      </p:grpSpPr>
      <p:sp>
        <p:nvSpPr>
          <p:cNvPr id="10" name="Google Shape;10;p12"/>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 name="Google Shape;11;p12"/>
          <p:cNvSpPr txBox="1"/>
          <p:nvPr>
            <p:ph idx="1" type="subTitle"/>
          </p:nvPr>
        </p:nvSpPr>
        <p:spPr>
          <a:xfrm>
            <a:off x="311760" y="1152360"/>
            <a:ext cx="8520120" cy="34160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 name="Google Shape;12;p12"/>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8" name="Shape 48"/>
        <p:cNvGrpSpPr/>
        <p:nvPr/>
      </p:nvGrpSpPr>
      <p:grpSpPr>
        <a:xfrm>
          <a:off x="0" y="0"/>
          <a:ext cx="0" cy="0"/>
          <a:chOff x="0" y="0"/>
          <a:chExt cx="0" cy="0"/>
        </a:xfrm>
      </p:grpSpPr>
      <p:sp>
        <p:nvSpPr>
          <p:cNvPr id="49" name="Google Shape;49;p23"/>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3"/>
          <p:cNvSpPr txBox="1"/>
          <p:nvPr>
            <p:ph idx="1" type="body"/>
          </p:nvPr>
        </p:nvSpPr>
        <p:spPr>
          <a:xfrm>
            <a:off x="311760" y="1152360"/>
            <a:ext cx="8520120" cy="16293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1" name="Google Shape;51;p23"/>
          <p:cNvSpPr txBox="1"/>
          <p:nvPr>
            <p:ph idx="2" type="body"/>
          </p:nvPr>
        </p:nvSpPr>
        <p:spPr>
          <a:xfrm>
            <a:off x="311760" y="2936880"/>
            <a:ext cx="8520120" cy="16293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2" name="Google Shape;52;p23"/>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3" name="Shape 53"/>
        <p:cNvGrpSpPr/>
        <p:nvPr/>
      </p:nvGrpSpPr>
      <p:grpSpPr>
        <a:xfrm>
          <a:off x="0" y="0"/>
          <a:ext cx="0" cy="0"/>
          <a:chOff x="0" y="0"/>
          <a:chExt cx="0" cy="0"/>
        </a:xfrm>
      </p:grpSpPr>
      <p:sp>
        <p:nvSpPr>
          <p:cNvPr id="54" name="Google Shape;54;p24"/>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4"/>
          <p:cNvSpPr txBox="1"/>
          <p:nvPr>
            <p:ph idx="1" type="body"/>
          </p:nvPr>
        </p:nvSpPr>
        <p:spPr>
          <a:xfrm>
            <a:off x="311760" y="1152360"/>
            <a:ext cx="4157640" cy="16293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6" name="Google Shape;56;p24"/>
          <p:cNvSpPr txBox="1"/>
          <p:nvPr>
            <p:ph idx="2" type="body"/>
          </p:nvPr>
        </p:nvSpPr>
        <p:spPr>
          <a:xfrm>
            <a:off x="4677840" y="1152360"/>
            <a:ext cx="4157640" cy="16293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7" name="Google Shape;57;p24"/>
          <p:cNvSpPr txBox="1"/>
          <p:nvPr>
            <p:ph idx="3" type="body"/>
          </p:nvPr>
        </p:nvSpPr>
        <p:spPr>
          <a:xfrm>
            <a:off x="311760" y="2936880"/>
            <a:ext cx="4157640" cy="16293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8" name="Google Shape;58;p24"/>
          <p:cNvSpPr txBox="1"/>
          <p:nvPr>
            <p:ph idx="4" type="body"/>
          </p:nvPr>
        </p:nvSpPr>
        <p:spPr>
          <a:xfrm>
            <a:off x="4677840" y="2936880"/>
            <a:ext cx="4157640" cy="16293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9" name="Google Shape;59;p24"/>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60" name="Shape 60"/>
        <p:cNvGrpSpPr/>
        <p:nvPr/>
      </p:nvGrpSpPr>
      <p:grpSpPr>
        <a:xfrm>
          <a:off x="0" y="0"/>
          <a:ext cx="0" cy="0"/>
          <a:chOff x="0" y="0"/>
          <a:chExt cx="0" cy="0"/>
        </a:xfrm>
      </p:grpSpPr>
      <p:sp>
        <p:nvSpPr>
          <p:cNvPr id="61" name="Google Shape;61;p25"/>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5"/>
          <p:cNvSpPr txBox="1"/>
          <p:nvPr>
            <p:ph idx="1" type="body"/>
          </p:nvPr>
        </p:nvSpPr>
        <p:spPr>
          <a:xfrm>
            <a:off x="311760" y="1152360"/>
            <a:ext cx="2743200" cy="16293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3" name="Google Shape;63;p25"/>
          <p:cNvSpPr txBox="1"/>
          <p:nvPr>
            <p:ph idx="2" type="body"/>
          </p:nvPr>
        </p:nvSpPr>
        <p:spPr>
          <a:xfrm>
            <a:off x="3192480" y="1152360"/>
            <a:ext cx="2743200" cy="16293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4" name="Google Shape;64;p25"/>
          <p:cNvSpPr txBox="1"/>
          <p:nvPr>
            <p:ph idx="3" type="body"/>
          </p:nvPr>
        </p:nvSpPr>
        <p:spPr>
          <a:xfrm>
            <a:off x="6073200" y="1152360"/>
            <a:ext cx="2743200" cy="16293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5" name="Google Shape;65;p25"/>
          <p:cNvSpPr txBox="1"/>
          <p:nvPr>
            <p:ph idx="4" type="body"/>
          </p:nvPr>
        </p:nvSpPr>
        <p:spPr>
          <a:xfrm>
            <a:off x="311760" y="2936880"/>
            <a:ext cx="2743200" cy="16293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6" name="Google Shape;66;p25"/>
          <p:cNvSpPr txBox="1"/>
          <p:nvPr>
            <p:ph idx="5" type="body"/>
          </p:nvPr>
        </p:nvSpPr>
        <p:spPr>
          <a:xfrm>
            <a:off x="3192480" y="2936880"/>
            <a:ext cx="2743200" cy="16293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7" name="Google Shape;67;p25"/>
          <p:cNvSpPr txBox="1"/>
          <p:nvPr>
            <p:ph idx="6" type="body"/>
          </p:nvPr>
        </p:nvSpPr>
        <p:spPr>
          <a:xfrm>
            <a:off x="6073200" y="2936880"/>
            <a:ext cx="2743200" cy="16293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8" name="Google Shape;68;p25"/>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3" name="Shape 73"/>
        <p:cNvGrpSpPr/>
        <p:nvPr/>
      </p:nvGrpSpPr>
      <p:grpSpPr>
        <a:xfrm>
          <a:off x="0" y="0"/>
          <a:ext cx="0" cy="0"/>
          <a:chOff x="0" y="0"/>
          <a:chExt cx="0" cy="0"/>
        </a:xfrm>
      </p:grpSpPr>
      <p:sp>
        <p:nvSpPr>
          <p:cNvPr id="74" name="Google Shape;74;p14"/>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4"/>
          <p:cNvSpPr txBox="1"/>
          <p:nvPr>
            <p:ph idx="1" type="body"/>
          </p:nvPr>
        </p:nvSpPr>
        <p:spPr>
          <a:xfrm>
            <a:off x="311760" y="1152360"/>
            <a:ext cx="8520120" cy="3416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6" name="Google Shape;76;p14"/>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7" name="Shape 77"/>
        <p:cNvGrpSpPr/>
        <p:nvPr/>
      </p:nvGrpSpPr>
      <p:grpSpPr>
        <a:xfrm>
          <a:off x="0" y="0"/>
          <a:ext cx="0" cy="0"/>
          <a:chOff x="0" y="0"/>
          <a:chExt cx="0" cy="0"/>
        </a:xfrm>
      </p:grpSpPr>
      <p:sp>
        <p:nvSpPr>
          <p:cNvPr id="78" name="Google Shape;78;p26"/>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9" name="Shape 79"/>
        <p:cNvGrpSpPr/>
        <p:nvPr/>
      </p:nvGrpSpPr>
      <p:grpSpPr>
        <a:xfrm>
          <a:off x="0" y="0"/>
          <a:ext cx="0" cy="0"/>
          <a:chOff x="0" y="0"/>
          <a:chExt cx="0" cy="0"/>
        </a:xfrm>
      </p:grpSpPr>
      <p:sp>
        <p:nvSpPr>
          <p:cNvPr id="80" name="Google Shape;80;p27"/>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7"/>
          <p:cNvSpPr txBox="1"/>
          <p:nvPr>
            <p:ph idx="1" type="subTitle"/>
          </p:nvPr>
        </p:nvSpPr>
        <p:spPr>
          <a:xfrm>
            <a:off x="311760" y="1152360"/>
            <a:ext cx="8520120" cy="34160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7"/>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83" name="Shape 83"/>
        <p:cNvGrpSpPr/>
        <p:nvPr/>
      </p:nvGrpSpPr>
      <p:grpSpPr>
        <a:xfrm>
          <a:off x="0" y="0"/>
          <a:ext cx="0" cy="0"/>
          <a:chOff x="0" y="0"/>
          <a:chExt cx="0" cy="0"/>
        </a:xfrm>
      </p:grpSpPr>
      <p:sp>
        <p:nvSpPr>
          <p:cNvPr id="84" name="Google Shape;84;p28"/>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8"/>
          <p:cNvSpPr txBox="1"/>
          <p:nvPr>
            <p:ph idx="1" type="body"/>
          </p:nvPr>
        </p:nvSpPr>
        <p:spPr>
          <a:xfrm>
            <a:off x="311760" y="1152360"/>
            <a:ext cx="4157640" cy="3416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6" name="Google Shape;86;p28"/>
          <p:cNvSpPr txBox="1"/>
          <p:nvPr>
            <p:ph idx="2" type="body"/>
          </p:nvPr>
        </p:nvSpPr>
        <p:spPr>
          <a:xfrm>
            <a:off x="4677840" y="1152360"/>
            <a:ext cx="4157640" cy="3416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7" name="Google Shape;87;p28"/>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p29"/>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9"/>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91" name="Shape 91"/>
        <p:cNvGrpSpPr/>
        <p:nvPr/>
      </p:nvGrpSpPr>
      <p:grpSpPr>
        <a:xfrm>
          <a:off x="0" y="0"/>
          <a:ext cx="0" cy="0"/>
          <a:chOff x="0" y="0"/>
          <a:chExt cx="0" cy="0"/>
        </a:xfrm>
      </p:grpSpPr>
      <p:sp>
        <p:nvSpPr>
          <p:cNvPr id="92" name="Google Shape;92;p30"/>
          <p:cNvSpPr txBox="1"/>
          <p:nvPr>
            <p:ph idx="1" type="subTitle"/>
          </p:nvPr>
        </p:nvSpPr>
        <p:spPr>
          <a:xfrm>
            <a:off x="311760" y="444960"/>
            <a:ext cx="8520120" cy="26546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0"/>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94" name="Shape 94"/>
        <p:cNvGrpSpPr/>
        <p:nvPr/>
      </p:nvGrpSpPr>
      <p:grpSpPr>
        <a:xfrm>
          <a:off x="0" y="0"/>
          <a:ext cx="0" cy="0"/>
          <a:chOff x="0" y="0"/>
          <a:chExt cx="0" cy="0"/>
        </a:xfrm>
      </p:grpSpPr>
      <p:sp>
        <p:nvSpPr>
          <p:cNvPr id="95" name="Google Shape;95;p31"/>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1"/>
          <p:cNvSpPr txBox="1"/>
          <p:nvPr>
            <p:ph idx="1" type="body"/>
          </p:nvPr>
        </p:nvSpPr>
        <p:spPr>
          <a:xfrm>
            <a:off x="311760" y="1152360"/>
            <a:ext cx="4157640" cy="16293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7" name="Google Shape;97;p31"/>
          <p:cNvSpPr txBox="1"/>
          <p:nvPr>
            <p:ph idx="2" type="body"/>
          </p:nvPr>
        </p:nvSpPr>
        <p:spPr>
          <a:xfrm>
            <a:off x="4677840" y="1152360"/>
            <a:ext cx="4157640" cy="3416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8" name="Google Shape;98;p31"/>
          <p:cNvSpPr txBox="1"/>
          <p:nvPr>
            <p:ph idx="3" type="body"/>
          </p:nvPr>
        </p:nvSpPr>
        <p:spPr>
          <a:xfrm>
            <a:off x="311760" y="2936880"/>
            <a:ext cx="4157640" cy="16293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9" name="Google Shape;99;p31"/>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3" name="Shape 13"/>
        <p:cNvGrpSpPr/>
        <p:nvPr/>
      </p:nvGrpSpPr>
      <p:grpSpPr>
        <a:xfrm>
          <a:off x="0" y="0"/>
          <a:ext cx="0" cy="0"/>
          <a:chOff x="0" y="0"/>
          <a:chExt cx="0" cy="0"/>
        </a:xfrm>
      </p:grpSpPr>
      <p:sp>
        <p:nvSpPr>
          <p:cNvPr id="14" name="Google Shape;14;p15"/>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00" name="Shape 100"/>
        <p:cNvGrpSpPr/>
        <p:nvPr/>
      </p:nvGrpSpPr>
      <p:grpSpPr>
        <a:xfrm>
          <a:off x="0" y="0"/>
          <a:ext cx="0" cy="0"/>
          <a:chOff x="0" y="0"/>
          <a:chExt cx="0" cy="0"/>
        </a:xfrm>
      </p:grpSpPr>
      <p:sp>
        <p:nvSpPr>
          <p:cNvPr id="101" name="Google Shape;101;p32"/>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32"/>
          <p:cNvSpPr txBox="1"/>
          <p:nvPr>
            <p:ph idx="1" type="body"/>
          </p:nvPr>
        </p:nvSpPr>
        <p:spPr>
          <a:xfrm>
            <a:off x="311760" y="1152360"/>
            <a:ext cx="4157640" cy="3416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3" name="Google Shape;103;p32"/>
          <p:cNvSpPr txBox="1"/>
          <p:nvPr>
            <p:ph idx="2" type="body"/>
          </p:nvPr>
        </p:nvSpPr>
        <p:spPr>
          <a:xfrm>
            <a:off x="4677840" y="1152360"/>
            <a:ext cx="4157640" cy="16293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4" name="Google Shape;104;p32"/>
          <p:cNvSpPr txBox="1"/>
          <p:nvPr>
            <p:ph idx="3" type="body"/>
          </p:nvPr>
        </p:nvSpPr>
        <p:spPr>
          <a:xfrm>
            <a:off x="4677840" y="2936880"/>
            <a:ext cx="4157640" cy="16293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5" name="Google Shape;105;p32"/>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06" name="Shape 106"/>
        <p:cNvGrpSpPr/>
        <p:nvPr/>
      </p:nvGrpSpPr>
      <p:grpSpPr>
        <a:xfrm>
          <a:off x="0" y="0"/>
          <a:ext cx="0" cy="0"/>
          <a:chOff x="0" y="0"/>
          <a:chExt cx="0" cy="0"/>
        </a:xfrm>
      </p:grpSpPr>
      <p:sp>
        <p:nvSpPr>
          <p:cNvPr id="107" name="Google Shape;107;p33"/>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33"/>
          <p:cNvSpPr txBox="1"/>
          <p:nvPr>
            <p:ph idx="1" type="body"/>
          </p:nvPr>
        </p:nvSpPr>
        <p:spPr>
          <a:xfrm>
            <a:off x="311760" y="1152360"/>
            <a:ext cx="4157640" cy="16293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9" name="Google Shape;109;p33"/>
          <p:cNvSpPr txBox="1"/>
          <p:nvPr>
            <p:ph idx="2" type="body"/>
          </p:nvPr>
        </p:nvSpPr>
        <p:spPr>
          <a:xfrm>
            <a:off x="4677840" y="1152360"/>
            <a:ext cx="4157640" cy="16293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0" name="Google Shape;110;p33"/>
          <p:cNvSpPr txBox="1"/>
          <p:nvPr>
            <p:ph idx="3" type="body"/>
          </p:nvPr>
        </p:nvSpPr>
        <p:spPr>
          <a:xfrm>
            <a:off x="311760" y="2936880"/>
            <a:ext cx="8520120" cy="16293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1" name="Google Shape;111;p33"/>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12" name="Shape 112"/>
        <p:cNvGrpSpPr/>
        <p:nvPr/>
      </p:nvGrpSpPr>
      <p:grpSpPr>
        <a:xfrm>
          <a:off x="0" y="0"/>
          <a:ext cx="0" cy="0"/>
          <a:chOff x="0" y="0"/>
          <a:chExt cx="0" cy="0"/>
        </a:xfrm>
      </p:grpSpPr>
      <p:sp>
        <p:nvSpPr>
          <p:cNvPr id="113" name="Google Shape;113;p34"/>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34"/>
          <p:cNvSpPr txBox="1"/>
          <p:nvPr>
            <p:ph idx="1" type="body"/>
          </p:nvPr>
        </p:nvSpPr>
        <p:spPr>
          <a:xfrm>
            <a:off x="311760" y="1152360"/>
            <a:ext cx="8520120" cy="16293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5" name="Google Shape;115;p34"/>
          <p:cNvSpPr txBox="1"/>
          <p:nvPr>
            <p:ph idx="2" type="body"/>
          </p:nvPr>
        </p:nvSpPr>
        <p:spPr>
          <a:xfrm>
            <a:off x="311760" y="2936880"/>
            <a:ext cx="8520120" cy="16293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6" name="Google Shape;116;p34"/>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17" name="Shape 117"/>
        <p:cNvGrpSpPr/>
        <p:nvPr/>
      </p:nvGrpSpPr>
      <p:grpSpPr>
        <a:xfrm>
          <a:off x="0" y="0"/>
          <a:ext cx="0" cy="0"/>
          <a:chOff x="0" y="0"/>
          <a:chExt cx="0" cy="0"/>
        </a:xfrm>
      </p:grpSpPr>
      <p:sp>
        <p:nvSpPr>
          <p:cNvPr id="118" name="Google Shape;118;p35"/>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35"/>
          <p:cNvSpPr txBox="1"/>
          <p:nvPr>
            <p:ph idx="1" type="body"/>
          </p:nvPr>
        </p:nvSpPr>
        <p:spPr>
          <a:xfrm>
            <a:off x="311760" y="1152360"/>
            <a:ext cx="4157640" cy="16293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20" name="Google Shape;120;p35"/>
          <p:cNvSpPr txBox="1"/>
          <p:nvPr>
            <p:ph idx="2" type="body"/>
          </p:nvPr>
        </p:nvSpPr>
        <p:spPr>
          <a:xfrm>
            <a:off x="4677840" y="1152360"/>
            <a:ext cx="4157640" cy="16293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21" name="Google Shape;121;p35"/>
          <p:cNvSpPr txBox="1"/>
          <p:nvPr>
            <p:ph idx="3" type="body"/>
          </p:nvPr>
        </p:nvSpPr>
        <p:spPr>
          <a:xfrm>
            <a:off x="311760" y="2936880"/>
            <a:ext cx="4157640" cy="16293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22" name="Google Shape;122;p35"/>
          <p:cNvSpPr txBox="1"/>
          <p:nvPr>
            <p:ph idx="4" type="body"/>
          </p:nvPr>
        </p:nvSpPr>
        <p:spPr>
          <a:xfrm>
            <a:off x="4677840" y="2936880"/>
            <a:ext cx="4157640" cy="16293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23" name="Google Shape;123;p35"/>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24" name="Shape 124"/>
        <p:cNvGrpSpPr/>
        <p:nvPr/>
      </p:nvGrpSpPr>
      <p:grpSpPr>
        <a:xfrm>
          <a:off x="0" y="0"/>
          <a:ext cx="0" cy="0"/>
          <a:chOff x="0" y="0"/>
          <a:chExt cx="0" cy="0"/>
        </a:xfrm>
      </p:grpSpPr>
      <p:sp>
        <p:nvSpPr>
          <p:cNvPr id="125" name="Google Shape;125;p36"/>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36"/>
          <p:cNvSpPr txBox="1"/>
          <p:nvPr>
            <p:ph idx="1" type="body"/>
          </p:nvPr>
        </p:nvSpPr>
        <p:spPr>
          <a:xfrm>
            <a:off x="311760" y="1152360"/>
            <a:ext cx="2743200" cy="16293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27" name="Google Shape;127;p36"/>
          <p:cNvSpPr txBox="1"/>
          <p:nvPr>
            <p:ph idx="2" type="body"/>
          </p:nvPr>
        </p:nvSpPr>
        <p:spPr>
          <a:xfrm>
            <a:off x="3192480" y="1152360"/>
            <a:ext cx="2743200" cy="16293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28" name="Google Shape;128;p36"/>
          <p:cNvSpPr txBox="1"/>
          <p:nvPr>
            <p:ph idx="3" type="body"/>
          </p:nvPr>
        </p:nvSpPr>
        <p:spPr>
          <a:xfrm>
            <a:off x="6073200" y="1152360"/>
            <a:ext cx="2743200" cy="16293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29" name="Google Shape;129;p36"/>
          <p:cNvSpPr txBox="1"/>
          <p:nvPr>
            <p:ph idx="4" type="body"/>
          </p:nvPr>
        </p:nvSpPr>
        <p:spPr>
          <a:xfrm>
            <a:off x="311760" y="2936880"/>
            <a:ext cx="2743200" cy="16293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30" name="Google Shape;130;p36"/>
          <p:cNvSpPr txBox="1"/>
          <p:nvPr>
            <p:ph idx="5" type="body"/>
          </p:nvPr>
        </p:nvSpPr>
        <p:spPr>
          <a:xfrm>
            <a:off x="3192480" y="2936880"/>
            <a:ext cx="2743200" cy="16293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31" name="Google Shape;131;p36"/>
          <p:cNvSpPr txBox="1"/>
          <p:nvPr>
            <p:ph idx="6" type="body"/>
          </p:nvPr>
        </p:nvSpPr>
        <p:spPr>
          <a:xfrm>
            <a:off x="6073200" y="2936880"/>
            <a:ext cx="2743200" cy="16293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32" name="Google Shape;132;p36"/>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5" name="Shape 15"/>
        <p:cNvGrpSpPr/>
        <p:nvPr/>
      </p:nvGrpSpPr>
      <p:grpSpPr>
        <a:xfrm>
          <a:off x="0" y="0"/>
          <a:ext cx="0" cy="0"/>
          <a:chOff x="0" y="0"/>
          <a:chExt cx="0" cy="0"/>
        </a:xfrm>
      </p:grpSpPr>
      <p:sp>
        <p:nvSpPr>
          <p:cNvPr id="16" name="Google Shape;16;p16"/>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6"/>
          <p:cNvSpPr txBox="1"/>
          <p:nvPr>
            <p:ph idx="1" type="body"/>
          </p:nvPr>
        </p:nvSpPr>
        <p:spPr>
          <a:xfrm>
            <a:off x="311760" y="1152360"/>
            <a:ext cx="8520120" cy="3416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8" name="Google Shape;18;p16"/>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9" name="Shape 19"/>
        <p:cNvGrpSpPr/>
        <p:nvPr/>
      </p:nvGrpSpPr>
      <p:grpSpPr>
        <a:xfrm>
          <a:off x="0" y="0"/>
          <a:ext cx="0" cy="0"/>
          <a:chOff x="0" y="0"/>
          <a:chExt cx="0" cy="0"/>
        </a:xfrm>
      </p:grpSpPr>
      <p:sp>
        <p:nvSpPr>
          <p:cNvPr id="20" name="Google Shape;20;p17"/>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7"/>
          <p:cNvSpPr txBox="1"/>
          <p:nvPr>
            <p:ph idx="1" type="body"/>
          </p:nvPr>
        </p:nvSpPr>
        <p:spPr>
          <a:xfrm>
            <a:off x="311760" y="1152360"/>
            <a:ext cx="4157640" cy="3416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2" name="Google Shape;22;p17"/>
          <p:cNvSpPr txBox="1"/>
          <p:nvPr>
            <p:ph idx="2" type="body"/>
          </p:nvPr>
        </p:nvSpPr>
        <p:spPr>
          <a:xfrm>
            <a:off x="4677840" y="1152360"/>
            <a:ext cx="4157640" cy="3416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3" name="Google Shape;23;p17"/>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18"/>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8"/>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7" name="Shape 27"/>
        <p:cNvGrpSpPr/>
        <p:nvPr/>
      </p:nvGrpSpPr>
      <p:grpSpPr>
        <a:xfrm>
          <a:off x="0" y="0"/>
          <a:ext cx="0" cy="0"/>
          <a:chOff x="0" y="0"/>
          <a:chExt cx="0" cy="0"/>
        </a:xfrm>
      </p:grpSpPr>
      <p:sp>
        <p:nvSpPr>
          <p:cNvPr id="28" name="Google Shape;28;p19"/>
          <p:cNvSpPr txBox="1"/>
          <p:nvPr>
            <p:ph idx="1" type="subTitle"/>
          </p:nvPr>
        </p:nvSpPr>
        <p:spPr>
          <a:xfrm>
            <a:off x="311760" y="444960"/>
            <a:ext cx="8520120" cy="265464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9"/>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0" name="Shape 30"/>
        <p:cNvGrpSpPr/>
        <p:nvPr/>
      </p:nvGrpSpPr>
      <p:grpSpPr>
        <a:xfrm>
          <a:off x="0" y="0"/>
          <a:ext cx="0" cy="0"/>
          <a:chOff x="0" y="0"/>
          <a:chExt cx="0" cy="0"/>
        </a:xfrm>
      </p:grpSpPr>
      <p:sp>
        <p:nvSpPr>
          <p:cNvPr id="31" name="Google Shape;31;p20"/>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0"/>
          <p:cNvSpPr txBox="1"/>
          <p:nvPr>
            <p:ph idx="1" type="body"/>
          </p:nvPr>
        </p:nvSpPr>
        <p:spPr>
          <a:xfrm>
            <a:off x="311760" y="1152360"/>
            <a:ext cx="4157640" cy="16293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3" name="Google Shape;33;p20"/>
          <p:cNvSpPr txBox="1"/>
          <p:nvPr>
            <p:ph idx="2" type="body"/>
          </p:nvPr>
        </p:nvSpPr>
        <p:spPr>
          <a:xfrm>
            <a:off x="4677840" y="1152360"/>
            <a:ext cx="4157640" cy="3416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4" name="Google Shape;34;p20"/>
          <p:cNvSpPr txBox="1"/>
          <p:nvPr>
            <p:ph idx="3" type="body"/>
          </p:nvPr>
        </p:nvSpPr>
        <p:spPr>
          <a:xfrm>
            <a:off x="311760" y="2936880"/>
            <a:ext cx="4157640" cy="16293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5" name="Google Shape;35;p20"/>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6" name="Shape 36"/>
        <p:cNvGrpSpPr/>
        <p:nvPr/>
      </p:nvGrpSpPr>
      <p:grpSpPr>
        <a:xfrm>
          <a:off x="0" y="0"/>
          <a:ext cx="0" cy="0"/>
          <a:chOff x="0" y="0"/>
          <a:chExt cx="0" cy="0"/>
        </a:xfrm>
      </p:grpSpPr>
      <p:sp>
        <p:nvSpPr>
          <p:cNvPr id="37" name="Google Shape;37;p21"/>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1"/>
          <p:cNvSpPr txBox="1"/>
          <p:nvPr>
            <p:ph idx="1" type="body"/>
          </p:nvPr>
        </p:nvSpPr>
        <p:spPr>
          <a:xfrm>
            <a:off x="311760" y="1152360"/>
            <a:ext cx="4157640" cy="341604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9" name="Google Shape;39;p21"/>
          <p:cNvSpPr txBox="1"/>
          <p:nvPr>
            <p:ph idx="2" type="body"/>
          </p:nvPr>
        </p:nvSpPr>
        <p:spPr>
          <a:xfrm>
            <a:off x="4677840" y="1152360"/>
            <a:ext cx="4157640" cy="16293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0" name="Google Shape;40;p21"/>
          <p:cNvSpPr txBox="1"/>
          <p:nvPr>
            <p:ph idx="3" type="body"/>
          </p:nvPr>
        </p:nvSpPr>
        <p:spPr>
          <a:xfrm>
            <a:off x="4677840" y="2936880"/>
            <a:ext cx="4157640" cy="16293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1" name="Google Shape;41;p21"/>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2" name="Shape 42"/>
        <p:cNvGrpSpPr/>
        <p:nvPr/>
      </p:nvGrpSpPr>
      <p:grpSpPr>
        <a:xfrm>
          <a:off x="0" y="0"/>
          <a:ext cx="0" cy="0"/>
          <a:chOff x="0" y="0"/>
          <a:chExt cx="0" cy="0"/>
        </a:xfrm>
      </p:grpSpPr>
      <p:sp>
        <p:nvSpPr>
          <p:cNvPr id="43" name="Google Shape;43;p22"/>
          <p:cNvSpPr txBox="1"/>
          <p:nvPr>
            <p:ph type="title"/>
          </p:nvPr>
        </p:nvSpPr>
        <p:spPr>
          <a:xfrm>
            <a:off x="311760" y="444960"/>
            <a:ext cx="8520120" cy="5724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2"/>
          <p:cNvSpPr txBox="1"/>
          <p:nvPr>
            <p:ph idx="1" type="body"/>
          </p:nvPr>
        </p:nvSpPr>
        <p:spPr>
          <a:xfrm>
            <a:off x="311760" y="1152360"/>
            <a:ext cx="4157640" cy="16293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 name="Google Shape;45;p22"/>
          <p:cNvSpPr txBox="1"/>
          <p:nvPr>
            <p:ph idx="2" type="body"/>
          </p:nvPr>
        </p:nvSpPr>
        <p:spPr>
          <a:xfrm>
            <a:off x="4677840" y="1152360"/>
            <a:ext cx="4157640" cy="16293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6" name="Google Shape;46;p22"/>
          <p:cNvSpPr txBox="1"/>
          <p:nvPr>
            <p:ph idx="3" type="body"/>
          </p:nvPr>
        </p:nvSpPr>
        <p:spPr>
          <a:xfrm>
            <a:off x="311760" y="2936880"/>
            <a:ext cx="8520120" cy="16293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7" name="Google Shape;47;p22"/>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1pPr>
            <a:lvl2pPr indent="0" lvl="1"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2pPr>
            <a:lvl3pPr indent="0" lvl="2"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3pPr>
            <a:lvl4pPr indent="0" lvl="3"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4pPr>
            <a:lvl5pPr indent="0" lvl="4"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5pPr>
            <a:lvl6pPr indent="0" lvl="5"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6pPr>
            <a:lvl7pPr indent="0" lvl="6"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7pPr>
            <a:lvl8pPr indent="0" lvl="7"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8pPr>
            <a:lvl9pPr indent="0" lvl="8" marL="0" marR="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60" y="744480"/>
            <a:ext cx="8520120" cy="205236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1"/>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1pPr>
            <a:lvl2pPr indent="0" lvl="1" marL="0" marR="0" rtl="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2pPr>
            <a:lvl3pPr indent="0" lvl="2" marL="0" marR="0" rtl="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3pPr>
            <a:lvl4pPr indent="0" lvl="3" marL="0" marR="0" rtl="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4pPr>
            <a:lvl5pPr indent="0" lvl="4" marL="0" marR="0" rtl="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5pPr>
            <a:lvl6pPr indent="0" lvl="5" marL="0" marR="0" rtl="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6pPr>
            <a:lvl7pPr indent="0" lvl="6" marL="0" marR="0" rtl="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7pPr>
            <a:lvl8pPr indent="0" lvl="7" marL="0" marR="0" rtl="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8pPr>
            <a:lvl9pPr indent="0" lvl="8" marL="0" marR="0" rtl="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latin typeface="Times New Roman"/>
              <a:ea typeface="Times New Roman"/>
              <a:cs typeface="Times New Roman"/>
              <a:sym typeface="Times New Roman"/>
            </a:endParaRPr>
          </a:p>
        </p:txBody>
      </p:sp>
      <p:sp>
        <p:nvSpPr>
          <p:cNvPr id="8" name="Google Shape;8;p1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9" name="Shape 69"/>
        <p:cNvGrpSpPr/>
        <p:nvPr/>
      </p:nvGrpSpPr>
      <p:grpSpPr>
        <a:xfrm>
          <a:off x="0" y="0"/>
          <a:ext cx="0" cy="0"/>
          <a:chOff x="0" y="0"/>
          <a:chExt cx="0" cy="0"/>
        </a:xfrm>
      </p:grpSpPr>
      <p:sp>
        <p:nvSpPr>
          <p:cNvPr id="70" name="Google Shape;70;p13"/>
          <p:cNvSpPr txBox="1"/>
          <p:nvPr>
            <p:ph type="title"/>
          </p:nvPr>
        </p:nvSpPr>
        <p:spPr>
          <a:xfrm>
            <a:off x="311760" y="444960"/>
            <a:ext cx="8520120" cy="572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1" name="Google Shape;71;p13"/>
          <p:cNvSpPr txBox="1"/>
          <p:nvPr>
            <p:ph idx="1" type="body"/>
          </p:nvPr>
        </p:nvSpPr>
        <p:spPr>
          <a:xfrm>
            <a:off x="311760" y="1152360"/>
            <a:ext cx="8520120" cy="3416040"/>
          </a:xfrm>
          <a:prstGeom prst="rect">
            <a:avLst/>
          </a:prstGeom>
          <a:noFill/>
          <a:ln>
            <a:noFill/>
          </a:ln>
        </p:spPr>
        <p:txBody>
          <a:bodyPr anchorCtr="0" anchor="t" bIns="91425" lIns="91425" spcFirstLastPara="1" rIns="91425" wrap="square" tIns="91425">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2" name="Google Shape;72;p13"/>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1pPr>
            <a:lvl2pPr indent="0" lvl="1" marL="0" marR="0" rtl="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2pPr>
            <a:lvl3pPr indent="0" lvl="2" marL="0" marR="0" rtl="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3pPr>
            <a:lvl4pPr indent="0" lvl="3" marL="0" marR="0" rtl="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4pPr>
            <a:lvl5pPr indent="0" lvl="4" marL="0" marR="0" rtl="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5pPr>
            <a:lvl6pPr indent="0" lvl="5" marL="0" marR="0" rtl="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6pPr>
            <a:lvl7pPr indent="0" lvl="6" marL="0" marR="0" rtl="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7pPr>
            <a:lvl8pPr indent="0" lvl="7" marL="0" marR="0" rtl="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8pPr>
            <a:lvl9pPr indent="0" lvl="8" marL="0" marR="0" rtl="0" algn="r">
              <a:lnSpc>
                <a:spcPct val="100000"/>
              </a:lnSpc>
              <a:spcBef>
                <a:spcPts val="0"/>
              </a:spcBef>
              <a:spcAft>
                <a:spcPts val="0"/>
              </a:spcAft>
              <a:buClr>
                <a:srgbClr val="595959"/>
              </a:buClr>
              <a:buSzPts val="1000"/>
              <a:buFont typeface="Arial"/>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hyperlink" Target="https://www.leto.legal/guides/quest-ce-que-le-rgp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
          <p:cNvSpPr/>
          <p:nvPr/>
        </p:nvSpPr>
        <p:spPr>
          <a:xfrm>
            <a:off x="0" y="360"/>
            <a:ext cx="9143640" cy="5143320"/>
          </a:xfrm>
          <a:prstGeom prst="rect">
            <a:avLst/>
          </a:prstGeom>
          <a:solidFill>
            <a:srgbClr val="004D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512375" y="1248107"/>
            <a:ext cx="8123100" cy="1496700"/>
          </a:xfrm>
          <a:prstGeom prst="rect">
            <a:avLst/>
          </a:prstGeom>
          <a:noFill/>
          <a:ln>
            <a:noFill/>
          </a:ln>
        </p:spPr>
        <p:txBody>
          <a:bodyPr anchorCtr="0" anchor="b" bIns="91425" lIns="91425" spcFirstLastPara="1" rIns="91425" wrap="square" tIns="91425">
            <a:normAutofit/>
          </a:bodyPr>
          <a:lstStyle/>
          <a:p>
            <a:pPr indent="0" lvl="0" marL="0" rtl="0" algn="l">
              <a:lnSpc>
                <a:spcPct val="115000"/>
              </a:lnSpc>
              <a:spcBef>
                <a:spcPts val="2400"/>
              </a:spcBef>
              <a:spcAft>
                <a:spcPts val="0"/>
              </a:spcAft>
              <a:buClr>
                <a:schemeClr val="dk1"/>
              </a:buClr>
              <a:buSzPts val="1100"/>
              <a:buFont typeface="Arial"/>
              <a:buNone/>
            </a:pPr>
            <a:r>
              <a:rPr lang="fr" sz="2500">
                <a:solidFill>
                  <a:srgbClr val="F3F3F3"/>
                </a:solidFill>
                <a:latin typeface="Montserrat"/>
                <a:ea typeface="Montserrat"/>
                <a:cs typeface="Montserrat"/>
                <a:sym typeface="Montserrat"/>
              </a:rPr>
              <a:t>Analysez des indicateurs de l'égalité femmes/hommes en respect du RGPD</a:t>
            </a:r>
            <a:endParaRPr b="1" sz="2300">
              <a:solidFill>
                <a:schemeClr val="dk1"/>
              </a:solidFill>
            </a:endParaRPr>
          </a:p>
          <a:p>
            <a:pPr indent="0" lvl="0" marL="0" marR="0" rtl="0" algn="ctr">
              <a:lnSpc>
                <a:spcPct val="100000"/>
              </a:lnSpc>
              <a:spcBef>
                <a:spcPts val="600"/>
              </a:spcBef>
              <a:spcAft>
                <a:spcPts val="0"/>
              </a:spcAft>
              <a:buClr>
                <a:srgbClr val="F3F3F3"/>
              </a:buClr>
              <a:buSzPts val="2288"/>
              <a:buFont typeface="Montserrat"/>
              <a:buNone/>
            </a:pPr>
            <a:r>
              <a:t/>
            </a:r>
            <a:endParaRPr sz="2288">
              <a:solidFill>
                <a:srgbClr val="F3F3F3"/>
              </a:solidFill>
              <a:latin typeface="Montserrat"/>
              <a:ea typeface="Montserrat"/>
              <a:cs typeface="Montserrat"/>
              <a:sym typeface="Montserrat"/>
            </a:endParaRPr>
          </a:p>
        </p:txBody>
      </p:sp>
      <p:sp>
        <p:nvSpPr>
          <p:cNvPr id="139" name="Google Shape;139;p1"/>
          <p:cNvSpPr/>
          <p:nvPr/>
        </p:nvSpPr>
        <p:spPr>
          <a:xfrm>
            <a:off x="4969080" y="3582000"/>
            <a:ext cx="3807360" cy="53388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FFFFFF"/>
              </a:buClr>
              <a:buSzPts val="2000"/>
              <a:buFont typeface="Montserrat"/>
              <a:buNone/>
            </a:pPr>
            <a:r>
              <a:rPr b="0" i="0" lang="fr" sz="2000" u="none" cap="none" strike="noStrike">
                <a:solidFill>
                  <a:srgbClr val="FFFFFF"/>
                </a:solidFill>
                <a:latin typeface="Montserrat"/>
                <a:ea typeface="Montserrat"/>
                <a:cs typeface="Montserrat"/>
                <a:sym typeface="Montserrat"/>
              </a:rPr>
              <a:t>Fabrice Long</a:t>
            </a:r>
            <a:endParaRPr b="0" i="0" sz="2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140" name="Google Shape;140;p1"/>
          <p:cNvSpPr/>
          <p:nvPr/>
        </p:nvSpPr>
        <p:spPr>
          <a:xfrm>
            <a:off x="4969080" y="3975120"/>
            <a:ext cx="3807360" cy="53388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FFFFFF"/>
              </a:buClr>
              <a:buSzPts val="2000"/>
              <a:buFont typeface="Montserrat"/>
              <a:buNone/>
            </a:pPr>
            <a:r>
              <a:rPr b="0" i="0" lang="fr" sz="2000" u="none" cap="none" strike="noStrike">
                <a:solidFill>
                  <a:srgbClr val="FFFFFF"/>
                </a:solidFill>
                <a:latin typeface="Montserrat"/>
                <a:ea typeface="Montserrat"/>
                <a:cs typeface="Montserrat"/>
                <a:sym typeface="Montserrat"/>
              </a:rPr>
              <a:t>Formation Data analyst</a:t>
            </a:r>
            <a:endParaRPr b="0" i="0" sz="2000" u="none" cap="none" strike="noStrike">
              <a:solidFill>
                <a:srgbClr val="000000"/>
              </a:solidFill>
              <a:latin typeface="Arial"/>
              <a:ea typeface="Arial"/>
              <a:cs typeface="Arial"/>
              <a:sym typeface="Arial"/>
            </a:endParaRPr>
          </a:p>
        </p:txBody>
      </p:sp>
      <p:sp>
        <p:nvSpPr>
          <p:cNvPr id="141" name="Google Shape;141;p1"/>
          <p:cNvSpPr/>
          <p:nvPr/>
        </p:nvSpPr>
        <p:spPr>
          <a:xfrm>
            <a:off x="4969080" y="4367880"/>
            <a:ext cx="3807360" cy="53388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FFFFFF"/>
              </a:buClr>
              <a:buSzPts val="2296"/>
              <a:buFont typeface="Montserrat"/>
              <a:buNone/>
            </a:pPr>
            <a:r>
              <a:rPr lang="fr" sz="2296">
                <a:solidFill>
                  <a:srgbClr val="FFFFFF"/>
                </a:solidFill>
                <a:latin typeface="Montserrat"/>
                <a:ea typeface="Montserrat"/>
                <a:cs typeface="Montserrat"/>
                <a:sym typeface="Montserrat"/>
              </a:rPr>
              <a:t>12/2024</a:t>
            </a:r>
            <a:endParaRPr sz="2296">
              <a:solidFill>
                <a:srgbClr val="FFFFFF"/>
              </a:solidFill>
              <a:latin typeface="Montserrat"/>
              <a:ea typeface="Montserrat"/>
              <a:cs typeface="Montserrat"/>
              <a:sym typeface="Montserrat"/>
            </a:endParaRPr>
          </a:p>
          <a:p>
            <a:pPr indent="0" lvl="0" marL="0" marR="0" rtl="0" algn="ctr">
              <a:lnSpc>
                <a:spcPct val="100000"/>
              </a:lnSpc>
              <a:spcBef>
                <a:spcPts val="0"/>
              </a:spcBef>
              <a:spcAft>
                <a:spcPts val="0"/>
              </a:spcAft>
              <a:buClr>
                <a:srgbClr val="FFFFFF"/>
              </a:buClr>
              <a:buSzPts val="2296"/>
              <a:buFont typeface="Montserrat"/>
              <a:buNone/>
            </a:pPr>
            <a:r>
              <a:t/>
            </a:r>
            <a:endParaRPr sz="2296">
              <a:solidFill>
                <a:srgbClr val="FFFFFF"/>
              </a:solidFill>
              <a:latin typeface="Montserrat"/>
              <a:ea typeface="Montserrat"/>
              <a:cs typeface="Montserrat"/>
              <a:sym typeface="Montserrat"/>
            </a:endParaRPr>
          </a:p>
          <a:p>
            <a:pPr indent="0" lvl="0" marL="0" marR="0" rtl="0" algn="ctr">
              <a:lnSpc>
                <a:spcPct val="100000"/>
              </a:lnSpc>
              <a:spcBef>
                <a:spcPts val="0"/>
              </a:spcBef>
              <a:spcAft>
                <a:spcPts val="0"/>
              </a:spcAft>
              <a:buClr>
                <a:srgbClr val="FFFFFF"/>
              </a:buClr>
              <a:buSzPts val="2296"/>
              <a:buFont typeface="Montserrat"/>
              <a:buNone/>
            </a:pPr>
            <a:r>
              <a:t/>
            </a:r>
            <a:endParaRPr b="0" i="0" sz="2296" u="none" cap="none" strike="noStrike">
              <a:solidFill>
                <a:srgbClr val="FFFFFF"/>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31a67fa23ad_0_10"/>
          <p:cNvSpPr txBox="1"/>
          <p:nvPr>
            <p:ph idx="1" type="body"/>
          </p:nvPr>
        </p:nvSpPr>
        <p:spPr>
          <a:xfrm>
            <a:off x="623520" y="1462680"/>
            <a:ext cx="8520000" cy="3416100"/>
          </a:xfrm>
          <a:prstGeom prst="rect">
            <a:avLst/>
          </a:prstGeom>
          <a:noFill/>
          <a:ln>
            <a:noFill/>
          </a:ln>
        </p:spPr>
        <p:txBody>
          <a:bodyPr anchorCtr="0" anchor="t" bIns="91425" lIns="0" spcFirstLastPara="1" rIns="0" wrap="square" tIns="91425">
            <a:normAutofit/>
          </a:bodyPr>
          <a:lstStyle/>
          <a:p>
            <a:pPr indent="0" lvl="0" marL="457200" marR="0" rtl="0" algn="l">
              <a:lnSpc>
                <a:spcPct val="115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114480" marR="0" rtl="0" algn="l">
              <a:lnSpc>
                <a:spcPct val="115000"/>
              </a:lnSpc>
              <a:spcBef>
                <a:spcPts val="0"/>
              </a:spcBef>
              <a:spcAft>
                <a:spcPts val="0"/>
              </a:spcAft>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2" name="Google Shape;212;g31a67fa23ad_0_10"/>
          <p:cNvSpPr/>
          <p:nvPr/>
        </p:nvSpPr>
        <p:spPr>
          <a:xfrm>
            <a:off x="0" y="0"/>
            <a:ext cx="9143700" cy="1389900"/>
          </a:xfrm>
          <a:prstGeom prst="rect">
            <a:avLst/>
          </a:prstGeom>
          <a:solidFill>
            <a:srgbClr val="004D4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g31a67fa23ad_0_10"/>
          <p:cNvSpPr/>
          <p:nvPr/>
        </p:nvSpPr>
        <p:spPr>
          <a:xfrm>
            <a:off x="895680" y="337320"/>
            <a:ext cx="8520000" cy="5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F3F3F3"/>
              </a:buClr>
              <a:buSzPts val="2500"/>
              <a:buFont typeface="Montserrat"/>
              <a:buNone/>
            </a:pPr>
            <a:r>
              <a:rPr lang="fr" sz="2500">
                <a:solidFill>
                  <a:srgbClr val="F3F3F3"/>
                </a:solidFill>
                <a:latin typeface="Montserrat"/>
                <a:ea typeface="Montserrat"/>
                <a:cs typeface="Montserrat"/>
                <a:sym typeface="Montserrat"/>
              </a:rPr>
              <a:t>Traitement des données</a:t>
            </a:r>
            <a:endParaRPr b="0" i="0" sz="2500" u="none" cap="none" strike="noStrike">
              <a:solidFill>
                <a:srgbClr val="000000"/>
              </a:solidFill>
              <a:latin typeface="Arial"/>
              <a:ea typeface="Arial"/>
              <a:cs typeface="Arial"/>
              <a:sym typeface="Arial"/>
            </a:endParaRPr>
          </a:p>
        </p:txBody>
      </p:sp>
      <p:sp>
        <p:nvSpPr>
          <p:cNvPr id="214" name="Google Shape;214;g31a67fa23ad_0_10"/>
          <p:cNvSpPr/>
          <p:nvPr/>
        </p:nvSpPr>
        <p:spPr>
          <a:xfrm>
            <a:off x="1012320" y="993240"/>
            <a:ext cx="452400" cy="501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5" name="Google Shape;215;g31a67fa23ad_0_10"/>
          <p:cNvPicPr preferRelativeResize="0"/>
          <p:nvPr/>
        </p:nvPicPr>
        <p:blipFill>
          <a:blip r:embed="rId3">
            <a:alphaModFix/>
          </a:blip>
          <a:stretch>
            <a:fillRect/>
          </a:stretch>
        </p:blipFill>
        <p:spPr>
          <a:xfrm>
            <a:off x="2863149" y="1533124"/>
            <a:ext cx="3332275" cy="3925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7"/>
          <p:cNvSpPr txBox="1"/>
          <p:nvPr>
            <p:ph idx="1" type="body"/>
          </p:nvPr>
        </p:nvSpPr>
        <p:spPr>
          <a:xfrm>
            <a:off x="4795275" y="2031275"/>
            <a:ext cx="3637800" cy="2956800"/>
          </a:xfrm>
          <a:prstGeom prst="rect">
            <a:avLst/>
          </a:prstGeom>
          <a:noFill/>
          <a:ln>
            <a:noFill/>
          </a:ln>
        </p:spPr>
        <p:txBody>
          <a:bodyPr anchorCtr="0" anchor="t" bIns="91425" lIns="0" spcFirstLastPara="1" rIns="0" wrap="square" tIns="91425">
            <a:normAutofit/>
          </a:bodyPr>
          <a:lstStyle/>
          <a:p>
            <a:pPr indent="0" lvl="0" marL="457200" marR="0" rtl="0" algn="l">
              <a:lnSpc>
                <a:spcPct val="115000"/>
              </a:lnSpc>
              <a:spcBef>
                <a:spcPts val="0"/>
              </a:spcBef>
              <a:spcAft>
                <a:spcPts val="0"/>
              </a:spcAft>
              <a:buNone/>
            </a:pPr>
            <a:r>
              <a:rPr i="1" lang="fr">
                <a:solidFill>
                  <a:schemeClr val="dk1"/>
                </a:solidFill>
                <a:latin typeface="Montserrat"/>
                <a:ea typeface="Montserrat"/>
                <a:cs typeface="Montserrat"/>
                <a:sym typeface="Montserrat"/>
              </a:rPr>
              <a:t>A l’exception de la tranche 19/35 il y a toujours plus d’homme dans l’entreprise</a:t>
            </a:r>
            <a:endParaRPr i="1">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SzPts val="1400"/>
              <a:buNone/>
            </a:pPr>
            <a:r>
              <a:t/>
            </a:r>
            <a:endParaRPr i="1">
              <a:solidFill>
                <a:srgbClr val="999999"/>
              </a:solidFill>
              <a:latin typeface="Montserrat"/>
              <a:ea typeface="Montserrat"/>
              <a:cs typeface="Montserrat"/>
              <a:sym typeface="Montserrat"/>
            </a:endParaRPr>
          </a:p>
          <a:p>
            <a:pPr indent="0" lvl="0" marL="0" marR="0" rtl="0" algn="l">
              <a:lnSpc>
                <a:spcPct val="115000"/>
              </a:lnSpc>
              <a:spcBef>
                <a:spcPts val="0"/>
              </a:spcBef>
              <a:spcAft>
                <a:spcPts val="0"/>
              </a:spcAft>
              <a:buSzPts val="1400"/>
              <a:buNone/>
            </a:pPr>
            <a:r>
              <a:rPr b="0" i="1" lang="fr" sz="1800" u="none" cap="none" strike="noStrike">
                <a:solidFill>
                  <a:srgbClr val="999999"/>
                </a:solidFill>
                <a:latin typeface="Montserrat"/>
                <a:ea typeface="Montserrat"/>
                <a:cs typeface="Montserrat"/>
                <a:sym typeface="Montserrat"/>
              </a:rPr>
              <a:t> </a:t>
            </a:r>
            <a:endParaRPr b="0" i="0" sz="1800" u="none" cap="none" strike="noStrike">
              <a:solidFill>
                <a:srgbClr val="000000"/>
              </a:solidFill>
              <a:latin typeface="Arial"/>
              <a:ea typeface="Arial"/>
              <a:cs typeface="Arial"/>
              <a:sym typeface="Arial"/>
            </a:endParaRPr>
          </a:p>
        </p:txBody>
      </p:sp>
      <p:sp>
        <p:nvSpPr>
          <p:cNvPr id="221" name="Google Shape;221;p7"/>
          <p:cNvSpPr/>
          <p:nvPr/>
        </p:nvSpPr>
        <p:spPr>
          <a:xfrm>
            <a:off x="0" y="0"/>
            <a:ext cx="9143640" cy="1389960"/>
          </a:xfrm>
          <a:prstGeom prst="rect">
            <a:avLst/>
          </a:prstGeom>
          <a:solidFill>
            <a:srgbClr val="004D4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7"/>
          <p:cNvSpPr/>
          <p:nvPr/>
        </p:nvSpPr>
        <p:spPr>
          <a:xfrm>
            <a:off x="895680" y="337320"/>
            <a:ext cx="8520120" cy="572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F3F3F3"/>
              </a:buClr>
              <a:buSzPts val="2500"/>
              <a:buFont typeface="Montserrat"/>
              <a:buNone/>
            </a:pPr>
            <a:r>
              <a:rPr lang="fr" sz="2500">
                <a:solidFill>
                  <a:srgbClr val="F3F3F3"/>
                </a:solidFill>
                <a:latin typeface="Montserrat"/>
                <a:ea typeface="Montserrat"/>
                <a:cs typeface="Montserrat"/>
                <a:sym typeface="Montserrat"/>
              </a:rPr>
              <a:t>Répartition sexe par age</a:t>
            </a:r>
            <a:endParaRPr b="0" i="0" sz="2500" u="none" cap="none" strike="noStrike">
              <a:solidFill>
                <a:srgbClr val="000000"/>
              </a:solidFill>
              <a:latin typeface="Arial"/>
              <a:ea typeface="Arial"/>
              <a:cs typeface="Arial"/>
              <a:sym typeface="Arial"/>
            </a:endParaRPr>
          </a:p>
        </p:txBody>
      </p:sp>
      <p:sp>
        <p:nvSpPr>
          <p:cNvPr id="223" name="Google Shape;223;p7"/>
          <p:cNvSpPr/>
          <p:nvPr/>
        </p:nvSpPr>
        <p:spPr>
          <a:xfrm>
            <a:off x="1012320" y="993240"/>
            <a:ext cx="452520" cy="5004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4" name="Google Shape;224;p7"/>
          <p:cNvPicPr preferRelativeResize="0"/>
          <p:nvPr/>
        </p:nvPicPr>
        <p:blipFill>
          <a:blip r:embed="rId3">
            <a:alphaModFix/>
          </a:blip>
          <a:stretch>
            <a:fillRect/>
          </a:stretch>
        </p:blipFill>
        <p:spPr>
          <a:xfrm>
            <a:off x="148474" y="1477044"/>
            <a:ext cx="4377651" cy="3209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2fd648525aa_0_10"/>
          <p:cNvSpPr txBox="1"/>
          <p:nvPr>
            <p:ph idx="1" type="body"/>
          </p:nvPr>
        </p:nvSpPr>
        <p:spPr>
          <a:xfrm>
            <a:off x="557278" y="1528551"/>
            <a:ext cx="3338400" cy="3186900"/>
          </a:xfrm>
          <a:prstGeom prst="rect">
            <a:avLst/>
          </a:prstGeom>
          <a:noFill/>
          <a:ln>
            <a:noFill/>
          </a:ln>
        </p:spPr>
        <p:txBody>
          <a:bodyPr anchorCtr="0" anchor="t" bIns="91425" lIns="0" spcFirstLastPara="1" rIns="0" wrap="square" tIns="91425">
            <a:normAutofit/>
          </a:bodyPr>
          <a:lstStyle/>
          <a:p>
            <a:pPr indent="0" lvl="0" marL="0" marR="0" rtl="0" algn="l">
              <a:lnSpc>
                <a:spcPct val="115000"/>
              </a:lnSpc>
              <a:spcBef>
                <a:spcPts val="0"/>
              </a:spcBef>
              <a:spcAft>
                <a:spcPts val="0"/>
              </a:spcAft>
              <a:buSzPts val="1400"/>
              <a:buNone/>
            </a:pPr>
            <a:r>
              <a:rPr i="1" lang="fr">
                <a:solidFill>
                  <a:schemeClr val="dk1"/>
                </a:solidFill>
                <a:latin typeface="Montserrat"/>
                <a:ea typeface="Montserrat"/>
                <a:cs typeface="Montserrat"/>
                <a:sym typeface="Montserrat"/>
              </a:rPr>
              <a:t>Les promotions sont équivalente</a:t>
            </a:r>
            <a:endParaRPr i="1">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SzPts val="1400"/>
              <a:buNone/>
            </a:pPr>
            <a:r>
              <a:t/>
            </a:r>
            <a:endParaRPr b="0" i="1" sz="1800" u="none" cap="none" strike="noStrike">
              <a:solidFill>
                <a:schemeClr val="dk1"/>
              </a:solidFill>
              <a:latin typeface="Montserrat"/>
              <a:ea typeface="Montserrat"/>
              <a:cs typeface="Montserrat"/>
              <a:sym typeface="Montserrat"/>
            </a:endParaRPr>
          </a:p>
          <a:p>
            <a:pPr indent="0" lvl="0" marL="457200" marR="0" rtl="0" algn="l">
              <a:lnSpc>
                <a:spcPct val="115000"/>
              </a:lnSpc>
              <a:spcBef>
                <a:spcPts val="0"/>
              </a:spcBef>
              <a:spcAft>
                <a:spcPts val="0"/>
              </a:spcAft>
              <a:buSzPts val="1400"/>
              <a:buNone/>
            </a:pPr>
            <a:r>
              <a:t/>
            </a:r>
            <a:endParaRPr i="1">
              <a:solidFill>
                <a:schemeClr val="dk1"/>
              </a:solidFill>
              <a:latin typeface="Montserrat"/>
              <a:ea typeface="Montserrat"/>
              <a:cs typeface="Montserrat"/>
              <a:sym typeface="Montserrat"/>
            </a:endParaRPr>
          </a:p>
        </p:txBody>
      </p:sp>
      <p:sp>
        <p:nvSpPr>
          <p:cNvPr id="230" name="Google Shape;230;g2fd648525aa_0_10"/>
          <p:cNvSpPr/>
          <p:nvPr/>
        </p:nvSpPr>
        <p:spPr>
          <a:xfrm>
            <a:off x="0" y="0"/>
            <a:ext cx="9143700" cy="1389900"/>
          </a:xfrm>
          <a:prstGeom prst="rect">
            <a:avLst/>
          </a:prstGeom>
          <a:solidFill>
            <a:srgbClr val="004D4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g2fd648525aa_0_10"/>
          <p:cNvSpPr/>
          <p:nvPr/>
        </p:nvSpPr>
        <p:spPr>
          <a:xfrm>
            <a:off x="895680" y="33732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3F3F3"/>
              </a:buClr>
              <a:buSzPts val="2500"/>
              <a:buFont typeface="Montserrat"/>
              <a:buNone/>
            </a:pPr>
            <a:r>
              <a:rPr lang="fr" sz="2500">
                <a:solidFill>
                  <a:srgbClr val="F3F3F3"/>
                </a:solidFill>
                <a:latin typeface="Montserrat"/>
                <a:ea typeface="Montserrat"/>
                <a:cs typeface="Montserrat"/>
                <a:sym typeface="Montserrat"/>
              </a:rPr>
              <a:t>Promotions par sexe</a:t>
            </a:r>
            <a:endParaRPr b="0" i="0" sz="2500" u="none" cap="none" strike="noStrike">
              <a:solidFill>
                <a:srgbClr val="000000"/>
              </a:solidFill>
              <a:latin typeface="Arial"/>
              <a:ea typeface="Arial"/>
              <a:cs typeface="Arial"/>
              <a:sym typeface="Arial"/>
            </a:endParaRPr>
          </a:p>
        </p:txBody>
      </p:sp>
      <p:sp>
        <p:nvSpPr>
          <p:cNvPr id="232" name="Google Shape;232;g2fd648525aa_0_10"/>
          <p:cNvSpPr/>
          <p:nvPr/>
        </p:nvSpPr>
        <p:spPr>
          <a:xfrm>
            <a:off x="1012320" y="993240"/>
            <a:ext cx="452400" cy="501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3" name="Google Shape;233;g2fd648525aa_0_10"/>
          <p:cNvPicPr preferRelativeResize="0"/>
          <p:nvPr/>
        </p:nvPicPr>
        <p:blipFill>
          <a:blip r:embed="rId3">
            <a:alphaModFix/>
          </a:blip>
          <a:stretch>
            <a:fillRect/>
          </a:stretch>
        </p:blipFill>
        <p:spPr>
          <a:xfrm>
            <a:off x="4256775" y="1443650"/>
            <a:ext cx="4621100" cy="33878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2fd648525aa_0_22"/>
          <p:cNvSpPr txBox="1"/>
          <p:nvPr>
            <p:ph idx="1" type="body"/>
          </p:nvPr>
        </p:nvSpPr>
        <p:spPr>
          <a:xfrm>
            <a:off x="557250" y="1528550"/>
            <a:ext cx="6588600" cy="1634400"/>
          </a:xfrm>
          <a:prstGeom prst="rect">
            <a:avLst/>
          </a:prstGeom>
          <a:noFill/>
          <a:ln>
            <a:noFill/>
          </a:ln>
        </p:spPr>
        <p:txBody>
          <a:bodyPr anchorCtr="0" anchor="t" bIns="91425" lIns="0" spcFirstLastPara="1" rIns="0" wrap="square" tIns="91425">
            <a:normAutofit/>
          </a:bodyPr>
          <a:lstStyle/>
          <a:p>
            <a:pPr indent="0" lvl="0" marL="457200" marR="0" rtl="0" algn="l">
              <a:lnSpc>
                <a:spcPct val="115000"/>
              </a:lnSpc>
              <a:spcBef>
                <a:spcPts val="0"/>
              </a:spcBef>
              <a:spcAft>
                <a:spcPts val="0"/>
              </a:spcAft>
              <a:buSzPts val="1806"/>
              <a:buNone/>
            </a:pPr>
            <a:r>
              <a:rPr i="1" lang="fr">
                <a:solidFill>
                  <a:schemeClr val="dk1"/>
                </a:solidFill>
                <a:latin typeface="Montserrat"/>
                <a:ea typeface="Montserrat"/>
                <a:cs typeface="Montserrat"/>
                <a:sym typeface="Montserrat"/>
              </a:rPr>
              <a:t>Il y a plus de femme en CDD que les hommes et plus de CDI homme que femme mais la proportion est equitable</a:t>
            </a:r>
            <a:endParaRPr i="1">
              <a:solidFill>
                <a:schemeClr val="dk1"/>
              </a:solidFill>
              <a:latin typeface="Montserrat"/>
              <a:ea typeface="Montserrat"/>
              <a:cs typeface="Montserrat"/>
              <a:sym typeface="Montserrat"/>
            </a:endParaRPr>
          </a:p>
        </p:txBody>
      </p:sp>
      <p:sp>
        <p:nvSpPr>
          <p:cNvPr id="239" name="Google Shape;239;g2fd648525aa_0_22"/>
          <p:cNvSpPr/>
          <p:nvPr/>
        </p:nvSpPr>
        <p:spPr>
          <a:xfrm>
            <a:off x="0" y="0"/>
            <a:ext cx="9143700" cy="1389900"/>
          </a:xfrm>
          <a:prstGeom prst="rect">
            <a:avLst/>
          </a:prstGeom>
          <a:solidFill>
            <a:srgbClr val="004D4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g2fd648525aa_0_22"/>
          <p:cNvSpPr/>
          <p:nvPr/>
        </p:nvSpPr>
        <p:spPr>
          <a:xfrm>
            <a:off x="895680" y="33732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3F3F3"/>
              </a:buClr>
              <a:buSzPts val="2500"/>
              <a:buFont typeface="Montserrat"/>
              <a:buNone/>
            </a:pPr>
            <a:r>
              <a:rPr lang="fr" sz="2500">
                <a:solidFill>
                  <a:srgbClr val="F3F3F3"/>
                </a:solidFill>
                <a:latin typeface="Montserrat"/>
                <a:ea typeface="Montserrat"/>
                <a:cs typeface="Montserrat"/>
                <a:sym typeface="Montserrat"/>
              </a:rPr>
              <a:t>Type de contrat par sexe</a:t>
            </a:r>
            <a:endParaRPr b="0" i="0" sz="2500" u="none" cap="none" strike="noStrike">
              <a:solidFill>
                <a:srgbClr val="000000"/>
              </a:solidFill>
              <a:latin typeface="Arial"/>
              <a:ea typeface="Arial"/>
              <a:cs typeface="Arial"/>
              <a:sym typeface="Arial"/>
            </a:endParaRPr>
          </a:p>
        </p:txBody>
      </p:sp>
      <p:sp>
        <p:nvSpPr>
          <p:cNvPr id="241" name="Google Shape;241;g2fd648525aa_0_22"/>
          <p:cNvSpPr/>
          <p:nvPr/>
        </p:nvSpPr>
        <p:spPr>
          <a:xfrm>
            <a:off x="1012320" y="993240"/>
            <a:ext cx="452400" cy="501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2" name="Google Shape;242;g2fd648525aa_0_22"/>
          <p:cNvPicPr preferRelativeResize="0"/>
          <p:nvPr/>
        </p:nvPicPr>
        <p:blipFill>
          <a:blip r:embed="rId3">
            <a:alphaModFix/>
          </a:blip>
          <a:stretch>
            <a:fillRect/>
          </a:stretch>
        </p:blipFill>
        <p:spPr>
          <a:xfrm>
            <a:off x="72550" y="3435089"/>
            <a:ext cx="9144001" cy="145082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8"/>
          <p:cNvSpPr/>
          <p:nvPr/>
        </p:nvSpPr>
        <p:spPr>
          <a:xfrm>
            <a:off x="0" y="0"/>
            <a:ext cx="9143640" cy="1389960"/>
          </a:xfrm>
          <a:prstGeom prst="rect">
            <a:avLst/>
          </a:prstGeom>
          <a:solidFill>
            <a:srgbClr val="004D4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F3F3F3"/>
              </a:solidFill>
              <a:latin typeface="Montserrat"/>
              <a:ea typeface="Montserrat"/>
              <a:cs typeface="Montserrat"/>
              <a:sym typeface="Montserrat"/>
            </a:endParaRPr>
          </a:p>
        </p:txBody>
      </p:sp>
      <p:sp>
        <p:nvSpPr>
          <p:cNvPr id="248" name="Google Shape;248;p8"/>
          <p:cNvSpPr/>
          <p:nvPr/>
        </p:nvSpPr>
        <p:spPr>
          <a:xfrm>
            <a:off x="895680" y="337320"/>
            <a:ext cx="8520120" cy="572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F3F3F3"/>
              </a:buClr>
              <a:buSzPts val="1275"/>
              <a:buFont typeface="Montserrat"/>
              <a:buNone/>
            </a:pPr>
            <a:r>
              <a:rPr lang="fr" sz="2500">
                <a:solidFill>
                  <a:srgbClr val="F3F3F3"/>
                </a:solidFill>
                <a:latin typeface="Montserrat"/>
                <a:ea typeface="Montserrat"/>
                <a:cs typeface="Montserrat"/>
                <a:sym typeface="Montserrat"/>
              </a:rPr>
              <a:t>Accident de travail et sexe</a:t>
            </a:r>
            <a:endParaRPr b="0" i="0" sz="2500" u="none" cap="none" strike="noStrike">
              <a:solidFill>
                <a:srgbClr val="F3F3F3"/>
              </a:solidFill>
              <a:latin typeface="Montserrat"/>
              <a:ea typeface="Montserrat"/>
              <a:cs typeface="Montserrat"/>
              <a:sym typeface="Montserrat"/>
            </a:endParaRPr>
          </a:p>
        </p:txBody>
      </p:sp>
      <p:sp>
        <p:nvSpPr>
          <p:cNvPr id="249" name="Google Shape;249;p8"/>
          <p:cNvSpPr/>
          <p:nvPr/>
        </p:nvSpPr>
        <p:spPr>
          <a:xfrm>
            <a:off x="1012320" y="993240"/>
            <a:ext cx="452520" cy="5004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8"/>
          <p:cNvSpPr txBox="1"/>
          <p:nvPr>
            <p:ph idx="1" type="body"/>
          </p:nvPr>
        </p:nvSpPr>
        <p:spPr>
          <a:xfrm>
            <a:off x="477400" y="1595107"/>
            <a:ext cx="6709200" cy="1042200"/>
          </a:xfrm>
          <a:prstGeom prst="rect">
            <a:avLst/>
          </a:prstGeom>
          <a:noFill/>
          <a:ln>
            <a:noFill/>
          </a:ln>
        </p:spPr>
        <p:txBody>
          <a:bodyPr anchorCtr="0" anchor="t" bIns="91425" lIns="0" spcFirstLastPara="1" rIns="0" wrap="square" tIns="91425">
            <a:normAutofit/>
          </a:bodyPr>
          <a:lstStyle/>
          <a:p>
            <a:pPr indent="0" lvl="0" marL="0" rtl="0" algn="l">
              <a:lnSpc>
                <a:spcPct val="115000"/>
              </a:lnSpc>
              <a:spcBef>
                <a:spcPts val="0"/>
              </a:spcBef>
              <a:spcAft>
                <a:spcPts val="0"/>
              </a:spcAft>
              <a:buNone/>
            </a:pPr>
            <a:r>
              <a:rPr i="1" lang="fr">
                <a:solidFill>
                  <a:schemeClr val="dk1"/>
                </a:solidFill>
                <a:latin typeface="Montserrat"/>
                <a:ea typeface="Montserrat"/>
                <a:cs typeface="Montserrat"/>
                <a:sym typeface="Montserrat"/>
              </a:rPr>
              <a:t>Les hommes ont plus d’accident de travail</a:t>
            </a:r>
            <a:endParaRPr i="1">
              <a:solidFill>
                <a:schemeClr val="dk1"/>
              </a:solidFill>
              <a:latin typeface="Montserrat"/>
              <a:ea typeface="Montserrat"/>
              <a:cs typeface="Montserrat"/>
              <a:sym typeface="Montserrat"/>
            </a:endParaRPr>
          </a:p>
          <a:p>
            <a:pPr indent="0" lvl="0" marL="457200" marR="0" rtl="0" algn="l">
              <a:lnSpc>
                <a:spcPct val="115000"/>
              </a:lnSpc>
              <a:spcBef>
                <a:spcPts val="0"/>
              </a:spcBef>
              <a:spcAft>
                <a:spcPts val="0"/>
              </a:spcAft>
              <a:buSzPts val="2240"/>
              <a:buNone/>
            </a:pPr>
            <a:r>
              <a:t/>
            </a:r>
            <a:endParaRPr/>
          </a:p>
        </p:txBody>
      </p:sp>
      <p:pic>
        <p:nvPicPr>
          <p:cNvPr id="251" name="Google Shape;251;p8"/>
          <p:cNvPicPr preferRelativeResize="0"/>
          <p:nvPr/>
        </p:nvPicPr>
        <p:blipFill>
          <a:blip r:embed="rId3">
            <a:alphaModFix/>
          </a:blip>
          <a:stretch>
            <a:fillRect/>
          </a:stretch>
        </p:blipFill>
        <p:spPr>
          <a:xfrm>
            <a:off x="420550" y="2789700"/>
            <a:ext cx="8571051" cy="1359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fd648525aa_0_48"/>
          <p:cNvSpPr/>
          <p:nvPr/>
        </p:nvSpPr>
        <p:spPr>
          <a:xfrm>
            <a:off x="0" y="0"/>
            <a:ext cx="9143700" cy="1389900"/>
          </a:xfrm>
          <a:prstGeom prst="rect">
            <a:avLst/>
          </a:prstGeom>
          <a:solidFill>
            <a:srgbClr val="004D4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g2fd648525aa_0_48"/>
          <p:cNvSpPr/>
          <p:nvPr/>
        </p:nvSpPr>
        <p:spPr>
          <a:xfrm>
            <a:off x="895680" y="33732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3F3F3"/>
              </a:buClr>
              <a:buSzPts val="1275"/>
              <a:buFont typeface="Montserrat"/>
              <a:buNone/>
            </a:pPr>
            <a:r>
              <a:rPr lang="fr" sz="2500">
                <a:solidFill>
                  <a:srgbClr val="F3F3F3"/>
                </a:solidFill>
                <a:latin typeface="Montserrat"/>
                <a:ea typeface="Montserrat"/>
                <a:cs typeface="Montserrat"/>
                <a:sym typeface="Montserrat"/>
              </a:rPr>
              <a:t>Différence salaire homme femme</a:t>
            </a:r>
            <a:endParaRPr b="0" i="0" sz="1275" u="none" cap="none" strike="noStrike">
              <a:solidFill>
                <a:srgbClr val="000000"/>
              </a:solidFill>
              <a:latin typeface="Arial"/>
              <a:ea typeface="Arial"/>
              <a:cs typeface="Arial"/>
              <a:sym typeface="Arial"/>
            </a:endParaRPr>
          </a:p>
        </p:txBody>
      </p:sp>
      <p:sp>
        <p:nvSpPr>
          <p:cNvPr id="258" name="Google Shape;258;g2fd648525aa_0_48"/>
          <p:cNvSpPr/>
          <p:nvPr/>
        </p:nvSpPr>
        <p:spPr>
          <a:xfrm>
            <a:off x="1012320" y="993240"/>
            <a:ext cx="452400" cy="501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g2fd648525aa_0_48"/>
          <p:cNvSpPr txBox="1"/>
          <p:nvPr>
            <p:ph idx="1" type="body"/>
          </p:nvPr>
        </p:nvSpPr>
        <p:spPr>
          <a:xfrm>
            <a:off x="5245050" y="1864399"/>
            <a:ext cx="3571200" cy="1697700"/>
          </a:xfrm>
          <a:prstGeom prst="rect">
            <a:avLst/>
          </a:prstGeom>
          <a:noFill/>
          <a:ln>
            <a:noFill/>
          </a:ln>
        </p:spPr>
        <p:txBody>
          <a:bodyPr anchorCtr="0" anchor="t" bIns="91425" lIns="0" spcFirstLastPara="1" rIns="0" wrap="square" tIns="91425">
            <a:normAutofit/>
          </a:bodyPr>
          <a:lstStyle/>
          <a:p>
            <a:pPr indent="-317500" lvl="0" marL="457200" marR="0" rtl="0" algn="l">
              <a:lnSpc>
                <a:spcPct val="115000"/>
              </a:lnSpc>
              <a:spcBef>
                <a:spcPts val="0"/>
              </a:spcBef>
              <a:spcAft>
                <a:spcPts val="0"/>
              </a:spcAft>
              <a:buClr>
                <a:schemeClr val="dk1"/>
              </a:buClr>
              <a:buSzPts val="1400"/>
              <a:buFont typeface="Montserrat"/>
              <a:buChar char="●"/>
            </a:pPr>
            <a:r>
              <a:rPr i="1" lang="fr">
                <a:solidFill>
                  <a:schemeClr val="dk1"/>
                </a:solidFill>
                <a:latin typeface="Montserrat"/>
                <a:ea typeface="Montserrat"/>
                <a:cs typeface="Montserrat"/>
                <a:sym typeface="Montserrat"/>
              </a:rPr>
              <a:t>Les hommes sont plus payé que les femmes</a:t>
            </a:r>
            <a:endParaRPr/>
          </a:p>
        </p:txBody>
      </p:sp>
      <p:pic>
        <p:nvPicPr>
          <p:cNvPr id="260" name="Google Shape;260;g2fd648525aa_0_48"/>
          <p:cNvPicPr preferRelativeResize="0"/>
          <p:nvPr/>
        </p:nvPicPr>
        <p:blipFill>
          <a:blip r:embed="rId3">
            <a:alphaModFix/>
          </a:blip>
          <a:stretch>
            <a:fillRect/>
          </a:stretch>
        </p:blipFill>
        <p:spPr>
          <a:xfrm>
            <a:off x="152400" y="1594550"/>
            <a:ext cx="4632907" cy="33965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2fd648525aa_0_40"/>
          <p:cNvSpPr/>
          <p:nvPr/>
        </p:nvSpPr>
        <p:spPr>
          <a:xfrm>
            <a:off x="0" y="0"/>
            <a:ext cx="9143700" cy="1389900"/>
          </a:xfrm>
          <a:prstGeom prst="rect">
            <a:avLst/>
          </a:prstGeom>
          <a:solidFill>
            <a:srgbClr val="004D4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F3F3F3"/>
              </a:solidFill>
              <a:latin typeface="Montserrat"/>
              <a:ea typeface="Montserrat"/>
              <a:cs typeface="Montserrat"/>
              <a:sym typeface="Montserrat"/>
            </a:endParaRPr>
          </a:p>
        </p:txBody>
      </p:sp>
      <p:sp>
        <p:nvSpPr>
          <p:cNvPr id="266" name="Google Shape;266;g2fd648525aa_0_40"/>
          <p:cNvSpPr/>
          <p:nvPr/>
        </p:nvSpPr>
        <p:spPr>
          <a:xfrm>
            <a:off x="895680" y="33732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3F3F3"/>
              </a:buClr>
              <a:buSzPts val="1275"/>
              <a:buFont typeface="Montserrat"/>
              <a:buNone/>
            </a:pPr>
            <a:r>
              <a:rPr lang="fr" sz="2500">
                <a:solidFill>
                  <a:srgbClr val="F3F3F3"/>
                </a:solidFill>
                <a:latin typeface="Montserrat"/>
                <a:ea typeface="Montserrat"/>
                <a:cs typeface="Montserrat"/>
                <a:sym typeface="Montserrat"/>
              </a:rPr>
              <a:t>Top 10 des salaires</a:t>
            </a:r>
            <a:endParaRPr b="0" i="0" sz="2500" u="none" cap="none" strike="noStrike">
              <a:solidFill>
                <a:srgbClr val="F3F3F3"/>
              </a:solidFill>
              <a:latin typeface="Montserrat"/>
              <a:ea typeface="Montserrat"/>
              <a:cs typeface="Montserrat"/>
              <a:sym typeface="Montserrat"/>
            </a:endParaRPr>
          </a:p>
        </p:txBody>
      </p:sp>
      <p:sp>
        <p:nvSpPr>
          <p:cNvPr id="267" name="Google Shape;267;g2fd648525aa_0_40"/>
          <p:cNvSpPr/>
          <p:nvPr/>
        </p:nvSpPr>
        <p:spPr>
          <a:xfrm>
            <a:off x="1012320" y="993240"/>
            <a:ext cx="452400" cy="501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g2fd648525aa_0_40"/>
          <p:cNvSpPr txBox="1"/>
          <p:nvPr>
            <p:ph idx="1" type="body"/>
          </p:nvPr>
        </p:nvSpPr>
        <p:spPr>
          <a:xfrm>
            <a:off x="617325" y="1603275"/>
            <a:ext cx="2981100" cy="2986200"/>
          </a:xfrm>
          <a:prstGeom prst="rect">
            <a:avLst/>
          </a:prstGeom>
          <a:noFill/>
          <a:ln>
            <a:noFill/>
          </a:ln>
        </p:spPr>
        <p:txBody>
          <a:bodyPr anchorCtr="0" anchor="t" bIns="91425" lIns="0" spcFirstLastPara="1" rIns="0" wrap="square" tIns="91425">
            <a:normAutofit/>
          </a:bodyPr>
          <a:lstStyle/>
          <a:p>
            <a:pPr indent="0" lvl="0" marL="0" marR="0" rtl="0" algn="l">
              <a:lnSpc>
                <a:spcPct val="115000"/>
              </a:lnSpc>
              <a:spcBef>
                <a:spcPts val="0"/>
              </a:spcBef>
              <a:spcAft>
                <a:spcPts val="0"/>
              </a:spcAft>
              <a:buSzPts val="1514"/>
              <a:buNone/>
            </a:pPr>
            <a:r>
              <a:rPr i="1" lang="fr">
                <a:solidFill>
                  <a:schemeClr val="dk1"/>
                </a:solidFill>
                <a:latin typeface="Montserrat"/>
                <a:ea typeface="Montserrat"/>
                <a:cs typeface="Montserrat"/>
                <a:sym typeface="Montserrat"/>
              </a:rPr>
              <a:t>On peut constater que les meilleurs salaires sont détenus par une majorité d’hommes 7/10</a:t>
            </a:r>
            <a:endParaRPr/>
          </a:p>
        </p:txBody>
      </p:sp>
      <p:pic>
        <p:nvPicPr>
          <p:cNvPr id="269" name="Google Shape;269;g2fd648525aa_0_40"/>
          <p:cNvPicPr preferRelativeResize="0"/>
          <p:nvPr/>
        </p:nvPicPr>
        <p:blipFill>
          <a:blip r:embed="rId3">
            <a:alphaModFix/>
          </a:blip>
          <a:stretch>
            <a:fillRect/>
          </a:stretch>
        </p:blipFill>
        <p:spPr>
          <a:xfrm>
            <a:off x="4281150" y="1442272"/>
            <a:ext cx="4743725" cy="3701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2fd648525aa_0_61"/>
          <p:cNvSpPr/>
          <p:nvPr/>
        </p:nvSpPr>
        <p:spPr>
          <a:xfrm>
            <a:off x="0" y="0"/>
            <a:ext cx="9143700" cy="1389900"/>
          </a:xfrm>
          <a:prstGeom prst="rect">
            <a:avLst/>
          </a:prstGeom>
          <a:solidFill>
            <a:srgbClr val="004D4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F3F3F3"/>
              </a:solidFill>
              <a:latin typeface="Montserrat"/>
              <a:ea typeface="Montserrat"/>
              <a:cs typeface="Montserrat"/>
              <a:sym typeface="Montserrat"/>
            </a:endParaRPr>
          </a:p>
        </p:txBody>
      </p:sp>
      <p:sp>
        <p:nvSpPr>
          <p:cNvPr id="275" name="Google Shape;275;g2fd648525aa_0_61"/>
          <p:cNvSpPr/>
          <p:nvPr/>
        </p:nvSpPr>
        <p:spPr>
          <a:xfrm>
            <a:off x="895680" y="33732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3F3F3"/>
              </a:buClr>
              <a:buSzPts val="1275"/>
              <a:buFont typeface="Montserrat"/>
              <a:buNone/>
            </a:pPr>
            <a:r>
              <a:rPr lang="fr" sz="2500">
                <a:solidFill>
                  <a:srgbClr val="F3F3F3"/>
                </a:solidFill>
                <a:latin typeface="Montserrat"/>
                <a:ea typeface="Montserrat"/>
                <a:cs typeface="Montserrat"/>
                <a:sym typeface="Montserrat"/>
              </a:rPr>
              <a:t>Conclusions</a:t>
            </a:r>
            <a:endParaRPr b="0" i="0" sz="2500" u="none" cap="none" strike="noStrike">
              <a:solidFill>
                <a:srgbClr val="F3F3F3"/>
              </a:solidFill>
              <a:latin typeface="Montserrat"/>
              <a:ea typeface="Montserrat"/>
              <a:cs typeface="Montserrat"/>
              <a:sym typeface="Montserrat"/>
            </a:endParaRPr>
          </a:p>
        </p:txBody>
      </p:sp>
      <p:sp>
        <p:nvSpPr>
          <p:cNvPr id="276" name="Google Shape;276;g2fd648525aa_0_61"/>
          <p:cNvSpPr/>
          <p:nvPr/>
        </p:nvSpPr>
        <p:spPr>
          <a:xfrm>
            <a:off x="1012320" y="993240"/>
            <a:ext cx="452400" cy="501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g2fd648525aa_0_61"/>
          <p:cNvSpPr txBox="1"/>
          <p:nvPr>
            <p:ph idx="1" type="body"/>
          </p:nvPr>
        </p:nvSpPr>
        <p:spPr>
          <a:xfrm>
            <a:off x="617325" y="1603275"/>
            <a:ext cx="6997800" cy="2040000"/>
          </a:xfrm>
          <a:prstGeom prst="rect">
            <a:avLst/>
          </a:prstGeom>
          <a:noFill/>
          <a:ln>
            <a:noFill/>
          </a:ln>
        </p:spPr>
        <p:txBody>
          <a:bodyPr anchorCtr="0" anchor="t" bIns="91425" lIns="0" spcFirstLastPara="1" rIns="0" wrap="square" tIns="91425">
            <a:normAutofit/>
          </a:bodyPr>
          <a:lstStyle/>
          <a:p>
            <a:pPr indent="0" lvl="0" marL="0" marR="0" rtl="0" algn="l">
              <a:lnSpc>
                <a:spcPct val="115000"/>
              </a:lnSpc>
              <a:spcBef>
                <a:spcPts val="0"/>
              </a:spcBef>
              <a:spcAft>
                <a:spcPts val="0"/>
              </a:spcAft>
              <a:buSzPts val="1514"/>
              <a:buNone/>
            </a:pPr>
            <a:r>
              <a:rPr lang="fr"/>
              <a:t>Les possibilités pour la suite :</a:t>
            </a:r>
            <a:br>
              <a:rPr lang="fr"/>
            </a:br>
            <a:br>
              <a:rPr lang="fr"/>
            </a:br>
            <a:r>
              <a:rPr lang="fr"/>
              <a:t>Embaucher plus de femmes, une remise à niveau des salaires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
          <p:cNvSpPr txBox="1"/>
          <p:nvPr>
            <p:ph idx="1" type="body"/>
          </p:nvPr>
        </p:nvSpPr>
        <p:spPr>
          <a:xfrm>
            <a:off x="638500" y="1549925"/>
            <a:ext cx="8107200" cy="3354300"/>
          </a:xfrm>
          <a:prstGeom prst="rect">
            <a:avLst/>
          </a:prstGeom>
          <a:noFill/>
          <a:ln>
            <a:noFill/>
          </a:ln>
        </p:spPr>
        <p:txBody>
          <a:bodyPr anchorCtr="0" anchor="t" bIns="91425" lIns="0" spcFirstLastPara="1" rIns="0" wrap="square" tIns="91425">
            <a:normAutofit lnSpcReduction="20000"/>
          </a:bodyPr>
          <a:lstStyle/>
          <a:p>
            <a:pPr indent="-228780" lvl="0" marL="457200" rtl="0" algn="l">
              <a:lnSpc>
                <a:spcPct val="115000"/>
              </a:lnSpc>
              <a:spcBef>
                <a:spcPts val="0"/>
              </a:spcBef>
              <a:spcAft>
                <a:spcPts val="0"/>
              </a:spcAft>
              <a:buClr>
                <a:schemeClr val="dk1"/>
              </a:buClr>
              <a:buSzPts val="1100"/>
              <a:buFont typeface="Arial"/>
              <a:buNone/>
            </a:pPr>
            <a:r>
              <a:rPr lang="fr">
                <a:solidFill>
                  <a:schemeClr val="dk1"/>
                </a:solidFill>
              </a:rPr>
              <a:t>Le RGPD a plusieurs objectifs clés :</a:t>
            </a:r>
            <a:endParaRPr>
              <a:solidFill>
                <a:schemeClr val="dk1"/>
              </a:solidFill>
            </a:endParaRPr>
          </a:p>
          <a:p>
            <a:pPr indent="-317500" lvl="0" marL="457200" rtl="0" algn="l">
              <a:lnSpc>
                <a:spcPct val="115000"/>
              </a:lnSpc>
              <a:spcBef>
                <a:spcPts val="1200"/>
              </a:spcBef>
              <a:spcAft>
                <a:spcPts val="0"/>
              </a:spcAft>
              <a:buClr>
                <a:schemeClr val="dk1"/>
              </a:buClr>
              <a:buSzPts val="1400"/>
              <a:buChar char="●"/>
            </a:pPr>
            <a:r>
              <a:rPr b="1" lang="fr" sz="1400">
                <a:solidFill>
                  <a:schemeClr val="dk1"/>
                </a:solidFill>
              </a:rPr>
              <a:t>Renforcer les droits des individus</a:t>
            </a:r>
            <a:r>
              <a:rPr lang="fr" sz="1400">
                <a:solidFill>
                  <a:schemeClr val="dk1"/>
                </a:solidFill>
              </a:rPr>
              <a:t> : Les personnes concernées par le traitement de leurs données bénéficient de droits étendus, tels que le droit d'accès, le droit à l'effacement (droit à l'oubli), et le droit à la portabilité des données</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b="1" lang="fr" sz="1400">
                <a:solidFill>
                  <a:schemeClr val="dk1"/>
                </a:solidFill>
              </a:rPr>
              <a:t>Responsabiliser les entreprises</a:t>
            </a:r>
            <a:r>
              <a:rPr lang="fr" sz="1400">
                <a:solidFill>
                  <a:schemeClr val="dk1"/>
                </a:solidFill>
              </a:rPr>
              <a:t> : Les organisations qui traitent des données personnelles doivent adopter des mesures proactives pour garantir la sécurité et la confidentialité des informations qu'elles manipulent. Elles doivent également être en mesure de démontrer leur conformité avec le règlement</a:t>
            </a:r>
            <a:endParaRPr sz="1400">
              <a:solidFill>
                <a:schemeClr val="dk1"/>
              </a:solidFill>
            </a:endParaRPr>
          </a:p>
          <a:p>
            <a:pPr indent="-298450" lvl="0" marL="457200" rtl="0" algn="l">
              <a:lnSpc>
                <a:spcPct val="115000"/>
              </a:lnSpc>
              <a:spcBef>
                <a:spcPts val="0"/>
              </a:spcBef>
              <a:spcAft>
                <a:spcPts val="0"/>
              </a:spcAft>
              <a:buClr>
                <a:schemeClr val="dk1"/>
              </a:buClr>
              <a:buSzPts val="1100"/>
              <a:buChar char="●"/>
            </a:pPr>
            <a:r>
              <a:rPr b="1" lang="fr" sz="1400">
                <a:solidFill>
                  <a:schemeClr val="dk1"/>
                </a:solidFill>
              </a:rPr>
              <a:t>Harmoniser la réglementation</a:t>
            </a:r>
            <a:r>
              <a:rPr lang="fr" sz="1400">
                <a:solidFill>
                  <a:schemeClr val="dk1"/>
                </a:solidFill>
              </a:rPr>
              <a:t> : Le RGPD établit un cadre juridique uniforme applicable dans tous les États membres de l'UE, remplaçant ainsi la directive précédente de 1995 sur la protection des données</a:t>
            </a:r>
            <a:br>
              <a:rPr lang="fr" sz="1100">
                <a:solidFill>
                  <a:schemeClr val="dk1"/>
                </a:solidFill>
              </a:rPr>
            </a:br>
            <a:endParaRPr sz="1100">
              <a:solidFill>
                <a:schemeClr val="dk1"/>
              </a:solidFill>
            </a:endParaRPr>
          </a:p>
          <a:p>
            <a:pPr indent="-228780" lvl="0" marL="457200" marR="0" rtl="0" algn="l">
              <a:lnSpc>
                <a:spcPct val="115000"/>
              </a:lnSpc>
              <a:spcBef>
                <a:spcPts val="1200"/>
              </a:spcBef>
              <a:spcAft>
                <a:spcPts val="0"/>
              </a:spcAft>
              <a:buClr>
                <a:srgbClr val="999999"/>
              </a:buClr>
              <a:buSzPts val="1800"/>
              <a:buFont typeface="Montserrat"/>
              <a:buNone/>
            </a:pPr>
            <a:r>
              <a:t/>
            </a:r>
            <a:endParaRPr/>
          </a:p>
        </p:txBody>
      </p:sp>
      <p:sp>
        <p:nvSpPr>
          <p:cNvPr id="147" name="Google Shape;147;p2"/>
          <p:cNvSpPr/>
          <p:nvPr/>
        </p:nvSpPr>
        <p:spPr>
          <a:xfrm>
            <a:off x="0" y="0"/>
            <a:ext cx="9143640" cy="1389960"/>
          </a:xfrm>
          <a:prstGeom prst="rect">
            <a:avLst/>
          </a:prstGeom>
          <a:solidFill>
            <a:srgbClr val="004D40"/>
          </a:solidFill>
          <a:ln cap="flat" cmpd="sng" w="9525">
            <a:solidFill>
              <a:srgbClr val="FFFFFF"/>
            </a:solidFill>
            <a:prstDash val="solid"/>
            <a:round/>
            <a:headEnd len="sm" w="sm" type="none"/>
            <a:tailEnd len="sm" w="sm" type="none"/>
          </a:ln>
          <a:effectLst>
            <a:outerShdw blurRad="57240" rotWithShape="0" algn="bl" dir="5400000" dist="1908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
          <p:cNvSpPr/>
          <p:nvPr/>
        </p:nvSpPr>
        <p:spPr>
          <a:xfrm>
            <a:off x="895680" y="337320"/>
            <a:ext cx="8520120" cy="572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F3F3F3"/>
              </a:buClr>
              <a:buSzPts val="2500"/>
              <a:buFont typeface="Montserrat"/>
              <a:buNone/>
            </a:pPr>
            <a:r>
              <a:rPr lang="fr" sz="2500">
                <a:solidFill>
                  <a:srgbClr val="F3F3F3"/>
                </a:solidFill>
                <a:latin typeface="Montserrat"/>
                <a:ea typeface="Montserrat"/>
                <a:cs typeface="Montserrat"/>
                <a:sym typeface="Montserrat"/>
              </a:rPr>
              <a:t>Règlement Général sur la Protection des Données (RGPD)</a:t>
            </a:r>
            <a:endParaRPr b="0" i="0" sz="25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31a94cb97a2_0_7"/>
          <p:cNvSpPr txBox="1"/>
          <p:nvPr>
            <p:ph idx="1" type="body"/>
          </p:nvPr>
        </p:nvSpPr>
        <p:spPr>
          <a:xfrm>
            <a:off x="638500" y="1549925"/>
            <a:ext cx="8107200" cy="3354300"/>
          </a:xfrm>
          <a:prstGeom prst="rect">
            <a:avLst/>
          </a:prstGeom>
          <a:noFill/>
          <a:ln>
            <a:noFill/>
          </a:ln>
        </p:spPr>
        <p:txBody>
          <a:bodyPr anchorCtr="0" anchor="t" bIns="91425" lIns="0" spcFirstLastPara="1" rIns="0" wrap="square" tIns="91425">
            <a:normAutofit/>
          </a:bodyPr>
          <a:lstStyle/>
          <a:p>
            <a:pPr indent="0" lvl="0" marL="457200" rtl="0" algn="l">
              <a:lnSpc>
                <a:spcPct val="115000"/>
              </a:lnSpc>
              <a:spcBef>
                <a:spcPts val="1800"/>
              </a:spcBef>
              <a:spcAft>
                <a:spcPts val="0"/>
              </a:spcAft>
              <a:buNone/>
            </a:pPr>
            <a:r>
              <a:rPr b="1" lang="fr" sz="1700">
                <a:solidFill>
                  <a:schemeClr val="dk1"/>
                </a:solidFill>
              </a:rPr>
              <a:t>Champ d'application</a:t>
            </a:r>
            <a:endParaRPr b="1" sz="1700">
              <a:solidFill>
                <a:schemeClr val="dk1"/>
              </a:solidFill>
            </a:endParaRPr>
          </a:p>
          <a:p>
            <a:pPr indent="-317500" lvl="0" marL="457200" rtl="0" algn="l">
              <a:lnSpc>
                <a:spcPct val="115000"/>
              </a:lnSpc>
              <a:spcBef>
                <a:spcPts val="400"/>
              </a:spcBef>
              <a:spcAft>
                <a:spcPts val="0"/>
              </a:spcAft>
              <a:buClr>
                <a:schemeClr val="dk1"/>
              </a:buClr>
              <a:buSzPts val="1400"/>
              <a:buChar char="●"/>
            </a:pPr>
            <a:r>
              <a:rPr lang="fr" sz="1400">
                <a:solidFill>
                  <a:schemeClr val="dk1"/>
                </a:solidFill>
              </a:rPr>
              <a:t>Le RGPD s'applique à toutes les entreprises, qu'elles soient basées dans l'UE ou non, si elles traitent des données personnelles de résidents européens. Cela inclut toute opération réalisée sur des données personnelles, comme la collecte, le stockage, ou la modification</a:t>
            </a:r>
            <a:endParaRPr sz="1100">
              <a:solidFill>
                <a:schemeClr val="dk1"/>
              </a:solidFill>
            </a:endParaRPr>
          </a:p>
          <a:p>
            <a:pPr indent="0" lvl="0" marL="457200" rtl="0" algn="l">
              <a:lnSpc>
                <a:spcPct val="115000"/>
              </a:lnSpc>
              <a:spcBef>
                <a:spcPts val="1800"/>
              </a:spcBef>
              <a:spcAft>
                <a:spcPts val="0"/>
              </a:spcAft>
              <a:buNone/>
            </a:pPr>
            <a:r>
              <a:rPr b="1" lang="fr" sz="1700">
                <a:solidFill>
                  <a:schemeClr val="dk1"/>
                </a:solidFill>
              </a:rPr>
              <a:t>Définition des données personnelles</a:t>
            </a:r>
            <a:endParaRPr b="1" sz="1700">
              <a:solidFill>
                <a:schemeClr val="dk1"/>
              </a:solidFill>
            </a:endParaRPr>
          </a:p>
          <a:p>
            <a:pPr indent="-317500" lvl="0" marL="457200" rtl="0" algn="l">
              <a:lnSpc>
                <a:spcPct val="115000"/>
              </a:lnSpc>
              <a:spcBef>
                <a:spcPts val="400"/>
              </a:spcBef>
              <a:spcAft>
                <a:spcPts val="0"/>
              </a:spcAft>
              <a:buClr>
                <a:schemeClr val="dk1"/>
              </a:buClr>
              <a:buSzPts val="1400"/>
              <a:buChar char="●"/>
            </a:pPr>
            <a:r>
              <a:rPr lang="fr" sz="1400">
                <a:solidFill>
                  <a:schemeClr val="dk1"/>
                </a:solidFill>
              </a:rPr>
              <a:t>Selon le RGPD, une donnée personnelle est toute information qui peut identifier directement ou indirectement une personne physique. Cela englobe non seulement des éléments évidents comme le nom ou l'adresse e-mail, mais aussi des informations moins directes telles que l'adresse IP ou les comportements d'achat</a:t>
            </a:r>
            <a:endParaRPr sz="1400">
              <a:solidFill>
                <a:schemeClr val="dk1"/>
              </a:solidFill>
              <a:uFill>
                <a:noFill/>
              </a:uFill>
              <a:hlinkClick r:id="rId3">
                <a:extLst>
                  <a:ext uri="{A12FA001-AC4F-418D-AE19-62706E023703}">
                    <ahyp:hlinkClr val="tx"/>
                  </a:ext>
                </a:extLst>
              </a:hlinkClick>
            </a:endParaRPr>
          </a:p>
          <a:p>
            <a:pPr indent="-228780" lvl="0" marL="457200" marR="0" rtl="0" algn="l">
              <a:lnSpc>
                <a:spcPct val="115000"/>
              </a:lnSpc>
              <a:spcBef>
                <a:spcPts val="0"/>
              </a:spcBef>
              <a:spcAft>
                <a:spcPts val="0"/>
              </a:spcAft>
              <a:buClr>
                <a:srgbClr val="999999"/>
              </a:buClr>
              <a:buSzPts val="1800"/>
              <a:buFont typeface="Montserrat"/>
              <a:buNone/>
            </a:pPr>
            <a:r>
              <a:t/>
            </a:r>
            <a:endParaRPr/>
          </a:p>
        </p:txBody>
      </p:sp>
      <p:sp>
        <p:nvSpPr>
          <p:cNvPr id="154" name="Google Shape;154;g31a94cb97a2_0_7"/>
          <p:cNvSpPr/>
          <p:nvPr/>
        </p:nvSpPr>
        <p:spPr>
          <a:xfrm>
            <a:off x="0" y="0"/>
            <a:ext cx="9143700" cy="1389900"/>
          </a:xfrm>
          <a:prstGeom prst="rect">
            <a:avLst/>
          </a:prstGeom>
          <a:solidFill>
            <a:srgbClr val="004D40"/>
          </a:solidFill>
          <a:ln cap="flat" cmpd="sng" w="9525">
            <a:solidFill>
              <a:srgbClr val="FFFFFF"/>
            </a:solidFill>
            <a:prstDash val="solid"/>
            <a:round/>
            <a:headEnd len="sm" w="sm" type="none"/>
            <a:tailEnd len="sm" w="sm" type="none"/>
          </a:ln>
          <a:effectLst>
            <a:outerShdw blurRad="57240" rotWithShape="0" algn="bl" dir="5400000" dist="19080">
              <a:srgbClr val="000000">
                <a:alpha val="494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g31a94cb97a2_0_7"/>
          <p:cNvSpPr/>
          <p:nvPr/>
        </p:nvSpPr>
        <p:spPr>
          <a:xfrm>
            <a:off x="895680" y="33732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3F3F3"/>
              </a:buClr>
              <a:buSzPts val="2500"/>
              <a:buFont typeface="Montserrat"/>
              <a:buNone/>
            </a:pPr>
            <a:r>
              <a:rPr lang="fr" sz="2500">
                <a:solidFill>
                  <a:srgbClr val="F3F3F3"/>
                </a:solidFill>
                <a:latin typeface="Montserrat"/>
                <a:ea typeface="Montserrat"/>
                <a:cs typeface="Montserrat"/>
                <a:sym typeface="Montserrat"/>
              </a:rPr>
              <a:t>Règlement Général sur la Protection des Données (RGPD)</a:t>
            </a:r>
            <a:endParaRPr b="0" i="0" sz="25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
          <p:cNvSpPr txBox="1"/>
          <p:nvPr>
            <p:ph idx="1" type="body"/>
          </p:nvPr>
        </p:nvSpPr>
        <p:spPr>
          <a:xfrm>
            <a:off x="895680" y="1674360"/>
            <a:ext cx="8520120" cy="3416040"/>
          </a:xfrm>
          <a:prstGeom prst="rect">
            <a:avLst/>
          </a:prstGeom>
          <a:noFill/>
          <a:ln>
            <a:noFill/>
          </a:ln>
        </p:spPr>
        <p:txBody>
          <a:bodyPr anchorCtr="0" anchor="t" bIns="91425" lIns="0" spcFirstLastPara="1" rIns="0" wrap="square" tIns="91425">
            <a:normAutofit/>
          </a:bodyPr>
          <a:lstStyle/>
          <a:p>
            <a:pPr indent="-343080" lvl="0" marL="457200" marR="0" rtl="0" algn="l">
              <a:lnSpc>
                <a:spcPct val="115000"/>
              </a:lnSpc>
              <a:spcBef>
                <a:spcPts val="0"/>
              </a:spcBef>
              <a:spcAft>
                <a:spcPts val="0"/>
              </a:spcAft>
              <a:buClr>
                <a:schemeClr val="dk1"/>
              </a:buClr>
              <a:buSzPts val="1800"/>
              <a:buFont typeface="Montserrat"/>
              <a:buChar char="●"/>
            </a:pPr>
            <a:r>
              <a:rPr b="0" i="1" lang="fr" sz="1800" u="none" cap="none" strike="noStrike">
                <a:solidFill>
                  <a:schemeClr val="dk1"/>
                </a:solidFill>
                <a:latin typeface="Montserrat"/>
                <a:ea typeface="Montserrat"/>
                <a:cs typeface="Montserrat"/>
                <a:sym typeface="Montserrat"/>
              </a:rPr>
              <a:t>Dataset: </a:t>
            </a:r>
            <a:r>
              <a:rPr i="1" lang="fr">
                <a:solidFill>
                  <a:schemeClr val="dk1"/>
                </a:solidFill>
                <a:latin typeface="Montserrat"/>
                <a:ea typeface="Montserrat"/>
                <a:cs typeface="Montserrat"/>
                <a:sym typeface="Montserrat"/>
              </a:rPr>
              <a:t>salaire</a:t>
            </a:r>
            <a:endParaRPr b="0" i="0" sz="1800" u="none" cap="none" strike="noStrike">
              <a:solidFill>
                <a:schemeClr val="dk1"/>
              </a:solidFill>
              <a:latin typeface="Arial"/>
              <a:ea typeface="Arial"/>
              <a:cs typeface="Arial"/>
              <a:sym typeface="Arial"/>
            </a:endParaRPr>
          </a:p>
          <a:p>
            <a:pPr indent="-343080" lvl="0" marL="457200" marR="0" rtl="0" algn="l">
              <a:lnSpc>
                <a:spcPct val="115000"/>
              </a:lnSpc>
              <a:spcBef>
                <a:spcPts val="0"/>
              </a:spcBef>
              <a:spcAft>
                <a:spcPts val="0"/>
              </a:spcAft>
              <a:buClr>
                <a:schemeClr val="dk1"/>
              </a:buClr>
              <a:buSzPts val="1800"/>
              <a:buFont typeface="Montserrat"/>
              <a:buChar char="●"/>
            </a:pPr>
            <a:r>
              <a:rPr b="0" i="1" lang="fr" sz="1800" u="none" cap="none" strike="noStrike">
                <a:solidFill>
                  <a:schemeClr val="dk1"/>
                </a:solidFill>
                <a:latin typeface="Montserrat"/>
                <a:ea typeface="Montserrat"/>
                <a:cs typeface="Montserrat"/>
                <a:sym typeface="Montserrat"/>
              </a:rPr>
              <a:t>Caractéristiques : </a:t>
            </a:r>
            <a:r>
              <a:rPr i="1" lang="fr">
                <a:solidFill>
                  <a:schemeClr val="dk1"/>
                </a:solidFill>
                <a:latin typeface="Montserrat"/>
                <a:ea typeface="Montserrat"/>
                <a:cs typeface="Montserrat"/>
                <a:sym typeface="Montserrat"/>
              </a:rPr>
              <a:t>285</a:t>
            </a:r>
            <a:r>
              <a:rPr b="0" i="1" lang="fr" sz="1800" u="none" cap="none" strike="noStrike">
                <a:solidFill>
                  <a:schemeClr val="dk1"/>
                </a:solidFill>
                <a:latin typeface="Montserrat"/>
                <a:ea typeface="Montserrat"/>
                <a:cs typeface="Montserrat"/>
                <a:sym typeface="Montserrat"/>
              </a:rPr>
              <a:t> lignes et </a:t>
            </a:r>
            <a:r>
              <a:rPr i="1" lang="fr">
                <a:solidFill>
                  <a:schemeClr val="dk1"/>
                </a:solidFill>
                <a:latin typeface="Montserrat"/>
                <a:ea typeface="Montserrat"/>
                <a:cs typeface="Montserrat"/>
                <a:sym typeface="Montserrat"/>
              </a:rPr>
              <a:t>8</a:t>
            </a:r>
            <a:r>
              <a:rPr b="0" i="1" lang="fr" sz="1800" u="none" cap="none" strike="noStrike">
                <a:solidFill>
                  <a:schemeClr val="dk1"/>
                </a:solidFill>
                <a:latin typeface="Montserrat"/>
                <a:ea typeface="Montserrat"/>
                <a:cs typeface="Montserrat"/>
                <a:sym typeface="Montserrat"/>
              </a:rPr>
              <a:t> colonnes</a:t>
            </a:r>
            <a:endParaRPr b="0" i="0" sz="1800" u="none" cap="none" strike="noStrike">
              <a:solidFill>
                <a:schemeClr val="dk1"/>
              </a:solidFill>
              <a:latin typeface="Arial"/>
              <a:ea typeface="Arial"/>
              <a:cs typeface="Arial"/>
              <a:sym typeface="Arial"/>
            </a:endParaRPr>
          </a:p>
          <a:p>
            <a:pPr indent="-343080" lvl="0" marL="457200" marR="0" rtl="0" algn="l">
              <a:lnSpc>
                <a:spcPct val="115000"/>
              </a:lnSpc>
              <a:spcBef>
                <a:spcPts val="0"/>
              </a:spcBef>
              <a:spcAft>
                <a:spcPts val="0"/>
              </a:spcAft>
              <a:buClr>
                <a:schemeClr val="dk1"/>
              </a:buClr>
              <a:buSzPts val="1800"/>
              <a:buFont typeface="Montserrat"/>
              <a:buChar char="●"/>
            </a:pPr>
            <a:r>
              <a:rPr b="0" i="1" lang="fr" sz="1800" u="none" cap="none" strike="noStrike">
                <a:solidFill>
                  <a:schemeClr val="dk1"/>
                </a:solidFill>
                <a:latin typeface="Montserrat"/>
                <a:ea typeface="Montserrat"/>
                <a:cs typeface="Montserrat"/>
                <a:sym typeface="Montserrat"/>
              </a:rPr>
              <a:t>Traitement réalisés</a:t>
            </a:r>
            <a:endParaRPr b="0" i="0" sz="1800" u="none" cap="none" strike="noStrike">
              <a:solidFill>
                <a:schemeClr val="dk1"/>
              </a:solidFill>
              <a:latin typeface="Arial"/>
              <a:ea typeface="Arial"/>
              <a:cs typeface="Arial"/>
              <a:sym typeface="Arial"/>
            </a:endParaRPr>
          </a:p>
          <a:p>
            <a:pPr indent="-317520" lvl="1" marL="914400" marR="0" rtl="0" algn="l">
              <a:lnSpc>
                <a:spcPct val="115000"/>
              </a:lnSpc>
              <a:spcBef>
                <a:spcPts val="0"/>
              </a:spcBef>
              <a:spcAft>
                <a:spcPts val="0"/>
              </a:spcAft>
              <a:buClr>
                <a:schemeClr val="dk1"/>
              </a:buClr>
              <a:buSzPts val="1800"/>
              <a:buFont typeface="Montserrat"/>
              <a:buChar char="○"/>
            </a:pPr>
            <a:r>
              <a:rPr i="1" lang="fr">
                <a:solidFill>
                  <a:schemeClr val="dk1"/>
                </a:solidFill>
                <a:latin typeface="Montserrat"/>
                <a:ea typeface="Montserrat"/>
                <a:cs typeface="Montserrat"/>
                <a:sym typeface="Montserrat"/>
              </a:rPr>
              <a:t>Conversion des dates en en format date calcul age</a:t>
            </a:r>
            <a:endParaRPr b="0" i="0" sz="1800" u="none" cap="none" strike="noStrike">
              <a:solidFill>
                <a:schemeClr val="dk1"/>
              </a:solidFill>
              <a:latin typeface="Arial"/>
              <a:ea typeface="Arial"/>
              <a:cs typeface="Arial"/>
              <a:sym typeface="Arial"/>
            </a:endParaRPr>
          </a:p>
          <a:p>
            <a:pPr indent="-317520" lvl="1" marL="914400" marR="0" rtl="0" algn="l">
              <a:lnSpc>
                <a:spcPct val="115000"/>
              </a:lnSpc>
              <a:spcBef>
                <a:spcPts val="0"/>
              </a:spcBef>
              <a:spcAft>
                <a:spcPts val="0"/>
              </a:spcAft>
              <a:buClr>
                <a:schemeClr val="dk1"/>
              </a:buClr>
              <a:buSzPts val="1800"/>
              <a:buFont typeface="Montserrat"/>
              <a:buChar char="○"/>
            </a:pPr>
            <a:r>
              <a:rPr i="1" lang="fr">
                <a:solidFill>
                  <a:schemeClr val="dk1"/>
                </a:solidFill>
                <a:latin typeface="Montserrat"/>
                <a:ea typeface="Montserrat"/>
                <a:cs typeface="Montserrat"/>
                <a:sym typeface="Montserrat"/>
              </a:rPr>
              <a:t>Création catégories </a:t>
            </a:r>
            <a:r>
              <a:rPr i="1" lang="fr">
                <a:solidFill>
                  <a:schemeClr val="dk1"/>
                </a:solidFill>
                <a:latin typeface="Montserrat"/>
                <a:ea typeface="Montserrat"/>
                <a:cs typeface="Montserrat"/>
                <a:sym typeface="Montserrat"/>
              </a:rPr>
              <a:t>âges</a:t>
            </a:r>
            <a:endParaRPr i="0" sz="1800" u="none" cap="none" strike="noStrike">
              <a:solidFill>
                <a:schemeClr val="dk1"/>
              </a:solidFill>
            </a:endParaRPr>
          </a:p>
          <a:p>
            <a:pPr indent="-342900" lvl="1" marL="914400" rtl="0" algn="l">
              <a:lnSpc>
                <a:spcPct val="115000"/>
              </a:lnSpc>
              <a:spcBef>
                <a:spcPts val="0"/>
              </a:spcBef>
              <a:spcAft>
                <a:spcPts val="0"/>
              </a:spcAft>
              <a:buClr>
                <a:schemeClr val="dk1"/>
              </a:buClr>
              <a:buSzPts val="1800"/>
              <a:buFont typeface="Montserrat"/>
              <a:buChar char="○"/>
            </a:pPr>
            <a:r>
              <a:rPr i="1" lang="fr">
                <a:solidFill>
                  <a:schemeClr val="dk1"/>
                </a:solidFill>
                <a:latin typeface="Montserrat"/>
                <a:ea typeface="Montserrat"/>
                <a:cs typeface="Montserrat"/>
                <a:sym typeface="Montserrat"/>
              </a:rPr>
              <a:t>Suppression des colonnes inutiles</a:t>
            </a:r>
            <a:endParaRPr b="0" i="0" sz="1800" u="none" cap="none" strike="noStrike">
              <a:solidFill>
                <a:schemeClr val="dk1"/>
              </a:solidFill>
              <a:latin typeface="Arial"/>
              <a:ea typeface="Arial"/>
              <a:cs typeface="Arial"/>
              <a:sym typeface="Arial"/>
            </a:endParaRPr>
          </a:p>
          <a:p>
            <a:pPr indent="-203220" lvl="1" marL="914400" marR="0" rtl="0" algn="l">
              <a:lnSpc>
                <a:spcPct val="115000"/>
              </a:lnSpc>
              <a:spcBef>
                <a:spcPts val="0"/>
              </a:spcBef>
              <a:spcAft>
                <a:spcPts val="0"/>
              </a:spcAft>
              <a:buClr>
                <a:srgbClr val="999999"/>
              </a:buClr>
              <a:buSzPts val="1800"/>
              <a:buFont typeface="Montserrat"/>
              <a:buNone/>
            </a:pPr>
            <a:r>
              <a:t/>
            </a:r>
            <a:endParaRPr b="0" i="0" sz="18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61" name="Google Shape;161;p3"/>
          <p:cNvSpPr/>
          <p:nvPr/>
        </p:nvSpPr>
        <p:spPr>
          <a:xfrm>
            <a:off x="0" y="0"/>
            <a:ext cx="9143640" cy="1389960"/>
          </a:xfrm>
          <a:prstGeom prst="rect">
            <a:avLst/>
          </a:prstGeom>
          <a:solidFill>
            <a:srgbClr val="004D40"/>
          </a:solidFill>
          <a:ln cap="flat" cmpd="sng" w="9525">
            <a:solidFill>
              <a:srgbClr val="FFFFFF"/>
            </a:solidFill>
            <a:prstDash val="solid"/>
            <a:round/>
            <a:headEnd len="sm" w="sm" type="none"/>
            <a:tailEnd len="sm" w="sm" type="none"/>
          </a:ln>
          <a:effectLst>
            <a:outerShdw blurRad="57240" rotWithShape="0" algn="bl" dir="5400000" dist="1908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3"/>
          <p:cNvSpPr/>
          <p:nvPr/>
        </p:nvSpPr>
        <p:spPr>
          <a:xfrm>
            <a:off x="895680" y="337320"/>
            <a:ext cx="8520120" cy="572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F3F3F3"/>
              </a:buClr>
              <a:buSzPts val="2500"/>
              <a:buFont typeface="Montserrat"/>
              <a:buNone/>
            </a:pPr>
            <a:r>
              <a:rPr b="0" i="0" lang="fr" sz="2500" u="none" cap="none" strike="noStrike">
                <a:solidFill>
                  <a:srgbClr val="F3F3F3"/>
                </a:solidFill>
                <a:latin typeface="Montserrat"/>
                <a:ea typeface="Montserrat"/>
                <a:cs typeface="Montserrat"/>
                <a:sym typeface="Montserrat"/>
              </a:rPr>
              <a:t>Analyses Exploratoires des Données </a:t>
            </a:r>
            <a:endParaRPr b="0" i="0" sz="2500" u="none" cap="none" strike="noStrike">
              <a:solidFill>
                <a:srgbClr val="000000"/>
              </a:solidFill>
              <a:latin typeface="Arial"/>
              <a:ea typeface="Arial"/>
              <a:cs typeface="Arial"/>
              <a:sym typeface="Arial"/>
            </a:endParaRPr>
          </a:p>
        </p:txBody>
      </p:sp>
      <p:sp>
        <p:nvSpPr>
          <p:cNvPr id="163" name="Google Shape;163;p3"/>
          <p:cNvSpPr/>
          <p:nvPr/>
        </p:nvSpPr>
        <p:spPr>
          <a:xfrm>
            <a:off x="1012320" y="993240"/>
            <a:ext cx="452520" cy="5004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4"/>
          <p:cNvSpPr txBox="1"/>
          <p:nvPr>
            <p:ph idx="1" type="body"/>
          </p:nvPr>
        </p:nvSpPr>
        <p:spPr>
          <a:xfrm>
            <a:off x="895680" y="1674360"/>
            <a:ext cx="8520120" cy="3416040"/>
          </a:xfrm>
          <a:prstGeom prst="rect">
            <a:avLst/>
          </a:prstGeom>
          <a:noFill/>
          <a:ln>
            <a:noFill/>
          </a:ln>
        </p:spPr>
        <p:txBody>
          <a:bodyPr anchorCtr="0" anchor="t" bIns="91425" lIns="0" spcFirstLastPara="1" rIns="0" wrap="square" tIns="91425">
            <a:normAutofit/>
          </a:bodyPr>
          <a:lstStyle/>
          <a:p>
            <a:pPr indent="-343080" lvl="0" marL="457200" marR="0" rtl="0" algn="l">
              <a:lnSpc>
                <a:spcPct val="115000"/>
              </a:lnSpc>
              <a:spcBef>
                <a:spcPts val="0"/>
              </a:spcBef>
              <a:spcAft>
                <a:spcPts val="0"/>
              </a:spcAft>
              <a:buClr>
                <a:schemeClr val="dk1"/>
              </a:buClr>
              <a:buSzPts val="1800"/>
              <a:buFont typeface="Montserrat"/>
              <a:buChar char="●"/>
            </a:pPr>
            <a:r>
              <a:rPr b="0" i="1" lang="fr" sz="1800" u="none" cap="none" strike="noStrike">
                <a:solidFill>
                  <a:schemeClr val="dk1"/>
                </a:solidFill>
                <a:latin typeface="Montserrat"/>
                <a:ea typeface="Montserrat"/>
                <a:cs typeface="Montserrat"/>
                <a:sym typeface="Montserrat"/>
              </a:rPr>
              <a:t>Dataset : </a:t>
            </a:r>
            <a:r>
              <a:rPr i="1" lang="fr">
                <a:solidFill>
                  <a:schemeClr val="dk1"/>
                </a:solidFill>
                <a:latin typeface="Montserrat"/>
                <a:ea typeface="Montserrat"/>
                <a:cs typeface="Montserrat"/>
                <a:sym typeface="Montserrat"/>
              </a:rPr>
              <a:t>Rémunération</a:t>
            </a:r>
            <a:endParaRPr b="0" i="0" sz="1800" u="none" cap="none" strike="noStrike">
              <a:solidFill>
                <a:schemeClr val="dk1"/>
              </a:solidFill>
              <a:latin typeface="Arial"/>
              <a:ea typeface="Arial"/>
              <a:cs typeface="Arial"/>
              <a:sym typeface="Arial"/>
            </a:endParaRPr>
          </a:p>
          <a:p>
            <a:pPr indent="-343080" lvl="0" marL="457200" marR="0" rtl="0" algn="l">
              <a:lnSpc>
                <a:spcPct val="115000"/>
              </a:lnSpc>
              <a:spcBef>
                <a:spcPts val="0"/>
              </a:spcBef>
              <a:spcAft>
                <a:spcPts val="0"/>
              </a:spcAft>
              <a:buClr>
                <a:schemeClr val="dk1"/>
              </a:buClr>
              <a:buSzPts val="1800"/>
              <a:buFont typeface="Montserrat"/>
              <a:buChar char="●"/>
            </a:pPr>
            <a:r>
              <a:rPr b="0" i="1" lang="fr" sz="1800" u="none" cap="none" strike="noStrike">
                <a:solidFill>
                  <a:schemeClr val="dk1"/>
                </a:solidFill>
                <a:latin typeface="Montserrat"/>
                <a:ea typeface="Montserrat"/>
                <a:cs typeface="Montserrat"/>
                <a:sym typeface="Montserrat"/>
              </a:rPr>
              <a:t>Caractéristiques : </a:t>
            </a:r>
            <a:r>
              <a:rPr i="1" lang="fr">
                <a:solidFill>
                  <a:schemeClr val="dk1"/>
                </a:solidFill>
                <a:latin typeface="Montserrat"/>
                <a:ea typeface="Montserrat"/>
                <a:cs typeface="Montserrat"/>
                <a:sym typeface="Montserrat"/>
              </a:rPr>
              <a:t>256</a:t>
            </a:r>
            <a:r>
              <a:rPr b="0" i="1" lang="fr" sz="1800" u="none" cap="none" strike="noStrike">
                <a:solidFill>
                  <a:schemeClr val="dk1"/>
                </a:solidFill>
                <a:latin typeface="Montserrat"/>
                <a:ea typeface="Montserrat"/>
                <a:cs typeface="Montserrat"/>
                <a:sym typeface="Montserrat"/>
              </a:rPr>
              <a:t> lignes et </a:t>
            </a:r>
            <a:r>
              <a:rPr i="1" lang="fr">
                <a:solidFill>
                  <a:schemeClr val="dk1"/>
                </a:solidFill>
                <a:latin typeface="Montserrat"/>
                <a:ea typeface="Montserrat"/>
                <a:cs typeface="Montserrat"/>
                <a:sym typeface="Montserrat"/>
              </a:rPr>
              <a:t>7</a:t>
            </a:r>
            <a:r>
              <a:rPr b="0" i="1" lang="fr" sz="1800" u="none" cap="none" strike="noStrike">
                <a:solidFill>
                  <a:schemeClr val="dk1"/>
                </a:solidFill>
                <a:latin typeface="Montserrat"/>
                <a:ea typeface="Montserrat"/>
                <a:cs typeface="Montserrat"/>
                <a:sym typeface="Montserrat"/>
              </a:rPr>
              <a:t> colonnes</a:t>
            </a:r>
            <a:endParaRPr b="0" i="0" sz="1800" u="none" cap="none" strike="noStrike">
              <a:solidFill>
                <a:schemeClr val="dk1"/>
              </a:solidFill>
              <a:latin typeface="Arial"/>
              <a:ea typeface="Arial"/>
              <a:cs typeface="Arial"/>
              <a:sym typeface="Arial"/>
            </a:endParaRPr>
          </a:p>
          <a:p>
            <a:pPr indent="-343080" lvl="0" marL="457200" marR="0" rtl="0" algn="l">
              <a:lnSpc>
                <a:spcPct val="115000"/>
              </a:lnSpc>
              <a:spcBef>
                <a:spcPts val="0"/>
              </a:spcBef>
              <a:spcAft>
                <a:spcPts val="0"/>
              </a:spcAft>
              <a:buClr>
                <a:schemeClr val="dk1"/>
              </a:buClr>
              <a:buSzPts val="1800"/>
              <a:buFont typeface="Montserrat"/>
              <a:buChar char="●"/>
            </a:pPr>
            <a:r>
              <a:rPr b="0" i="1" lang="fr" sz="1800" u="none" cap="none" strike="noStrike">
                <a:solidFill>
                  <a:schemeClr val="dk1"/>
                </a:solidFill>
                <a:latin typeface="Montserrat"/>
                <a:ea typeface="Montserrat"/>
                <a:cs typeface="Montserrat"/>
                <a:sym typeface="Montserrat"/>
              </a:rPr>
              <a:t>Traitement réalisés</a:t>
            </a:r>
            <a:endParaRPr b="0" i="0" sz="1800" u="none" cap="none" strike="noStrike">
              <a:solidFill>
                <a:schemeClr val="dk1"/>
              </a:solidFill>
              <a:latin typeface="Arial"/>
              <a:ea typeface="Arial"/>
              <a:cs typeface="Arial"/>
              <a:sym typeface="Arial"/>
            </a:endParaRPr>
          </a:p>
          <a:p>
            <a:pPr indent="-317520" lvl="1" marL="914400" marR="0" rtl="0" algn="l">
              <a:lnSpc>
                <a:spcPct val="115000"/>
              </a:lnSpc>
              <a:spcBef>
                <a:spcPts val="0"/>
              </a:spcBef>
              <a:spcAft>
                <a:spcPts val="0"/>
              </a:spcAft>
              <a:buClr>
                <a:schemeClr val="dk1"/>
              </a:buClr>
              <a:buSzPts val="1800"/>
              <a:buFont typeface="Montserrat"/>
              <a:buChar char="○"/>
            </a:pPr>
            <a:r>
              <a:rPr i="1" lang="fr">
                <a:solidFill>
                  <a:schemeClr val="dk1"/>
                </a:solidFill>
                <a:latin typeface="Montserrat"/>
                <a:ea typeface="Montserrat"/>
                <a:cs typeface="Montserrat"/>
                <a:sym typeface="Montserrat"/>
              </a:rPr>
              <a:t>jointure avec la table </a:t>
            </a:r>
            <a:r>
              <a:rPr i="1" lang="fr">
                <a:solidFill>
                  <a:schemeClr val="dk1"/>
                </a:solidFill>
                <a:latin typeface="Montserrat"/>
                <a:ea typeface="Montserrat"/>
                <a:cs typeface="Montserrat"/>
                <a:sym typeface="Montserrat"/>
              </a:rPr>
              <a:t>précédente</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9" name="Google Shape;169;p4"/>
          <p:cNvSpPr/>
          <p:nvPr/>
        </p:nvSpPr>
        <p:spPr>
          <a:xfrm>
            <a:off x="0" y="0"/>
            <a:ext cx="9143640" cy="1389960"/>
          </a:xfrm>
          <a:prstGeom prst="rect">
            <a:avLst/>
          </a:prstGeom>
          <a:solidFill>
            <a:srgbClr val="004D40"/>
          </a:solidFill>
          <a:ln cap="flat" cmpd="sng" w="9525">
            <a:solidFill>
              <a:srgbClr val="FFFFFF"/>
            </a:solidFill>
            <a:prstDash val="solid"/>
            <a:round/>
            <a:headEnd len="sm" w="sm" type="none"/>
            <a:tailEnd len="sm" w="sm" type="none"/>
          </a:ln>
          <a:effectLst>
            <a:outerShdw blurRad="57240" rotWithShape="0" algn="bl" dir="5400000" dist="1908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4"/>
          <p:cNvSpPr/>
          <p:nvPr/>
        </p:nvSpPr>
        <p:spPr>
          <a:xfrm>
            <a:off x="895680" y="337320"/>
            <a:ext cx="8520120" cy="572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F3F3F3"/>
              </a:buClr>
              <a:buSzPts val="2500"/>
              <a:buFont typeface="Montserrat"/>
              <a:buNone/>
            </a:pPr>
            <a:r>
              <a:rPr b="0" i="0" lang="fr" sz="2500" u="none" cap="none" strike="noStrike">
                <a:solidFill>
                  <a:srgbClr val="F3F3F3"/>
                </a:solidFill>
                <a:latin typeface="Montserrat"/>
                <a:ea typeface="Montserrat"/>
                <a:cs typeface="Montserrat"/>
                <a:sym typeface="Montserrat"/>
              </a:rPr>
              <a:t>Analyses Exploratoires des Données </a:t>
            </a:r>
            <a:endParaRPr b="0" i="0" sz="2500" u="none" cap="none" strike="noStrike">
              <a:solidFill>
                <a:srgbClr val="000000"/>
              </a:solidFill>
              <a:latin typeface="Arial"/>
              <a:ea typeface="Arial"/>
              <a:cs typeface="Arial"/>
              <a:sym typeface="Arial"/>
            </a:endParaRPr>
          </a:p>
        </p:txBody>
      </p:sp>
      <p:sp>
        <p:nvSpPr>
          <p:cNvPr id="171" name="Google Shape;171;p4"/>
          <p:cNvSpPr/>
          <p:nvPr/>
        </p:nvSpPr>
        <p:spPr>
          <a:xfrm>
            <a:off x="1012320" y="993240"/>
            <a:ext cx="452520" cy="5004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31a67fa23ad_0_1"/>
          <p:cNvSpPr txBox="1"/>
          <p:nvPr>
            <p:ph idx="1" type="body"/>
          </p:nvPr>
        </p:nvSpPr>
        <p:spPr>
          <a:xfrm>
            <a:off x="895680" y="1674360"/>
            <a:ext cx="8520000" cy="3416100"/>
          </a:xfrm>
          <a:prstGeom prst="rect">
            <a:avLst/>
          </a:prstGeom>
          <a:noFill/>
          <a:ln>
            <a:noFill/>
          </a:ln>
        </p:spPr>
        <p:txBody>
          <a:bodyPr anchorCtr="0" anchor="t" bIns="91425" lIns="0" spcFirstLastPara="1" rIns="0" wrap="square" tIns="91425">
            <a:normAutofit/>
          </a:bodyPr>
          <a:lstStyle/>
          <a:p>
            <a:pPr indent="-343080" lvl="0" marL="457200" marR="0" rtl="0" algn="l">
              <a:lnSpc>
                <a:spcPct val="115000"/>
              </a:lnSpc>
              <a:spcBef>
                <a:spcPts val="0"/>
              </a:spcBef>
              <a:spcAft>
                <a:spcPts val="0"/>
              </a:spcAft>
              <a:buClr>
                <a:schemeClr val="dk1"/>
              </a:buClr>
              <a:buSzPts val="1800"/>
              <a:buFont typeface="Montserrat"/>
              <a:buChar char="●"/>
            </a:pPr>
            <a:r>
              <a:rPr b="0" i="1" lang="fr" sz="1800" u="none" cap="none" strike="noStrike">
                <a:solidFill>
                  <a:schemeClr val="dk1"/>
                </a:solidFill>
                <a:latin typeface="Montserrat"/>
                <a:ea typeface="Montserrat"/>
                <a:cs typeface="Montserrat"/>
                <a:sym typeface="Montserrat"/>
              </a:rPr>
              <a:t>Dataset : </a:t>
            </a:r>
            <a:r>
              <a:rPr i="1" lang="fr">
                <a:solidFill>
                  <a:schemeClr val="dk1"/>
                </a:solidFill>
                <a:latin typeface="Montserrat"/>
                <a:ea typeface="Montserrat"/>
                <a:cs typeface="Montserrat"/>
                <a:sym typeface="Montserrat"/>
              </a:rPr>
              <a:t>info_pro</a:t>
            </a:r>
            <a:endParaRPr b="0" i="0" sz="1800" u="none" cap="none" strike="noStrike">
              <a:solidFill>
                <a:schemeClr val="dk1"/>
              </a:solidFill>
              <a:latin typeface="Arial"/>
              <a:ea typeface="Arial"/>
              <a:cs typeface="Arial"/>
              <a:sym typeface="Arial"/>
            </a:endParaRPr>
          </a:p>
          <a:p>
            <a:pPr indent="-343080" lvl="0" marL="457200" marR="0" rtl="0" algn="l">
              <a:lnSpc>
                <a:spcPct val="115000"/>
              </a:lnSpc>
              <a:spcBef>
                <a:spcPts val="0"/>
              </a:spcBef>
              <a:spcAft>
                <a:spcPts val="0"/>
              </a:spcAft>
              <a:buClr>
                <a:schemeClr val="dk1"/>
              </a:buClr>
              <a:buSzPts val="1800"/>
              <a:buFont typeface="Montserrat"/>
              <a:buChar char="●"/>
            </a:pPr>
            <a:r>
              <a:rPr b="0" i="1" lang="fr" sz="1800" u="none" cap="none" strike="noStrike">
                <a:solidFill>
                  <a:schemeClr val="dk1"/>
                </a:solidFill>
                <a:latin typeface="Montserrat"/>
                <a:ea typeface="Montserrat"/>
                <a:cs typeface="Montserrat"/>
                <a:sym typeface="Montserrat"/>
              </a:rPr>
              <a:t>Caractéristiques : </a:t>
            </a:r>
            <a:r>
              <a:rPr i="1" lang="fr">
                <a:solidFill>
                  <a:schemeClr val="dk1"/>
                </a:solidFill>
                <a:latin typeface="Montserrat"/>
                <a:ea typeface="Montserrat"/>
                <a:cs typeface="Montserrat"/>
                <a:sym typeface="Montserrat"/>
              </a:rPr>
              <a:t>256</a:t>
            </a:r>
            <a:r>
              <a:rPr b="0" i="1" lang="fr" sz="1800" u="none" cap="none" strike="noStrike">
                <a:solidFill>
                  <a:schemeClr val="dk1"/>
                </a:solidFill>
                <a:latin typeface="Montserrat"/>
                <a:ea typeface="Montserrat"/>
                <a:cs typeface="Montserrat"/>
                <a:sym typeface="Montserrat"/>
              </a:rPr>
              <a:t> lignes et </a:t>
            </a:r>
            <a:r>
              <a:rPr i="1" lang="fr">
                <a:solidFill>
                  <a:schemeClr val="dk1"/>
                </a:solidFill>
                <a:latin typeface="Montserrat"/>
                <a:ea typeface="Montserrat"/>
                <a:cs typeface="Montserrat"/>
                <a:sym typeface="Montserrat"/>
              </a:rPr>
              <a:t>7</a:t>
            </a:r>
            <a:r>
              <a:rPr b="0" i="1" lang="fr" sz="1800" u="none" cap="none" strike="noStrike">
                <a:solidFill>
                  <a:schemeClr val="dk1"/>
                </a:solidFill>
                <a:latin typeface="Montserrat"/>
                <a:ea typeface="Montserrat"/>
                <a:cs typeface="Montserrat"/>
                <a:sym typeface="Montserrat"/>
              </a:rPr>
              <a:t> colonnes</a:t>
            </a:r>
            <a:endParaRPr b="0" i="0" sz="1800" u="none" cap="none" strike="noStrike">
              <a:solidFill>
                <a:schemeClr val="dk1"/>
              </a:solidFill>
              <a:latin typeface="Arial"/>
              <a:ea typeface="Arial"/>
              <a:cs typeface="Arial"/>
              <a:sym typeface="Arial"/>
            </a:endParaRPr>
          </a:p>
          <a:p>
            <a:pPr indent="-343080" lvl="0" marL="457200" marR="0" rtl="0" algn="l">
              <a:lnSpc>
                <a:spcPct val="115000"/>
              </a:lnSpc>
              <a:spcBef>
                <a:spcPts val="0"/>
              </a:spcBef>
              <a:spcAft>
                <a:spcPts val="0"/>
              </a:spcAft>
              <a:buClr>
                <a:schemeClr val="dk1"/>
              </a:buClr>
              <a:buSzPts val="1800"/>
              <a:buFont typeface="Montserrat"/>
              <a:buChar char="●"/>
            </a:pPr>
            <a:r>
              <a:rPr b="0" i="1" lang="fr" sz="1800" u="none" cap="none" strike="noStrike">
                <a:solidFill>
                  <a:schemeClr val="dk1"/>
                </a:solidFill>
                <a:latin typeface="Montserrat"/>
                <a:ea typeface="Montserrat"/>
                <a:cs typeface="Montserrat"/>
                <a:sym typeface="Montserrat"/>
              </a:rPr>
              <a:t>Traitement réalisés</a:t>
            </a:r>
            <a:endParaRPr b="0" i="0" sz="1800" u="none" cap="none" strike="noStrike">
              <a:solidFill>
                <a:schemeClr val="dk1"/>
              </a:solidFill>
              <a:latin typeface="Arial"/>
              <a:ea typeface="Arial"/>
              <a:cs typeface="Arial"/>
              <a:sym typeface="Arial"/>
            </a:endParaRPr>
          </a:p>
          <a:p>
            <a:pPr indent="-317520" lvl="1" marL="914400" marR="0" rtl="0" algn="l">
              <a:lnSpc>
                <a:spcPct val="115000"/>
              </a:lnSpc>
              <a:spcBef>
                <a:spcPts val="0"/>
              </a:spcBef>
              <a:spcAft>
                <a:spcPts val="0"/>
              </a:spcAft>
              <a:buClr>
                <a:schemeClr val="dk1"/>
              </a:buClr>
              <a:buSzPts val="1800"/>
              <a:buFont typeface="Montserrat"/>
              <a:buChar char="○"/>
            </a:pPr>
            <a:r>
              <a:rPr i="1" lang="fr">
                <a:solidFill>
                  <a:schemeClr val="dk1"/>
                </a:solidFill>
                <a:latin typeface="Montserrat"/>
                <a:ea typeface="Montserrat"/>
                <a:cs typeface="Montserrat"/>
                <a:sym typeface="Montserrat"/>
              </a:rPr>
              <a:t>jointure avec la table </a:t>
            </a:r>
            <a:r>
              <a:rPr i="1" lang="fr">
                <a:solidFill>
                  <a:schemeClr val="dk1"/>
                </a:solidFill>
                <a:latin typeface="Montserrat"/>
                <a:ea typeface="Montserrat"/>
                <a:cs typeface="Montserrat"/>
                <a:sym typeface="Montserrat"/>
              </a:rPr>
              <a:t>précédente</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7" name="Google Shape;177;g31a67fa23ad_0_1"/>
          <p:cNvSpPr/>
          <p:nvPr/>
        </p:nvSpPr>
        <p:spPr>
          <a:xfrm>
            <a:off x="0" y="0"/>
            <a:ext cx="9143700" cy="1389900"/>
          </a:xfrm>
          <a:prstGeom prst="rect">
            <a:avLst/>
          </a:prstGeom>
          <a:solidFill>
            <a:srgbClr val="004D40"/>
          </a:solidFill>
          <a:ln cap="flat" cmpd="sng" w="9525">
            <a:solidFill>
              <a:srgbClr val="FFFFFF"/>
            </a:solidFill>
            <a:prstDash val="solid"/>
            <a:round/>
            <a:headEnd len="sm" w="sm" type="none"/>
            <a:tailEnd len="sm" w="sm" type="none"/>
          </a:ln>
          <a:effectLst>
            <a:outerShdw blurRad="57240" rotWithShape="0" algn="bl" dir="5400000" dist="19080">
              <a:srgbClr val="000000">
                <a:alpha val="494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g31a67fa23ad_0_1"/>
          <p:cNvSpPr/>
          <p:nvPr/>
        </p:nvSpPr>
        <p:spPr>
          <a:xfrm>
            <a:off x="895680" y="33732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3F3F3"/>
              </a:buClr>
              <a:buSzPts val="2500"/>
              <a:buFont typeface="Montserrat"/>
              <a:buNone/>
            </a:pPr>
            <a:r>
              <a:rPr b="0" i="0" lang="fr" sz="2500" u="none" cap="none" strike="noStrike">
                <a:solidFill>
                  <a:srgbClr val="F3F3F3"/>
                </a:solidFill>
                <a:latin typeface="Montserrat"/>
                <a:ea typeface="Montserrat"/>
                <a:cs typeface="Montserrat"/>
                <a:sym typeface="Montserrat"/>
              </a:rPr>
              <a:t>Analyses Exploratoires des Données </a:t>
            </a:r>
            <a:endParaRPr b="0" i="0" sz="2500" u="none" cap="none" strike="noStrike">
              <a:solidFill>
                <a:srgbClr val="000000"/>
              </a:solidFill>
              <a:latin typeface="Arial"/>
              <a:ea typeface="Arial"/>
              <a:cs typeface="Arial"/>
              <a:sym typeface="Arial"/>
            </a:endParaRPr>
          </a:p>
        </p:txBody>
      </p:sp>
      <p:sp>
        <p:nvSpPr>
          <p:cNvPr id="179" name="Google Shape;179;g31a67fa23ad_0_1"/>
          <p:cNvSpPr/>
          <p:nvPr/>
        </p:nvSpPr>
        <p:spPr>
          <a:xfrm>
            <a:off x="1012320" y="993240"/>
            <a:ext cx="452400" cy="501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6"/>
          <p:cNvSpPr txBox="1"/>
          <p:nvPr>
            <p:ph idx="1" type="body"/>
          </p:nvPr>
        </p:nvSpPr>
        <p:spPr>
          <a:xfrm>
            <a:off x="623520" y="1462680"/>
            <a:ext cx="8520120" cy="3416040"/>
          </a:xfrm>
          <a:prstGeom prst="rect">
            <a:avLst/>
          </a:prstGeom>
          <a:noFill/>
          <a:ln>
            <a:noFill/>
          </a:ln>
        </p:spPr>
        <p:txBody>
          <a:bodyPr anchorCtr="0" anchor="t" bIns="91425" lIns="0" spcFirstLastPara="1" rIns="0" wrap="square" tIns="91425">
            <a:normAutofit/>
          </a:bodyPr>
          <a:lstStyle/>
          <a:p>
            <a:pPr indent="0" lvl="0" marL="114480" marR="0" rtl="0" algn="l">
              <a:lnSpc>
                <a:spcPct val="115000"/>
              </a:lnSpc>
              <a:spcBef>
                <a:spcPts val="0"/>
              </a:spcBef>
              <a:spcAft>
                <a:spcPts val="0"/>
              </a:spcAft>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5" name="Google Shape;185;p6"/>
          <p:cNvSpPr/>
          <p:nvPr/>
        </p:nvSpPr>
        <p:spPr>
          <a:xfrm>
            <a:off x="0" y="0"/>
            <a:ext cx="9143640" cy="1389960"/>
          </a:xfrm>
          <a:prstGeom prst="rect">
            <a:avLst/>
          </a:prstGeom>
          <a:solidFill>
            <a:srgbClr val="004D4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6"/>
          <p:cNvSpPr/>
          <p:nvPr/>
        </p:nvSpPr>
        <p:spPr>
          <a:xfrm>
            <a:off x="895680" y="337320"/>
            <a:ext cx="8520120" cy="5724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F3F3F3"/>
              </a:buClr>
              <a:buSzPts val="2500"/>
              <a:buFont typeface="Montserrat"/>
              <a:buNone/>
            </a:pPr>
            <a:r>
              <a:rPr lang="fr" sz="2500">
                <a:solidFill>
                  <a:srgbClr val="F3F3F3"/>
                </a:solidFill>
                <a:latin typeface="Montserrat"/>
                <a:ea typeface="Montserrat"/>
                <a:cs typeface="Montserrat"/>
                <a:sym typeface="Montserrat"/>
              </a:rPr>
              <a:t>Traitement des données</a:t>
            </a:r>
            <a:endParaRPr b="0" i="0" sz="2500" u="none" cap="none" strike="noStrike">
              <a:solidFill>
                <a:srgbClr val="000000"/>
              </a:solidFill>
              <a:latin typeface="Arial"/>
              <a:ea typeface="Arial"/>
              <a:cs typeface="Arial"/>
              <a:sym typeface="Arial"/>
            </a:endParaRPr>
          </a:p>
        </p:txBody>
      </p:sp>
      <p:sp>
        <p:nvSpPr>
          <p:cNvPr id="187" name="Google Shape;187;p6"/>
          <p:cNvSpPr/>
          <p:nvPr/>
        </p:nvSpPr>
        <p:spPr>
          <a:xfrm>
            <a:off x="1012320" y="993240"/>
            <a:ext cx="452520" cy="5004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8" name="Google Shape;188;p6"/>
          <p:cNvPicPr preferRelativeResize="0"/>
          <p:nvPr/>
        </p:nvPicPr>
        <p:blipFill>
          <a:blip r:embed="rId3">
            <a:alphaModFix/>
          </a:blip>
          <a:stretch>
            <a:fillRect/>
          </a:stretch>
        </p:blipFill>
        <p:spPr>
          <a:xfrm>
            <a:off x="424450" y="1462675"/>
            <a:ext cx="8295085" cy="3416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31a67fa23ad_0_19"/>
          <p:cNvSpPr txBox="1"/>
          <p:nvPr>
            <p:ph idx="1" type="body"/>
          </p:nvPr>
        </p:nvSpPr>
        <p:spPr>
          <a:xfrm>
            <a:off x="623520" y="1462680"/>
            <a:ext cx="8520000" cy="3416100"/>
          </a:xfrm>
          <a:prstGeom prst="rect">
            <a:avLst/>
          </a:prstGeom>
          <a:noFill/>
          <a:ln>
            <a:noFill/>
          </a:ln>
        </p:spPr>
        <p:txBody>
          <a:bodyPr anchorCtr="0" anchor="t" bIns="91425" lIns="0" spcFirstLastPara="1" rIns="0" wrap="square" tIns="91425">
            <a:normAutofit/>
          </a:bodyPr>
          <a:lstStyle/>
          <a:p>
            <a:pPr indent="0" lvl="0" marL="457200" marR="0" rtl="0" algn="l">
              <a:lnSpc>
                <a:spcPct val="115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114480" marR="0" rtl="0" algn="l">
              <a:lnSpc>
                <a:spcPct val="115000"/>
              </a:lnSpc>
              <a:spcBef>
                <a:spcPts val="0"/>
              </a:spcBef>
              <a:spcAft>
                <a:spcPts val="0"/>
              </a:spcAft>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4" name="Google Shape;194;g31a67fa23ad_0_19"/>
          <p:cNvSpPr/>
          <p:nvPr/>
        </p:nvSpPr>
        <p:spPr>
          <a:xfrm>
            <a:off x="0" y="0"/>
            <a:ext cx="9143700" cy="1389900"/>
          </a:xfrm>
          <a:prstGeom prst="rect">
            <a:avLst/>
          </a:prstGeom>
          <a:solidFill>
            <a:srgbClr val="004D4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g31a67fa23ad_0_19"/>
          <p:cNvSpPr/>
          <p:nvPr/>
        </p:nvSpPr>
        <p:spPr>
          <a:xfrm>
            <a:off x="895680" y="337320"/>
            <a:ext cx="8520000" cy="5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F3F3F3"/>
              </a:buClr>
              <a:buSzPts val="2500"/>
              <a:buFont typeface="Montserrat"/>
              <a:buNone/>
            </a:pPr>
            <a:r>
              <a:rPr lang="fr" sz="2500">
                <a:solidFill>
                  <a:srgbClr val="F3F3F3"/>
                </a:solidFill>
                <a:latin typeface="Montserrat"/>
                <a:ea typeface="Montserrat"/>
                <a:cs typeface="Montserrat"/>
                <a:sym typeface="Montserrat"/>
              </a:rPr>
              <a:t>Traitement des données</a:t>
            </a:r>
            <a:endParaRPr b="0" i="0" sz="2500" u="none" cap="none" strike="noStrike">
              <a:solidFill>
                <a:srgbClr val="000000"/>
              </a:solidFill>
              <a:latin typeface="Arial"/>
              <a:ea typeface="Arial"/>
              <a:cs typeface="Arial"/>
              <a:sym typeface="Arial"/>
            </a:endParaRPr>
          </a:p>
        </p:txBody>
      </p:sp>
      <p:sp>
        <p:nvSpPr>
          <p:cNvPr id="196" name="Google Shape;196;g31a67fa23ad_0_19"/>
          <p:cNvSpPr/>
          <p:nvPr/>
        </p:nvSpPr>
        <p:spPr>
          <a:xfrm>
            <a:off x="1012320" y="993240"/>
            <a:ext cx="452400" cy="501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7" name="Google Shape;197;g31a67fa23ad_0_19"/>
          <p:cNvPicPr preferRelativeResize="0"/>
          <p:nvPr/>
        </p:nvPicPr>
        <p:blipFill>
          <a:blip r:embed="rId3">
            <a:alphaModFix/>
          </a:blip>
          <a:stretch>
            <a:fillRect/>
          </a:stretch>
        </p:blipFill>
        <p:spPr>
          <a:xfrm>
            <a:off x="2408950" y="1649788"/>
            <a:ext cx="4210050" cy="3228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2fd648525aa_0_0"/>
          <p:cNvSpPr txBox="1"/>
          <p:nvPr>
            <p:ph idx="1" type="body"/>
          </p:nvPr>
        </p:nvSpPr>
        <p:spPr>
          <a:xfrm>
            <a:off x="623520" y="1462680"/>
            <a:ext cx="8520000" cy="3416100"/>
          </a:xfrm>
          <a:prstGeom prst="rect">
            <a:avLst/>
          </a:prstGeom>
          <a:noFill/>
          <a:ln>
            <a:noFill/>
          </a:ln>
        </p:spPr>
        <p:txBody>
          <a:bodyPr anchorCtr="0" anchor="t" bIns="91425" lIns="0" spcFirstLastPara="1" rIns="0" wrap="square" tIns="91425">
            <a:normAutofit/>
          </a:bodyPr>
          <a:lstStyle/>
          <a:p>
            <a:pPr indent="0" lvl="0" marL="457200" marR="0" rtl="0" algn="l">
              <a:lnSpc>
                <a:spcPct val="115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114480" marR="0" rtl="0" algn="l">
              <a:lnSpc>
                <a:spcPct val="115000"/>
              </a:lnSpc>
              <a:spcBef>
                <a:spcPts val="0"/>
              </a:spcBef>
              <a:spcAft>
                <a:spcPts val="0"/>
              </a:spcAft>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3" name="Google Shape;203;g2fd648525aa_0_0"/>
          <p:cNvSpPr/>
          <p:nvPr/>
        </p:nvSpPr>
        <p:spPr>
          <a:xfrm>
            <a:off x="0" y="0"/>
            <a:ext cx="9143700" cy="1389900"/>
          </a:xfrm>
          <a:prstGeom prst="rect">
            <a:avLst/>
          </a:prstGeom>
          <a:solidFill>
            <a:srgbClr val="004D4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g2fd648525aa_0_0"/>
          <p:cNvSpPr/>
          <p:nvPr/>
        </p:nvSpPr>
        <p:spPr>
          <a:xfrm>
            <a:off x="895680" y="337320"/>
            <a:ext cx="8520000" cy="5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F3F3F3"/>
              </a:buClr>
              <a:buSzPts val="2500"/>
              <a:buFont typeface="Montserrat"/>
              <a:buNone/>
            </a:pPr>
            <a:r>
              <a:rPr lang="fr" sz="2500">
                <a:solidFill>
                  <a:srgbClr val="F3F3F3"/>
                </a:solidFill>
                <a:latin typeface="Montserrat"/>
                <a:ea typeface="Montserrat"/>
                <a:cs typeface="Montserrat"/>
                <a:sym typeface="Montserrat"/>
              </a:rPr>
              <a:t>Traitement des données</a:t>
            </a:r>
            <a:endParaRPr b="0" i="0" sz="2500" u="none" cap="none" strike="noStrike">
              <a:solidFill>
                <a:srgbClr val="000000"/>
              </a:solidFill>
              <a:latin typeface="Arial"/>
              <a:ea typeface="Arial"/>
              <a:cs typeface="Arial"/>
              <a:sym typeface="Arial"/>
            </a:endParaRPr>
          </a:p>
        </p:txBody>
      </p:sp>
      <p:sp>
        <p:nvSpPr>
          <p:cNvPr id="205" name="Google Shape;205;g2fd648525aa_0_0"/>
          <p:cNvSpPr/>
          <p:nvPr/>
        </p:nvSpPr>
        <p:spPr>
          <a:xfrm>
            <a:off x="1012320" y="993240"/>
            <a:ext cx="452400" cy="501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6" name="Google Shape;206;g2fd648525aa_0_0"/>
          <p:cNvPicPr preferRelativeResize="0"/>
          <p:nvPr/>
        </p:nvPicPr>
        <p:blipFill>
          <a:blip r:embed="rId3">
            <a:alphaModFix/>
          </a:blip>
          <a:stretch>
            <a:fillRect/>
          </a:stretch>
        </p:blipFill>
        <p:spPr>
          <a:xfrm>
            <a:off x="2611938" y="1462675"/>
            <a:ext cx="3571875" cy="3238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Notes">
    <vt:i4>7</vt:i4>
  </property>
  <property fmtid="{D5CDD505-2E9C-101B-9397-08002B2CF9AE}" pid="3" name="PresentationFormat">
    <vt:lpwstr>Affichage à l'écran (16:9)</vt:lpwstr>
  </property>
  <property fmtid="{D5CDD505-2E9C-101B-9397-08002B2CF9AE}" pid="4" name="Slides">
    <vt:i4>7</vt:i4>
  </property>
</Properties>
</file>