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6858000" cy="9144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A252136-F4ED-4D3C-850B-B974B82A41E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2143080" y="685800"/>
            <a:ext cx="2571480" cy="34286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909A48-E7E6-41D8-B81A-1B1392C740A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D235FB-20B6-48A9-8674-AD8BA77F17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554D3-9FDA-49AE-B7ED-DAB9631EEA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864C5-96D0-4939-B36E-3F2580E675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5986F0-1DB6-492C-9305-328C38F93F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C337F-93B2-4638-B90E-1B192976D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A90B6-E851-475E-A497-D8BE05687A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F49CC1-1D45-41C0-9DEA-229203861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7947E1-650F-4D15-90FC-016A7B1766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7768D4-4880-4459-BA10-EA8A90177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2CC71C-68ED-4F3C-94C4-42BEAFC37E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A038D6-A88F-4F36-9C30-775729E864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43550-8DE2-4F91-9415-75EB786616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39D4BE-FCC4-42E0-B942-38CFC88A9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DA72EF-90CB-425A-8943-BF358202F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8A7230-376E-44AA-8E1B-BFC297085D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70B174-8239-4159-B145-D90CA65BC1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15CC8F-6FBD-45D5-A2C1-747B588B5D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9C7366-3929-4EF4-BA4C-8A2C7536C7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088486-30F4-4C56-91BA-58BD1DA0C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925A87-E43E-4DDE-8C3A-58078B70E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96622F-DFA8-44BE-B5DF-BBE6659AA9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B6054A-9E5C-4ACA-B8F3-DD3AFC08AB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4F70F-CDC5-4207-BE4D-086E7182A8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47F237-DCED-4128-8D45-0124BF7E9D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FF8FAA-A19D-429D-80EE-D39732FCD8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116349-DEB7-4815-B661-69741A45E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107CA2-A358-4A4F-A669-C3EFE819D9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0138F2-A256-46A8-8A3C-E61C7C2F07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16720F-9C22-436C-A30E-7D17BD2E18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C5C05F-32F7-4E17-B355-381502B6F3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F14D9-2935-4270-B569-F9C1EEB319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23FF21-1A8A-48BC-90B7-B47E9E23DB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64680"/>
            <a:ext cx="6171840" cy="707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D8639-5F33-4039-8698-9DA56218E2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361120-D9A1-48A2-BE91-34794C58C9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6FC4B9-87CA-4BF6-AEAF-3DA5A7642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DA8E2-A256-4771-ADA5-DC89CCD986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B184DF-B6BE-461B-BC17-215F64663E9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B18618-0089-47A8-8759-13E125D9AA1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42720" y="364680"/>
            <a:ext cx="6171840" cy="15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6EEDB03-941C-4C0F-9876-9DCA49325CC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portsandmartialarts.com/master-heiko-dachi/" TargetMode="External"/><Relationship Id="rId2" Type="http://schemas.openxmlformats.org/officeDocument/2006/relationships/hyperlink" Target="https://sportsandmartialarts.com/master-heiko-dachi/" TargetMode="External"/><Relationship Id="rId3" Type="http://schemas.openxmlformats.org/officeDocument/2006/relationships/hyperlink" Target="https://sportsandmartialarts.com/master-heiko-dachi/" TargetMode="External"/><Relationship Id="rId4" Type="http://schemas.openxmlformats.org/officeDocument/2006/relationships/hyperlink" Target="https://sportsandmartialarts.com/master-heiko-dachi/" TargetMode="External"/><Relationship Id="rId5" Type="http://schemas.openxmlformats.org/officeDocument/2006/relationships/hyperlink" Target="https://sportsandmartialarts.com/heisoku-dachi-2/" TargetMode="External"/><Relationship Id="rId6" Type="http://schemas.openxmlformats.org/officeDocument/2006/relationships/hyperlink" Target="https://sportsandmartialarts.com/heisoku-dachi-2/" TargetMode="External"/><Relationship Id="rId7" Type="http://schemas.openxmlformats.org/officeDocument/2006/relationships/hyperlink" Target="https://sportsandmartialarts.com/heisoku-dachi-2/" TargetMode="External"/><Relationship Id="rId8" Type="http://schemas.openxmlformats.org/officeDocument/2006/relationships/hyperlink" Target="https://sportsandmartialarts.com/heisoku-dachi-2/" TargetMode="External"/><Relationship Id="rId9" Type="http://schemas.openxmlformats.org/officeDocument/2006/relationships/hyperlink" Target="https://sportsandmartialarts.com/kamae-dachi-fighting-stance/" TargetMode="External"/><Relationship Id="rId10" Type="http://schemas.openxmlformats.org/officeDocument/2006/relationships/hyperlink" Target="https://sportsandmartialarts.com/kamae-dachi-fighting-stance/" TargetMode="External"/><Relationship Id="rId11" Type="http://schemas.openxmlformats.org/officeDocument/2006/relationships/hyperlink" Target="https://sportsandmartialarts.com/kamae-dachi-fighting-stance/" TargetMode="External"/><Relationship Id="rId12" Type="http://schemas.openxmlformats.org/officeDocument/2006/relationships/hyperlink" Target="https://sportsandmartialarts.com/kamae-dachi-fighting-stance/" TargetMode="External"/><Relationship Id="rId13" Type="http://schemas.openxmlformats.org/officeDocument/2006/relationships/hyperlink" Target="https://sportsandmartialarts.com/musubi-dachi/" TargetMode="External"/><Relationship Id="rId14" Type="http://schemas.openxmlformats.org/officeDocument/2006/relationships/hyperlink" Target="https://sportsandmartialarts.com/musubi-dachi/" TargetMode="External"/><Relationship Id="rId15" Type="http://schemas.openxmlformats.org/officeDocument/2006/relationships/hyperlink" Target="https://sportsandmartialarts.com/musubi-dachi/" TargetMode="External"/><Relationship Id="rId16" Type="http://schemas.openxmlformats.org/officeDocument/2006/relationships/hyperlink" Target="https://sportsandmartialarts.com/musubi-dachi/" TargetMode="External"/><Relationship Id="rId17" Type="http://schemas.openxmlformats.org/officeDocument/2006/relationships/hyperlink" Target="https://sportsandmartialarts.com/hachiji-dachi/" TargetMode="External"/><Relationship Id="rId18" Type="http://schemas.openxmlformats.org/officeDocument/2006/relationships/hyperlink" Target="https://sportsandmartialarts.com/hachiji-dachi/" TargetMode="External"/><Relationship Id="rId19" Type="http://schemas.openxmlformats.org/officeDocument/2006/relationships/hyperlink" Target="https://sportsandmartialarts.com/hachiji-dachi/" TargetMode="External"/><Relationship Id="rId20" Type="http://schemas.openxmlformats.org/officeDocument/2006/relationships/hyperlink" Target="https://sportsandmartialarts.com/tsuru-ashi-dachi-in-karate/" TargetMode="External"/><Relationship Id="rId21" Type="http://schemas.openxmlformats.org/officeDocument/2006/relationships/hyperlink" Target="https://sportsandmartialarts.com/tsuru-ashi-dachi-in-karate/" TargetMode="External"/><Relationship Id="rId22" Type="http://schemas.openxmlformats.org/officeDocument/2006/relationships/hyperlink" Target="https://sportsandmartialarts.com/tsuru-ashi-dachi-in-karate/" TargetMode="External"/><Relationship Id="rId23" Type="http://schemas.openxmlformats.org/officeDocument/2006/relationships/hyperlink" Target="https://sportsandmartialarts.com/tsuru-ashi-dachi-in-karate/" TargetMode="External"/><Relationship Id="rId24" Type="http://schemas.openxmlformats.org/officeDocument/2006/relationships/hyperlink" Target="https://sportsandmartialarts.com/tsuru-ashi-dachi-in-karate/" TargetMode="External"/><Relationship Id="rId25" Type="http://schemas.openxmlformats.org/officeDocument/2006/relationships/hyperlink" Target="https://sportsandmartialarts.com/tsuru-ashi-dachi-in-karate/" TargetMode="External"/><Relationship Id="rId26" Type="http://schemas.openxmlformats.org/officeDocument/2006/relationships/hyperlink" Target="https://sportsandmartialarts.com/how-to-do-sanchin-dachi-in-karate/" TargetMode="External"/><Relationship Id="rId27" Type="http://schemas.openxmlformats.org/officeDocument/2006/relationships/hyperlink" Target="https://sportsandmartialarts.com/how-to-do-sanchin-dachi-in-karate/" TargetMode="External"/><Relationship Id="rId28" Type="http://schemas.openxmlformats.org/officeDocument/2006/relationships/hyperlink" Target="https://sportsandmartialarts.com/how-to-do-sanchin-dachi-in-karate/" TargetMode="External"/><Relationship Id="rId29" Type="http://schemas.openxmlformats.org/officeDocument/2006/relationships/hyperlink" Target="https://sportsandmartialarts.com/how-to-do-sanchin-dachi-in-karate/" TargetMode="External"/><Relationship Id="rId30" Type="http://schemas.openxmlformats.org/officeDocument/2006/relationships/hyperlink" Target="https://sportsandmartialarts.com/moto-dachi-in-karate/" TargetMode="External"/><Relationship Id="rId31" Type="http://schemas.openxmlformats.org/officeDocument/2006/relationships/hyperlink" Target="https://sportsandmartialarts.com/moto-dachi-in-karate/" TargetMode="External"/><Relationship Id="rId32" Type="http://schemas.openxmlformats.org/officeDocument/2006/relationships/hyperlink" Target="https://sportsandmartialarts.com/hangetsu-dachi-in-karate/" TargetMode="External"/><Relationship Id="rId33" Type="http://schemas.openxmlformats.org/officeDocument/2006/relationships/hyperlink" Target="https://sportsandmartialarts.com/hangetsu-dachi-in-karate/" TargetMode="External"/><Relationship Id="rId34" Type="http://schemas.openxmlformats.org/officeDocument/2006/relationships/hyperlink" Target="https://sportsandmartialarts.com/hangetsu-dachi-in-karate/" TargetMode="External"/><Relationship Id="rId35" Type="http://schemas.openxmlformats.org/officeDocument/2006/relationships/hyperlink" Target="https://sportsandmartialarts.com/kosa-dachi/" TargetMode="External"/><Relationship Id="rId36" Type="http://schemas.openxmlformats.org/officeDocument/2006/relationships/hyperlink" Target="https://sportsandmartialarts.com/kosa-dachi/" TargetMode="External"/><Relationship Id="rId37" Type="http://schemas.openxmlformats.org/officeDocument/2006/relationships/hyperlink" Target="https://sportsandmartialarts.com/kosa-dachi/" TargetMode="External"/><Relationship Id="rId38" Type="http://schemas.openxmlformats.org/officeDocument/2006/relationships/hyperlink" Target="https://sportsandmartialarts.com/kiba-dachi/" TargetMode="External"/><Relationship Id="rId39" Type="http://schemas.openxmlformats.org/officeDocument/2006/relationships/hyperlink" Target="https://sportsandmartialarts.com/kiba-dachi/" TargetMode="External"/><Relationship Id="rId40" Type="http://schemas.openxmlformats.org/officeDocument/2006/relationships/hyperlink" Target="https://sportsandmartialarts.com/kiba-dachi/" TargetMode="External"/><Relationship Id="rId41" Type="http://schemas.openxmlformats.org/officeDocument/2006/relationships/hyperlink" Target="https://sportsandmartialarts.com/kiba-dachi/" TargetMode="External"/><Relationship Id="rId42" Type="http://schemas.openxmlformats.org/officeDocument/2006/relationships/hyperlink" Target="https://sportsandmartialarts.com/kake-ashi-dachi/" TargetMode="External"/><Relationship Id="rId43" Type="http://schemas.openxmlformats.org/officeDocument/2006/relationships/hyperlink" Target="https://sportsandmartialarts.com/kake-ashi-dachi/" TargetMode="External"/><Relationship Id="rId44" Type="http://schemas.openxmlformats.org/officeDocument/2006/relationships/hyperlink" Target="https://sportsandmartialarts.com/kake-ashi-dachi/" TargetMode="External"/><Relationship Id="rId45" Type="http://schemas.openxmlformats.org/officeDocument/2006/relationships/hyperlink" Target="https://sportsandmartialarts.com/shiko-dachi-in-traditional-karate/" TargetMode="External"/><Relationship Id="rId46" Type="http://schemas.openxmlformats.org/officeDocument/2006/relationships/hyperlink" Target="https://sportsandmartialarts.com/shiko-dachi-in-traditional-karate/" TargetMode="External"/><Relationship Id="rId47" Type="http://schemas.openxmlformats.org/officeDocument/2006/relationships/hyperlink" Target="https://sportsandmartialarts.com/shiko-dachi-in-traditional-karate/" TargetMode="External"/><Relationship Id="rId48" Type="http://schemas.openxmlformats.org/officeDocument/2006/relationships/hyperlink" Target="https://sportsandmartialarts.com/shiko-dachi-in-traditional-karate/" TargetMode="External"/><Relationship Id="rId49" Type="http://schemas.openxmlformats.org/officeDocument/2006/relationships/hyperlink" Target="https://sportsandmartialarts.com/zenkutsu-dachi-in-karate/" TargetMode="External"/><Relationship Id="rId50" Type="http://schemas.openxmlformats.org/officeDocument/2006/relationships/hyperlink" Target="https://sportsandmartialarts.com/zenkutsu-dachi-in-karate/" TargetMode="External"/><Relationship Id="rId51" Type="http://schemas.openxmlformats.org/officeDocument/2006/relationships/hyperlink" Target="https://sportsandmartialarts.com/zenkutsu-dachi-in-karate/" TargetMode="External"/><Relationship Id="rId52" Type="http://schemas.openxmlformats.org/officeDocument/2006/relationships/hyperlink" Target="https://sportsandmartialarts.com/zenkutsu-dachi-in-karate/" TargetMode="External"/><Relationship Id="rId53" Type="http://schemas.openxmlformats.org/officeDocument/2006/relationships/hyperlink" Target="https://sportsandmartialarts.com/neko-ashi-dachi/" TargetMode="External"/><Relationship Id="rId54" Type="http://schemas.openxmlformats.org/officeDocument/2006/relationships/hyperlink" Target="https://sportsandmartialarts.com/neko-ashi-dachi/" TargetMode="External"/><Relationship Id="rId55" Type="http://schemas.openxmlformats.org/officeDocument/2006/relationships/hyperlink" Target="https://sportsandmartialarts.com/neko-ashi-dachi/" TargetMode="External"/><Relationship Id="rId56" Type="http://schemas.openxmlformats.org/officeDocument/2006/relationships/hyperlink" Target="https://sportsandmartialarts.com/neko-ashi-dachi/" TargetMode="External"/><Relationship Id="rId57" Type="http://schemas.openxmlformats.org/officeDocument/2006/relationships/hyperlink" Target="https://sportsandmartialarts.com/neko-ashi-dachi/" TargetMode="External"/><Relationship Id="rId58" Type="http://schemas.openxmlformats.org/officeDocument/2006/relationships/hyperlink" Target="https://sportsandmartialarts.com/neko-ashi-dachi/" TargetMode="External"/><Relationship Id="rId59" Type="http://schemas.openxmlformats.org/officeDocument/2006/relationships/hyperlink" Target="https://sportsandmartialarts.com/fudo-dachi-in-karate/" TargetMode="External"/><Relationship Id="rId60" Type="http://schemas.openxmlformats.org/officeDocument/2006/relationships/hyperlink" Target="https://sportsandmartialarts.com/fudo-dachi-in-karate/" TargetMode="External"/><Relationship Id="rId61" Type="http://schemas.openxmlformats.org/officeDocument/2006/relationships/hyperlink" Target="https://sportsandmartialarts.com/kokutso-dachi/" TargetMode="External"/><Relationship Id="rId62" Type="http://schemas.openxmlformats.org/officeDocument/2006/relationships/hyperlink" Target="https://sportsandmartialarts.com/kokutso-dachi/" TargetMode="External"/><Relationship Id="rId63" Type="http://schemas.openxmlformats.org/officeDocument/2006/relationships/hyperlink" Target="https://sportsandmartialarts.com/kokutso-dachi/" TargetMode="External"/><Relationship Id="rId64" Type="http://schemas.openxmlformats.org/officeDocument/2006/relationships/hyperlink" Target="https://sportsandmartialarts.com/kokutso-dachi/" TargetMode="External"/><Relationship Id="rId65" Type="http://schemas.openxmlformats.org/officeDocument/2006/relationships/hyperlink" Target="https://sportsandmartialarts.com/moro-ashi-dachi/" TargetMode="External"/><Relationship Id="rId66" Type="http://schemas.openxmlformats.org/officeDocument/2006/relationships/hyperlink" Target="https://sportsandmartialarts.com/moro-ashi-dachi/" TargetMode="External"/><Relationship Id="rId67" Type="http://schemas.openxmlformats.org/officeDocument/2006/relationships/hyperlink" Target="https://sportsandmartialarts.com/moro-ashi-dachi/" TargetMode="External"/><Relationship Id="rId68" Type="http://schemas.openxmlformats.org/officeDocument/2006/relationships/hyperlink" Target="https://sportsandmartialarts.com/moro-ashi-dachi/" TargetMode="External"/><Relationship Id="rId69" Type="http://schemas.openxmlformats.org/officeDocument/2006/relationships/hyperlink" Target="https://sportsandmartialarts.com/moro-ashi-dachi/" TargetMode="External"/><Relationship Id="rId70" Type="http://schemas.openxmlformats.org/officeDocument/2006/relationships/hyperlink" Target="https://sportsandmartialarts.com/uchi-hachiji-dachi-in-karate/" TargetMode="External"/><Relationship Id="rId71" Type="http://schemas.openxmlformats.org/officeDocument/2006/relationships/hyperlink" Target="https://sportsandmartialarts.com/uchi-hachiji-dachi-in-karate/" TargetMode="External"/><Relationship Id="rId72" Type="http://schemas.openxmlformats.org/officeDocument/2006/relationships/hyperlink" Target="https://sportsandmartialarts.com/uchi-hachiji-dachi-in-karate/" TargetMode="External"/><Relationship Id="rId73" Type="http://schemas.openxmlformats.org/officeDocument/2006/relationships/hyperlink" Target="https://sportsandmartialarts.com/uchi-hachiji-dachi-in-karate/" TargetMode="External"/><Relationship Id="rId74" Type="http://schemas.openxmlformats.org/officeDocument/2006/relationships/hyperlink" Target="https://sportsandmartialarts.com/uchi-hachiji-dachi-in-karate/" TargetMode="External"/><Relationship Id="rId75" Type="http://schemas.openxmlformats.org/officeDocument/2006/relationships/hyperlink" Target="https://sportsandmartialarts.com/renoji-dachi/" TargetMode="External"/><Relationship Id="rId76" Type="http://schemas.openxmlformats.org/officeDocument/2006/relationships/hyperlink" Target="https://sportsandmartialarts.com/renoji-dachi/" TargetMode="External"/><Relationship Id="rId77" Type="http://schemas.openxmlformats.org/officeDocument/2006/relationships/hyperlink" Target="https://sportsandmartialarts.com/renoji-dachi/" TargetMode="External"/><Relationship Id="rId78" Type="http://schemas.openxmlformats.org/officeDocument/2006/relationships/hyperlink" Target="https://sportsandmartialarts.com/seiza/" TargetMode="External"/><Relationship Id="rId7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76640" y="5148000"/>
            <a:ext cx="5829120" cy="195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omic"/>
              </a:rPr>
              <a:t>Welcome  to </a:t>
            </a:r>
            <a:br>
              <a:rPr sz="4800"/>
            </a:br>
            <a:r>
              <a:rPr b="0" lang="en-US" sz="4800" spc="-1" strike="noStrike">
                <a:solidFill>
                  <a:srgbClr val="000000"/>
                </a:solidFill>
                <a:latin typeface="comic"/>
              </a:rPr>
              <a:t>KARATE MANTRA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2" descr="C:\Users\rajes\Desktop\download.jpg"/>
          <p:cNvPicPr/>
          <p:nvPr/>
        </p:nvPicPr>
        <p:blipFill>
          <a:blip r:embed="rId1"/>
          <a:stretch/>
        </p:blipFill>
        <p:spPr>
          <a:xfrm>
            <a:off x="-2979720" y="683640"/>
            <a:ext cx="2584800" cy="2359080"/>
          </a:xfrm>
          <a:prstGeom prst="rect">
            <a:avLst/>
          </a:prstGeom>
          <a:ln w="0">
            <a:noFill/>
          </a:ln>
        </p:spPr>
      </p:pic>
      <p:sp>
        <p:nvSpPr>
          <p:cNvPr id="131" name="Oval 2"/>
          <p:cNvSpPr/>
          <p:nvPr/>
        </p:nvSpPr>
        <p:spPr>
          <a:xfrm>
            <a:off x="1989000" y="2157480"/>
            <a:ext cx="2865960" cy="295200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</a:rPr>
              <a:t>KARATE MANTRA</a:t>
            </a:r>
            <a:br>
              <a:rPr sz="2400"/>
            </a:br>
            <a:r>
              <a:rPr b="1" lang="en-US" sz="2400" spc="-1" strike="noStrike">
                <a:solidFill>
                  <a:schemeClr val="lt1"/>
                </a:solidFill>
                <a:latin typeface="Calibri"/>
              </a:rPr>
              <a:t>LOGO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ounded Rectangle 4"/>
          <p:cNvSpPr/>
          <p:nvPr/>
        </p:nvSpPr>
        <p:spPr>
          <a:xfrm>
            <a:off x="1196640" y="107640"/>
            <a:ext cx="4032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Kofukan Kata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ounded Rectangle 5"/>
          <p:cNvSpPr/>
          <p:nvPr/>
        </p:nvSpPr>
        <p:spPr>
          <a:xfrm>
            <a:off x="404640" y="3065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Pinan Sandan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Rounded Rectangle 6"/>
          <p:cNvSpPr/>
          <p:nvPr/>
        </p:nvSpPr>
        <p:spPr>
          <a:xfrm>
            <a:off x="404640" y="4505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Pinan Godan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ounded Rectangle 7"/>
          <p:cNvSpPr/>
          <p:nvPr/>
        </p:nvSpPr>
        <p:spPr>
          <a:xfrm>
            <a:off x="404640" y="5225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Bassai- Dai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ounded Rectangle 8"/>
          <p:cNvSpPr/>
          <p:nvPr/>
        </p:nvSpPr>
        <p:spPr>
          <a:xfrm>
            <a:off x="410760" y="6732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Kosokun- Dai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ounded Rectangle 13"/>
          <p:cNvSpPr/>
          <p:nvPr/>
        </p:nvSpPr>
        <p:spPr>
          <a:xfrm>
            <a:off x="404640" y="3785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Pinan Yondan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ounded Rectangle 14"/>
          <p:cNvSpPr/>
          <p:nvPr/>
        </p:nvSpPr>
        <p:spPr>
          <a:xfrm>
            <a:off x="404640" y="2339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Pinan Shodan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Rounded Rectangle 15"/>
          <p:cNvSpPr/>
          <p:nvPr/>
        </p:nvSpPr>
        <p:spPr>
          <a:xfrm>
            <a:off x="404640" y="1625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Pinan Nidan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tangle 1"/>
          <p:cNvSpPr/>
          <p:nvPr/>
        </p:nvSpPr>
        <p:spPr>
          <a:xfrm>
            <a:off x="-6182280" y="-252360"/>
            <a:ext cx="5688360" cy="224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ITOSU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Pin’an (Shodan – Godan),*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Naihanchin (Shodan* – Sandan),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Bassai-Dai,*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Bassai-Sho,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Kosokun-Dai,*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Kosokun-Sho,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Shiho-Kosokun,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Jitte,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Jion,*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Wanshu,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Rohai-Shodan,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Rohai-Nidan,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Rohai-Sandan,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Chinto,*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Chintei,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Useishi*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HIGAONNA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Sanchin,*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Tensho,*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Gekisai (Ichi &amp; Ni),*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Saifa,*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Seienchin,*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Seisan,*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Seipai,*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Sanseiru,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Shissochin,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Kururunfa,*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Suparinpai*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ARAGAKI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Niseishi,*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Sochin,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Unshu*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MATSUMORA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Matsukaze,*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Koshiki-Rohai*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KIYAN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Annanko*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MABUNI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Juroku,*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Seiryu (Aoyagi)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KAKUHO (Crane Method)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Hakucho,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Nipapo,*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Papuren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BASSAI variations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Matsumura-no-Bassai,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Tomari-Bassai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UECHI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Higaonna-Seisan,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Sanrinryu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Shinpa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OTHERS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Matsumura-no-Seisan,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Chatan’yara-no-Kosokun,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Ahnan,*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Heiku,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Paiku,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Pachu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ounded Rectangle 16"/>
          <p:cNvSpPr/>
          <p:nvPr/>
        </p:nvSpPr>
        <p:spPr>
          <a:xfrm>
            <a:off x="404640" y="88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ITOSU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ounded Rectangle 17"/>
          <p:cNvSpPr/>
          <p:nvPr/>
        </p:nvSpPr>
        <p:spPr>
          <a:xfrm>
            <a:off x="395640" y="89665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Jitte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ounded Rectangle 18"/>
          <p:cNvSpPr/>
          <p:nvPr/>
        </p:nvSpPr>
        <p:spPr>
          <a:xfrm>
            <a:off x="401760" y="824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Shiho- Kosokun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ounded Rectangle 19"/>
          <p:cNvSpPr/>
          <p:nvPr/>
        </p:nvSpPr>
        <p:spPr>
          <a:xfrm>
            <a:off x="426600" y="74815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Kosokun- Sho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ounded Rectangle 20"/>
          <p:cNvSpPr/>
          <p:nvPr/>
        </p:nvSpPr>
        <p:spPr>
          <a:xfrm>
            <a:off x="404640" y="96868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Jiin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ounded Rectangle 21"/>
          <p:cNvSpPr/>
          <p:nvPr/>
        </p:nvSpPr>
        <p:spPr>
          <a:xfrm>
            <a:off x="404640" y="11130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Wanshu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ounded Rectangle 22"/>
          <p:cNvSpPr/>
          <p:nvPr/>
        </p:nvSpPr>
        <p:spPr>
          <a:xfrm>
            <a:off x="404640" y="1040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ounded Rectangle 23"/>
          <p:cNvSpPr/>
          <p:nvPr/>
        </p:nvSpPr>
        <p:spPr>
          <a:xfrm>
            <a:off x="404640" y="11850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Rohai- Shodan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ounded Rectangle 24"/>
          <p:cNvSpPr/>
          <p:nvPr/>
        </p:nvSpPr>
        <p:spPr>
          <a:xfrm>
            <a:off x="417600" y="5976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Bassai- Sho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ounded Rectangle 25"/>
          <p:cNvSpPr/>
          <p:nvPr/>
        </p:nvSpPr>
        <p:spPr>
          <a:xfrm>
            <a:off x="369720" y="154504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Useishi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ounded Rectangle 26"/>
          <p:cNvSpPr/>
          <p:nvPr/>
        </p:nvSpPr>
        <p:spPr>
          <a:xfrm>
            <a:off x="404640" y="140742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Chinto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ounded Rectangle 27"/>
          <p:cNvSpPr/>
          <p:nvPr/>
        </p:nvSpPr>
        <p:spPr>
          <a:xfrm>
            <a:off x="404640" y="12633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Rohai- Nidan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ounded Rectangle 28"/>
          <p:cNvSpPr/>
          <p:nvPr/>
        </p:nvSpPr>
        <p:spPr>
          <a:xfrm>
            <a:off x="369720" y="14791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Chintei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ounded Rectangle 29"/>
          <p:cNvSpPr/>
          <p:nvPr/>
        </p:nvSpPr>
        <p:spPr>
          <a:xfrm>
            <a:off x="404640" y="133542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Rohai- Sandan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ounded Rectangle 3"/>
          <p:cNvSpPr/>
          <p:nvPr/>
        </p:nvSpPr>
        <p:spPr>
          <a:xfrm>
            <a:off x="1196640" y="-38880"/>
            <a:ext cx="4032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Kofukan Kata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ounded Rectangle 11"/>
          <p:cNvSpPr/>
          <p:nvPr/>
        </p:nvSpPr>
        <p:spPr>
          <a:xfrm>
            <a:off x="404640" y="10121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Koshiki - Rohai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ounded Rectangle 17"/>
          <p:cNvSpPr/>
          <p:nvPr/>
        </p:nvSpPr>
        <p:spPr>
          <a:xfrm>
            <a:off x="404640" y="10913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Juroku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ounded Rectangle 18"/>
          <p:cNvSpPr/>
          <p:nvPr/>
        </p:nvSpPr>
        <p:spPr>
          <a:xfrm>
            <a:off x="404640" y="12354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Nipapo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ounded Rectangle 19"/>
          <p:cNvSpPr/>
          <p:nvPr/>
        </p:nvSpPr>
        <p:spPr>
          <a:xfrm>
            <a:off x="429840" y="11628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Hakucho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ounded Rectangle 20"/>
          <p:cNvSpPr/>
          <p:nvPr/>
        </p:nvSpPr>
        <p:spPr>
          <a:xfrm>
            <a:off x="404640" y="13074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papuren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ounded Rectangle 34"/>
          <p:cNvSpPr/>
          <p:nvPr/>
        </p:nvSpPr>
        <p:spPr>
          <a:xfrm>
            <a:off x="332640" y="148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Sanchin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ounded Rectangle 35"/>
          <p:cNvSpPr/>
          <p:nvPr/>
        </p:nvSpPr>
        <p:spPr>
          <a:xfrm>
            <a:off x="332640" y="220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seienchin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ounded Rectangle 36"/>
          <p:cNvSpPr/>
          <p:nvPr/>
        </p:nvSpPr>
        <p:spPr>
          <a:xfrm>
            <a:off x="332640" y="292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Saifa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ounded Rectangle 38"/>
          <p:cNvSpPr/>
          <p:nvPr/>
        </p:nvSpPr>
        <p:spPr>
          <a:xfrm>
            <a:off x="332640" y="755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HIGAONNA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ounded Rectangle 39"/>
          <p:cNvSpPr/>
          <p:nvPr/>
        </p:nvSpPr>
        <p:spPr>
          <a:xfrm>
            <a:off x="332640" y="5076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Kururunfa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Rounded Rectangle 40"/>
          <p:cNvSpPr/>
          <p:nvPr/>
        </p:nvSpPr>
        <p:spPr>
          <a:xfrm>
            <a:off x="332640" y="43506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Suprinpai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ounded Rectangle 41"/>
          <p:cNvSpPr/>
          <p:nvPr/>
        </p:nvSpPr>
        <p:spPr>
          <a:xfrm>
            <a:off x="332640" y="3636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Seipai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ounded Rectangle 42"/>
          <p:cNvSpPr/>
          <p:nvPr/>
        </p:nvSpPr>
        <p:spPr>
          <a:xfrm>
            <a:off x="342000" y="5796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Gekisai (Ichi &amp; Ni)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ounded Rectangle 43"/>
          <p:cNvSpPr/>
          <p:nvPr/>
        </p:nvSpPr>
        <p:spPr>
          <a:xfrm>
            <a:off x="342000" y="7236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Sanseiru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ounded Rectangle 44"/>
          <p:cNvSpPr/>
          <p:nvPr/>
        </p:nvSpPr>
        <p:spPr>
          <a:xfrm>
            <a:off x="332640" y="7956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Shissochin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ounded Rectangle 45"/>
          <p:cNvSpPr/>
          <p:nvPr/>
        </p:nvSpPr>
        <p:spPr>
          <a:xfrm>
            <a:off x="332640" y="8681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Tensho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ounded Rectangle 46"/>
          <p:cNvSpPr/>
          <p:nvPr/>
        </p:nvSpPr>
        <p:spPr>
          <a:xfrm>
            <a:off x="332640" y="652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Seisen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ounded Rectangle 3"/>
          <p:cNvSpPr/>
          <p:nvPr/>
        </p:nvSpPr>
        <p:spPr>
          <a:xfrm>
            <a:off x="332640" y="234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ARAGAKI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ounded Rectangle 4"/>
          <p:cNvSpPr/>
          <p:nvPr/>
        </p:nvSpPr>
        <p:spPr>
          <a:xfrm>
            <a:off x="332640" y="1026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Niseishi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ounded Rectangle 5"/>
          <p:cNvSpPr/>
          <p:nvPr/>
        </p:nvSpPr>
        <p:spPr>
          <a:xfrm>
            <a:off x="332640" y="2467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Unshu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ounded Rectangle 6"/>
          <p:cNvSpPr/>
          <p:nvPr/>
        </p:nvSpPr>
        <p:spPr>
          <a:xfrm>
            <a:off x="357840" y="1741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Sochin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ounded Rectangle 7"/>
          <p:cNvSpPr/>
          <p:nvPr/>
        </p:nvSpPr>
        <p:spPr>
          <a:xfrm>
            <a:off x="332640" y="3187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MATSUMURA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ounded Rectangle 8"/>
          <p:cNvSpPr/>
          <p:nvPr/>
        </p:nvSpPr>
        <p:spPr>
          <a:xfrm>
            <a:off x="378720" y="889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KAKUHO (Crane Method)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ounded Rectangle 9"/>
          <p:cNvSpPr/>
          <p:nvPr/>
        </p:nvSpPr>
        <p:spPr>
          <a:xfrm>
            <a:off x="404640" y="13285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Tomari- Bassai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ounded Rectangle 10"/>
          <p:cNvSpPr/>
          <p:nvPr/>
        </p:nvSpPr>
        <p:spPr>
          <a:xfrm>
            <a:off x="404640" y="1258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Matsumura-no-Bassai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ounded Rectangle 11"/>
          <p:cNvSpPr/>
          <p:nvPr/>
        </p:nvSpPr>
        <p:spPr>
          <a:xfrm>
            <a:off x="404640" y="14005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UECHI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Rounded Rectangle 12"/>
          <p:cNvSpPr/>
          <p:nvPr/>
        </p:nvSpPr>
        <p:spPr>
          <a:xfrm>
            <a:off x="404640" y="118065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BASSAI Variations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ounded Rectangle 13"/>
          <p:cNvSpPr/>
          <p:nvPr/>
        </p:nvSpPr>
        <p:spPr>
          <a:xfrm>
            <a:off x="378720" y="8172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Seiryu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ounded Rectangle 14"/>
          <p:cNvSpPr/>
          <p:nvPr/>
        </p:nvSpPr>
        <p:spPr>
          <a:xfrm>
            <a:off x="369720" y="749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Juroku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ounded Rectangle 15"/>
          <p:cNvSpPr/>
          <p:nvPr/>
        </p:nvSpPr>
        <p:spPr>
          <a:xfrm>
            <a:off x="378720" y="10332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Nipapo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ounded Rectangle 16"/>
          <p:cNvSpPr/>
          <p:nvPr/>
        </p:nvSpPr>
        <p:spPr>
          <a:xfrm>
            <a:off x="332640" y="9612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Hakucho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ounded Rectangle 17"/>
          <p:cNvSpPr/>
          <p:nvPr/>
        </p:nvSpPr>
        <p:spPr>
          <a:xfrm>
            <a:off x="397440" y="110552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papuren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ounded Rectangle 23"/>
          <p:cNvSpPr/>
          <p:nvPr/>
        </p:nvSpPr>
        <p:spPr>
          <a:xfrm>
            <a:off x="332640" y="3924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Matsukaze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ounded Rectangle 24"/>
          <p:cNvSpPr/>
          <p:nvPr/>
        </p:nvSpPr>
        <p:spPr>
          <a:xfrm>
            <a:off x="332640" y="4644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Koshiki - Rohai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ounded Rectangle 25"/>
          <p:cNvSpPr/>
          <p:nvPr/>
        </p:nvSpPr>
        <p:spPr>
          <a:xfrm>
            <a:off x="332640" y="6084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Annanko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ounded Rectangle 26"/>
          <p:cNvSpPr/>
          <p:nvPr/>
        </p:nvSpPr>
        <p:spPr>
          <a:xfrm>
            <a:off x="357840" y="53589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KIYAN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ounded Rectangle 27"/>
          <p:cNvSpPr/>
          <p:nvPr/>
        </p:nvSpPr>
        <p:spPr>
          <a:xfrm>
            <a:off x="332640" y="680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MABUNI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 28"/>
          <p:cNvSpPr/>
          <p:nvPr/>
        </p:nvSpPr>
        <p:spPr>
          <a:xfrm>
            <a:off x="-6219000" y="-4221000"/>
            <a:ext cx="5688360" cy="224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ITOSU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Pin’an (Shodan – Godan),*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Naihanchin (Shodan* – Sandan),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Bassai-Dai,*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Bassai-Sho,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Kosokun-Dai,*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Kosokun-Sho,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Shiho-Kosokun,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Jitte,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Jion,*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Wanshu,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Rohai-Shodan,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Rohai-Nidan,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Rohai-Sandan,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Chinto,*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Chintei,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Useishi*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HIGAONNA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Sanchin,*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Tensho,*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Gekisai (Ichi &amp; Ni),*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Saifa,*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Seienchin,*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Seisan,*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Seipai,*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Sanseiru,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Shissochin,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Kururunfa,*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Suparinpai*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ARAGAKI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Niseishi,*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Sochin,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Unshu*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MATSUMORA GROUP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Matsukaze,*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Koshiki-Rohai*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KIYAN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Annanko*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MABUNI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Juroku,*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Seiryu (Aoyagi)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KAKUHO (Crane Method)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Hakucho,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Nipapo,*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Papuren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BASSAI variations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Matsumura-no-Bassai,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Tomari-Bassai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UECHI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Higaonna-Seisan,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Sanrinryu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Shinpa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OTHERS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Matsumura-no-Seisan,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Chatan’yara-no-Kosokun,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Ahnan,*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Heiku,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Paiku,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Pachu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Rounded Rectangle 29"/>
          <p:cNvSpPr/>
          <p:nvPr/>
        </p:nvSpPr>
        <p:spPr>
          <a:xfrm>
            <a:off x="404640" y="16165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Shinpa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ounded Rectangle 30"/>
          <p:cNvSpPr/>
          <p:nvPr/>
        </p:nvSpPr>
        <p:spPr>
          <a:xfrm>
            <a:off x="404640" y="15445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Sanrinryu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ounded Rectangle 31"/>
          <p:cNvSpPr/>
          <p:nvPr/>
        </p:nvSpPr>
        <p:spPr>
          <a:xfrm>
            <a:off x="404640" y="16885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Others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ounded Rectangle 32"/>
          <p:cNvSpPr/>
          <p:nvPr/>
        </p:nvSpPr>
        <p:spPr>
          <a:xfrm>
            <a:off x="404640" y="14725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Higaonna - Seisan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Rounded Rectangle 33"/>
          <p:cNvSpPr/>
          <p:nvPr/>
        </p:nvSpPr>
        <p:spPr>
          <a:xfrm>
            <a:off x="404640" y="17610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Matsumura–no-Seisan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ounded Rectangle 34"/>
          <p:cNvSpPr/>
          <p:nvPr/>
        </p:nvSpPr>
        <p:spPr>
          <a:xfrm>
            <a:off x="404640" y="18330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Chatan’yara –no-Kosokun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ounded Rectangle 35"/>
          <p:cNvSpPr/>
          <p:nvPr/>
        </p:nvSpPr>
        <p:spPr>
          <a:xfrm>
            <a:off x="404640" y="20490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Paiku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ounded Rectangle 36"/>
          <p:cNvSpPr/>
          <p:nvPr/>
        </p:nvSpPr>
        <p:spPr>
          <a:xfrm>
            <a:off x="404640" y="19770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Heiku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ounded Rectangle 37"/>
          <p:cNvSpPr/>
          <p:nvPr/>
        </p:nvSpPr>
        <p:spPr>
          <a:xfrm>
            <a:off x="404640" y="212112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Pachu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ounded Rectangle 38"/>
          <p:cNvSpPr/>
          <p:nvPr/>
        </p:nvSpPr>
        <p:spPr>
          <a:xfrm>
            <a:off x="404640" y="190508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Ahnan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ounded Rectangle 5"/>
          <p:cNvSpPr/>
          <p:nvPr/>
        </p:nvSpPr>
        <p:spPr>
          <a:xfrm>
            <a:off x="692640" y="323640"/>
            <a:ext cx="5112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BASIC SPARRING – KIHON KUMITE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ounded Rectangle 6"/>
          <p:cNvSpPr/>
          <p:nvPr/>
        </p:nvSpPr>
        <p:spPr>
          <a:xfrm>
            <a:off x="332640" y="1120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Kihon Gohan Kumite – Basic Five Step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ounded Rectangle 11"/>
          <p:cNvSpPr/>
          <p:nvPr/>
        </p:nvSpPr>
        <p:spPr>
          <a:xfrm>
            <a:off x="332640" y="5729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Kihon Sanbon Kumite – Basic Three Step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ounded Rectangle 16"/>
          <p:cNvSpPr/>
          <p:nvPr/>
        </p:nvSpPr>
        <p:spPr>
          <a:xfrm>
            <a:off x="7461360" y="467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Kihon Ippon Kumite – Basic one Step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Rounded Rectangle 17"/>
          <p:cNvSpPr/>
          <p:nvPr/>
        </p:nvSpPr>
        <p:spPr>
          <a:xfrm>
            <a:off x="-6414480" y="925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Jiyuu Ippon Kumite – Semi Free One Step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ounded Rectangle 18"/>
          <p:cNvSpPr/>
          <p:nvPr/>
        </p:nvSpPr>
        <p:spPr>
          <a:xfrm>
            <a:off x="-6414120" y="997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Jiyuu Kumite – Free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ounded Rectangle 8"/>
          <p:cNvSpPr/>
          <p:nvPr/>
        </p:nvSpPr>
        <p:spPr>
          <a:xfrm>
            <a:off x="344880" y="2705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Gohan Kumite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ounded Rectangle 10"/>
          <p:cNvSpPr/>
          <p:nvPr/>
        </p:nvSpPr>
        <p:spPr>
          <a:xfrm>
            <a:off x="332640" y="191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Gohan Kumite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ounded Rectangle 12"/>
          <p:cNvSpPr/>
          <p:nvPr/>
        </p:nvSpPr>
        <p:spPr>
          <a:xfrm>
            <a:off x="404640" y="9612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Sanbon Kumite 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ounded Rectangle 13"/>
          <p:cNvSpPr/>
          <p:nvPr/>
        </p:nvSpPr>
        <p:spPr>
          <a:xfrm>
            <a:off x="332640" y="349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Gohan Kumite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ounded Rectangle 14"/>
          <p:cNvSpPr/>
          <p:nvPr/>
        </p:nvSpPr>
        <p:spPr>
          <a:xfrm>
            <a:off x="332640" y="4289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Gohan Kumite 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ounded Rectangle 15"/>
          <p:cNvSpPr/>
          <p:nvPr/>
        </p:nvSpPr>
        <p:spPr>
          <a:xfrm>
            <a:off x="332640" y="508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Gohan Kumite 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ounded Rectangle 19"/>
          <p:cNvSpPr/>
          <p:nvPr/>
        </p:nvSpPr>
        <p:spPr>
          <a:xfrm>
            <a:off x="429120" y="88585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Sanbon Kumite 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ounded Rectangle 20"/>
          <p:cNvSpPr/>
          <p:nvPr/>
        </p:nvSpPr>
        <p:spPr>
          <a:xfrm>
            <a:off x="429120" y="8105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Sanbon Kumite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Rounded Rectangle 21"/>
          <p:cNvSpPr/>
          <p:nvPr/>
        </p:nvSpPr>
        <p:spPr>
          <a:xfrm>
            <a:off x="429120" y="73159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Sanbon Kumite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ounded Rectangle 22"/>
          <p:cNvSpPr/>
          <p:nvPr/>
        </p:nvSpPr>
        <p:spPr>
          <a:xfrm>
            <a:off x="404640" y="65469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Sanbon Kumite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ounded Rectangle 23"/>
          <p:cNvSpPr/>
          <p:nvPr/>
        </p:nvSpPr>
        <p:spPr>
          <a:xfrm>
            <a:off x="7461360" y="1907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Zuki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ounded Rectangle 24"/>
          <p:cNvSpPr/>
          <p:nvPr/>
        </p:nvSpPr>
        <p:spPr>
          <a:xfrm>
            <a:off x="7461360" y="263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Zuki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ounded Rectangle 25"/>
          <p:cNvSpPr/>
          <p:nvPr/>
        </p:nvSpPr>
        <p:spPr>
          <a:xfrm>
            <a:off x="7461360" y="335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Zuki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ounded Rectangle 26"/>
          <p:cNvSpPr/>
          <p:nvPr/>
        </p:nvSpPr>
        <p:spPr>
          <a:xfrm>
            <a:off x="7461360" y="407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Zuki 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ounded Rectangle 27"/>
          <p:cNvSpPr/>
          <p:nvPr/>
        </p:nvSpPr>
        <p:spPr>
          <a:xfrm>
            <a:off x="7461360" y="64465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Zuki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ounded Rectangle 28"/>
          <p:cNvSpPr/>
          <p:nvPr/>
        </p:nvSpPr>
        <p:spPr>
          <a:xfrm>
            <a:off x="7461360" y="716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Zuki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ounded Rectangle 29"/>
          <p:cNvSpPr/>
          <p:nvPr/>
        </p:nvSpPr>
        <p:spPr>
          <a:xfrm>
            <a:off x="7461360" y="788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Zuki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ounded Rectangle 30"/>
          <p:cNvSpPr/>
          <p:nvPr/>
        </p:nvSpPr>
        <p:spPr>
          <a:xfrm>
            <a:off x="7461360" y="860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Zuki 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ounded Rectangle 31"/>
          <p:cNvSpPr/>
          <p:nvPr/>
        </p:nvSpPr>
        <p:spPr>
          <a:xfrm>
            <a:off x="7461360" y="932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Zuki 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ounded Rectangle 32"/>
          <p:cNvSpPr/>
          <p:nvPr/>
        </p:nvSpPr>
        <p:spPr>
          <a:xfrm>
            <a:off x="8326800" y="5729400"/>
            <a:ext cx="432000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Kihon Chudan Zuki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ounded Rectangle 33"/>
          <p:cNvSpPr/>
          <p:nvPr/>
        </p:nvSpPr>
        <p:spPr>
          <a:xfrm>
            <a:off x="8326800" y="1187640"/>
            <a:ext cx="431892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Kihon Jodan Zuki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ounded Rectangle 35"/>
          <p:cNvSpPr/>
          <p:nvPr/>
        </p:nvSpPr>
        <p:spPr>
          <a:xfrm>
            <a:off x="-6364080" y="1043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Geri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Rounded Rectangle 36"/>
          <p:cNvSpPr/>
          <p:nvPr/>
        </p:nvSpPr>
        <p:spPr>
          <a:xfrm>
            <a:off x="-6364080" y="1769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Gerii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ounded Rectangle 37"/>
          <p:cNvSpPr/>
          <p:nvPr/>
        </p:nvSpPr>
        <p:spPr>
          <a:xfrm>
            <a:off x="-6364080" y="2489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Geri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ounded Rectangle 38"/>
          <p:cNvSpPr/>
          <p:nvPr/>
        </p:nvSpPr>
        <p:spPr>
          <a:xfrm>
            <a:off x="-5498640" y="6305400"/>
            <a:ext cx="431892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Kihon Yoki Geri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ounded Rectangle 39"/>
          <p:cNvSpPr/>
          <p:nvPr/>
        </p:nvSpPr>
        <p:spPr>
          <a:xfrm>
            <a:off x="-6364080" y="3993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Geri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ounded Rectangle 40"/>
          <p:cNvSpPr/>
          <p:nvPr/>
        </p:nvSpPr>
        <p:spPr>
          <a:xfrm>
            <a:off x="-6364080" y="47109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Geri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ounded Rectangle 41"/>
          <p:cNvSpPr/>
          <p:nvPr/>
        </p:nvSpPr>
        <p:spPr>
          <a:xfrm>
            <a:off x="-6364080" y="5436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Geri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ounded Rectangle 44"/>
          <p:cNvSpPr/>
          <p:nvPr/>
        </p:nvSpPr>
        <p:spPr>
          <a:xfrm>
            <a:off x="-5498640" y="3276000"/>
            <a:ext cx="432000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Kihon Mawashi Geri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ounded Rectangle 45"/>
          <p:cNvSpPr/>
          <p:nvPr/>
        </p:nvSpPr>
        <p:spPr>
          <a:xfrm>
            <a:off x="-5498640" y="323640"/>
            <a:ext cx="431892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Kihon Mae Geri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Rounded Rectangle 46"/>
          <p:cNvSpPr/>
          <p:nvPr/>
        </p:nvSpPr>
        <p:spPr>
          <a:xfrm>
            <a:off x="-6364080" y="7020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Geri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ounded Rectangle 47"/>
          <p:cNvSpPr/>
          <p:nvPr/>
        </p:nvSpPr>
        <p:spPr>
          <a:xfrm>
            <a:off x="-6364080" y="7740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Gerii 2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ounded Rectangle 48"/>
          <p:cNvSpPr/>
          <p:nvPr/>
        </p:nvSpPr>
        <p:spPr>
          <a:xfrm>
            <a:off x="-6364080" y="8460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Geri 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ounded Rectangle 49"/>
          <p:cNvSpPr/>
          <p:nvPr/>
        </p:nvSpPr>
        <p:spPr>
          <a:xfrm>
            <a:off x="7461360" y="4860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Zuki 5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ounded Rectangle 7"/>
          <p:cNvSpPr/>
          <p:nvPr/>
        </p:nvSpPr>
        <p:spPr>
          <a:xfrm>
            <a:off x="1470600" y="107640"/>
            <a:ext cx="4032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RULES OF COMPETITION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Rounded Rectangle 18"/>
          <p:cNvSpPr/>
          <p:nvPr/>
        </p:nvSpPr>
        <p:spPr>
          <a:xfrm>
            <a:off x="426600" y="976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KUMITE RULES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ounded Rectangle 4"/>
          <p:cNvSpPr/>
          <p:nvPr/>
        </p:nvSpPr>
        <p:spPr>
          <a:xfrm>
            <a:off x="1398600" y="6161400"/>
            <a:ext cx="4032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KATA RULES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ounded Rectangle 5"/>
          <p:cNvSpPr/>
          <p:nvPr/>
        </p:nvSpPr>
        <p:spPr>
          <a:xfrm>
            <a:off x="332640" y="925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DISQUALIFICATION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ounded Rectangle 6"/>
          <p:cNvSpPr/>
          <p:nvPr/>
        </p:nvSpPr>
        <p:spPr>
          <a:xfrm>
            <a:off x="332640" y="853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CRITERIA OF KATA DECISION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Rounded Rectangle 8"/>
          <p:cNvSpPr/>
          <p:nvPr/>
        </p:nvSpPr>
        <p:spPr>
          <a:xfrm>
            <a:off x="332640" y="10049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GESTURES OF THE REFREE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ounded Rectangle 9"/>
          <p:cNvSpPr/>
          <p:nvPr/>
        </p:nvSpPr>
        <p:spPr>
          <a:xfrm>
            <a:off x="332640" y="781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ORGANISATION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ounded Rectangle 10"/>
          <p:cNvSpPr/>
          <p:nvPr/>
        </p:nvSpPr>
        <p:spPr>
          <a:xfrm>
            <a:off x="354600" y="7092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AREA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ounded Rectangle 11"/>
          <p:cNvSpPr/>
          <p:nvPr/>
        </p:nvSpPr>
        <p:spPr>
          <a:xfrm>
            <a:off x="404640" y="31438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SCORING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ounded Rectangle 12"/>
          <p:cNvSpPr/>
          <p:nvPr/>
        </p:nvSpPr>
        <p:spPr>
          <a:xfrm>
            <a:off x="382680" y="3862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CRITERIA OF KUMITE DECISION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ounded Rectangle 13"/>
          <p:cNvSpPr/>
          <p:nvPr/>
        </p:nvSpPr>
        <p:spPr>
          <a:xfrm>
            <a:off x="382680" y="529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GESTURES OF THE REFREE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ounded Rectangle 14"/>
          <p:cNvSpPr/>
          <p:nvPr/>
        </p:nvSpPr>
        <p:spPr>
          <a:xfrm>
            <a:off x="382680" y="4582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PROHIBITED BEHAVIOR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ounded Rectangle 15"/>
          <p:cNvSpPr/>
          <p:nvPr/>
        </p:nvSpPr>
        <p:spPr>
          <a:xfrm>
            <a:off x="382680" y="241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ORGANISATION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ounded Rectangle 16"/>
          <p:cNvSpPr/>
          <p:nvPr/>
        </p:nvSpPr>
        <p:spPr>
          <a:xfrm>
            <a:off x="404640" y="1702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AREA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ounded Rectangle 4"/>
          <p:cNvSpPr/>
          <p:nvPr/>
        </p:nvSpPr>
        <p:spPr>
          <a:xfrm>
            <a:off x="426600" y="976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AREA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2" descr="C:\Users\rajes\Desktop\Kofukan App\Rules of Competition\Mat.jpg"/>
          <p:cNvPicPr/>
          <p:nvPr/>
        </p:nvPicPr>
        <p:blipFill>
          <a:blip r:embed="rId1"/>
          <a:stretch/>
        </p:blipFill>
        <p:spPr>
          <a:xfrm>
            <a:off x="398880" y="1835640"/>
            <a:ext cx="6026400" cy="60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ounded Rectangle 3"/>
          <p:cNvSpPr/>
          <p:nvPr/>
        </p:nvSpPr>
        <p:spPr>
          <a:xfrm>
            <a:off x="384840" y="395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COMPETITION ORGANISATION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Rectangle 4"/>
          <p:cNvSpPr/>
          <p:nvPr/>
        </p:nvSpPr>
        <p:spPr>
          <a:xfrm>
            <a:off x="410760" y="1259640"/>
            <a:ext cx="6120360" cy="48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Calibri"/>
              </a:rPr>
              <a:t>Kumite Competitions are categorized as follows:-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Calibri"/>
              <a:buAutoNum type="arabicPeriod"/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Individual Kumite Competitions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Calibri"/>
              <a:buAutoNum type="arabicPeriod"/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Team Kumite Competitions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"/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Competitions are separated with Male and Female categories in individual and team competitions.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Aft>
                <a:spcPts val="1001"/>
              </a:spcAft>
              <a:buClr>
                <a:srgbClr val="000000"/>
              </a:buClr>
              <a:buFont typeface="Symbol"/>
              <a:buChar char=""/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Individual competitions are separated to weight divisions.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001"/>
              </a:spcAft>
              <a:tabLst>
                <a:tab algn="l" pos="457200"/>
              </a:tabLst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The Referee Panel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001"/>
              </a:spcAft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1) One match Super visor (Kansa)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001"/>
              </a:spcAft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2) One referee (Shushin)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001"/>
              </a:spcAft>
              <a:tabLst>
                <a:tab algn="l" pos="457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3) Four Judges (Fukushin)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Rounded Rectangle 5"/>
          <p:cNvSpPr/>
          <p:nvPr/>
        </p:nvSpPr>
        <p:spPr>
          <a:xfrm>
            <a:off x="1320840" y="6372360"/>
            <a:ext cx="4248000" cy="23760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chemeClr val="lt1"/>
                </a:solidFill>
                <a:latin typeface="Calibri"/>
              </a:rPr>
              <a:t>Tatami  with Referee and judges Pic 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ounded Rectangle 3"/>
          <p:cNvSpPr/>
          <p:nvPr/>
        </p:nvSpPr>
        <p:spPr>
          <a:xfrm>
            <a:off x="3797640" y="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SCORING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tangle 4"/>
          <p:cNvSpPr/>
          <p:nvPr/>
        </p:nvSpPr>
        <p:spPr>
          <a:xfrm>
            <a:off x="426600" y="-321480"/>
            <a:ext cx="5738400" cy="85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Scores are as follows: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IPPON — Three points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b) WAZA-ARI — Two points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c) YUKO — One point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www.youtube.com/karatemantra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 score is awarded when a technique is performed according to the following criteria to a scoring area: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Good form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b) Sporting attitude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c) Vigorous application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d) Awareness (ZANSHIN)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e) Good timing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f) Correct distance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www.youtube.com/karatemantra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3. IPPON is awarded for: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Jodan kicks.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b) Any scoring technique delivered on a thrown or fallen opponent.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4. WAZA-ARI is awarded for: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Chudan kicks.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5. YUKO is awarded for: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Chudan or Jodan Tsuki.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b) Jodan or Chudan Uchi. 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6. Attacks are limited to the following areas: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a) Head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b) Face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c) Neck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d) Abdomen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e) Chest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f) Back</a:t>
            </a:r>
            <a:br>
              <a:rPr sz="1800"/>
            </a:b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g) Side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9" name="Table 5"/>
          <p:cNvGraphicFramePr/>
          <p:nvPr/>
        </p:nvGraphicFramePr>
        <p:xfrm>
          <a:off x="6957360" y="4133160"/>
          <a:ext cx="6264360" cy="1878480"/>
        </p:xfrm>
        <a:graphic>
          <a:graphicData uri="http://schemas.openxmlformats.org/drawingml/2006/table">
            <a:tbl>
              <a:tblPr/>
              <a:tblGrid>
                <a:gridCol w="1728000"/>
                <a:gridCol w="1584000"/>
                <a:gridCol w="2952000"/>
              </a:tblGrid>
              <a:tr h="626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IPPON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Three Points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Head, Face Kick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</a:tr>
              <a:tr h="626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WAZA-ARI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Two Points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1f497d"/>
                    </a:solidFill>
                  </a:tcPr>
                </a:tc>
              </a:tr>
              <a:tr h="626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YUKO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One point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ounded Rectangle 3"/>
          <p:cNvSpPr/>
          <p:nvPr/>
        </p:nvSpPr>
        <p:spPr>
          <a:xfrm>
            <a:off x="404640" y="611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CRITERIA OF KUMITE DECISION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ounded Rectangle 4"/>
          <p:cNvSpPr/>
          <p:nvPr/>
        </p:nvSpPr>
        <p:spPr>
          <a:xfrm>
            <a:off x="368640" y="611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PROHIBITED BEHAVIOR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ctangle 5"/>
          <p:cNvSpPr/>
          <p:nvPr/>
        </p:nvSpPr>
        <p:spPr>
          <a:xfrm>
            <a:off x="368640" y="1691640"/>
            <a:ext cx="6300360" cy="63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There are two categories of prohibited behaviour, Category 1 and Category 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CATEGORY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 Techniques which make excessive contact,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 Attacks to the arms or legs, groin, joints, or instep.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3. Attacks to the face with open hand techniques.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4. Dangerous or forbidden throwing techniques.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CATEGORY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 Feigning, or exaggerating injury.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 Exit from the competition area (JOGAI) not caused by the opponent.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3. Self-endangerment by indulging in behaviour,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4. Avoiding combat as a means of preventing the opponent having the opportunity to score.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5. Passivity – not attempting to engage in combat.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6. Clinching, wrestling, pushing, or standing chest to chest without attempting a scoring technique or takedown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7. Grabbing the opponent with both hands for any other reasons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8. Grabbing the opponents arm or karate GI with one hand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9. Dangerous and uncontrolled attacks.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10. Simulated attacks with the head, knees, or elbows.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11. Talking to, or goading the opponent.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failing to obey the orders of the Referee, and Refereeing officials.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"/>
          <p:cNvSpPr/>
          <p:nvPr/>
        </p:nvSpPr>
        <p:spPr>
          <a:xfrm>
            <a:off x="548640" y="39564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3" name="Rectangle 2"/>
          <p:cNvSpPr/>
          <p:nvPr/>
        </p:nvSpPr>
        <p:spPr>
          <a:xfrm>
            <a:off x="3653280" y="39564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548640" y="183564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Rectangle 4"/>
          <p:cNvSpPr/>
          <p:nvPr/>
        </p:nvSpPr>
        <p:spPr>
          <a:xfrm>
            <a:off x="548640" y="334800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Rectangle 5"/>
          <p:cNvSpPr/>
          <p:nvPr/>
        </p:nvSpPr>
        <p:spPr>
          <a:xfrm>
            <a:off x="3645000" y="334800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Rectangle 6"/>
          <p:cNvSpPr/>
          <p:nvPr/>
        </p:nvSpPr>
        <p:spPr>
          <a:xfrm>
            <a:off x="3645000" y="486000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8" name="Rectangle 7"/>
          <p:cNvSpPr/>
          <p:nvPr/>
        </p:nvSpPr>
        <p:spPr>
          <a:xfrm>
            <a:off x="556920" y="486000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548640" y="6372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0" name="Rectangle 9"/>
          <p:cNvSpPr/>
          <p:nvPr/>
        </p:nvSpPr>
        <p:spPr>
          <a:xfrm>
            <a:off x="3645000" y="6372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Rectangle 10"/>
          <p:cNvSpPr/>
          <p:nvPr/>
        </p:nvSpPr>
        <p:spPr>
          <a:xfrm>
            <a:off x="3645000" y="7740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TextBox 14"/>
          <p:cNvSpPr/>
          <p:nvPr/>
        </p:nvSpPr>
        <p:spPr>
          <a:xfrm>
            <a:off x="4660560" y="747000"/>
            <a:ext cx="1589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WARM -UP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15"/>
          <p:cNvSpPr/>
          <p:nvPr/>
        </p:nvSpPr>
        <p:spPr>
          <a:xfrm>
            <a:off x="1515240" y="5076000"/>
            <a:ext cx="755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Geri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16"/>
          <p:cNvSpPr/>
          <p:nvPr/>
        </p:nvSpPr>
        <p:spPr>
          <a:xfrm>
            <a:off x="847080" y="6621480"/>
            <a:ext cx="2348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BASIC SPARRING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   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Kumite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7"/>
          <p:cNvSpPr/>
          <p:nvPr/>
        </p:nvSpPr>
        <p:spPr>
          <a:xfrm>
            <a:off x="1861560" y="2123640"/>
            <a:ext cx="1145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8"/>
          <p:cNvSpPr/>
          <p:nvPr/>
        </p:nvSpPr>
        <p:spPr>
          <a:xfrm>
            <a:off x="4542480" y="3564000"/>
            <a:ext cx="1880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HAND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      </a:t>
            </a: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Uchi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9"/>
          <p:cNvSpPr/>
          <p:nvPr/>
        </p:nvSpPr>
        <p:spPr>
          <a:xfrm>
            <a:off x="4548240" y="5076000"/>
            <a:ext cx="9630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FORM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Kata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20"/>
          <p:cNvSpPr/>
          <p:nvPr/>
        </p:nvSpPr>
        <p:spPr>
          <a:xfrm>
            <a:off x="4385160" y="6588360"/>
            <a:ext cx="1992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RULES OF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COMPETITION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21"/>
          <p:cNvSpPr/>
          <p:nvPr/>
        </p:nvSpPr>
        <p:spPr>
          <a:xfrm>
            <a:off x="4092120" y="7972920"/>
            <a:ext cx="2177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REALITY BASED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SELF DEFENSE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22"/>
          <p:cNvSpPr/>
          <p:nvPr/>
        </p:nvSpPr>
        <p:spPr>
          <a:xfrm>
            <a:off x="1718280" y="3492000"/>
            <a:ext cx="10087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00000"/>
                </a:solidFill>
                <a:latin typeface="Calibri"/>
              </a:rPr>
              <a:t>Uke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23"/>
          <p:cNvSpPr/>
          <p:nvPr/>
        </p:nvSpPr>
        <p:spPr>
          <a:xfrm>
            <a:off x="540360" y="7740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Rectangle 24"/>
          <p:cNvSpPr/>
          <p:nvPr/>
        </p:nvSpPr>
        <p:spPr>
          <a:xfrm>
            <a:off x="3645000" y="183564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TextBox 25"/>
          <p:cNvSpPr/>
          <p:nvPr/>
        </p:nvSpPr>
        <p:spPr>
          <a:xfrm>
            <a:off x="4682880" y="2238120"/>
            <a:ext cx="10969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IN" sz="2400" spc="-1" strike="noStrike">
                <a:solidFill>
                  <a:srgbClr val="ff0000"/>
                </a:solidFill>
                <a:latin typeface="Calibri"/>
              </a:rPr>
              <a:t>Tsuki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26"/>
          <p:cNvSpPr/>
          <p:nvPr/>
        </p:nvSpPr>
        <p:spPr>
          <a:xfrm>
            <a:off x="918360" y="8091720"/>
            <a:ext cx="2086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TERMINOLOGY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11"/>
          <p:cNvSpPr/>
          <p:nvPr/>
        </p:nvSpPr>
        <p:spPr>
          <a:xfrm>
            <a:off x="696600" y="839160"/>
            <a:ext cx="2394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KARATE MANTRA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27"/>
          <p:cNvSpPr/>
          <p:nvPr/>
        </p:nvSpPr>
        <p:spPr>
          <a:xfrm>
            <a:off x="548640" y="9180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Rectangle 28"/>
          <p:cNvSpPr/>
          <p:nvPr/>
        </p:nvSpPr>
        <p:spPr>
          <a:xfrm>
            <a:off x="3653280" y="9180360"/>
            <a:ext cx="2736000" cy="129564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24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TextBox 29"/>
          <p:cNvSpPr/>
          <p:nvPr/>
        </p:nvSpPr>
        <p:spPr>
          <a:xfrm>
            <a:off x="4321440" y="9565200"/>
            <a:ext cx="1217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PROFILE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30"/>
          <p:cNvSpPr/>
          <p:nvPr/>
        </p:nvSpPr>
        <p:spPr>
          <a:xfrm>
            <a:off x="1039680" y="9624240"/>
            <a:ext cx="1843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NEWS/ BLOG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Rounded Rectangle 3"/>
          <p:cNvSpPr/>
          <p:nvPr/>
        </p:nvSpPr>
        <p:spPr>
          <a:xfrm>
            <a:off x="1470600" y="107640"/>
            <a:ext cx="4032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d0d0d"/>
                </a:solidFill>
                <a:latin typeface="Calibri"/>
              </a:rPr>
              <a:t>KATA RULES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Rectangle 1"/>
          <p:cNvSpPr/>
          <p:nvPr/>
        </p:nvSpPr>
        <p:spPr>
          <a:xfrm>
            <a:off x="836640" y="2171520"/>
            <a:ext cx="56163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Criteria of Kata Decision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Kata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 Technical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a. Stances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b. Techniques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c. Transitional movements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d. Timing e. correct breathing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f. Focus (KIME)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g. Conformance: Consistence in the performance of the KIHON of the style (Ryu-ha) in the kata.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 Athletic performance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a. Strength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b. Speed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c. Balance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www.youtube.com/karatemantra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ounded Rectangle 13"/>
          <p:cNvSpPr/>
          <p:nvPr/>
        </p:nvSpPr>
        <p:spPr>
          <a:xfrm>
            <a:off x="332640" y="1475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CRITERIA OF KATA DECISION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ounded Rectangle 3"/>
          <p:cNvSpPr/>
          <p:nvPr/>
        </p:nvSpPr>
        <p:spPr>
          <a:xfrm>
            <a:off x="332640" y="323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DISQUALIFICATION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4"/>
          <p:cNvSpPr/>
          <p:nvPr/>
        </p:nvSpPr>
        <p:spPr>
          <a:xfrm>
            <a:off x="332640" y="2291040"/>
            <a:ext cx="612036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Disqualification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 Competitor or a team of Competitors may be disqualified for any of the following reasons: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1. Performing the wrong kata or announcing the wrong kata.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2. Failing to bow at the beginning and completion of the kata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3. A distinct pause or stop in the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4. Interference with the function of the Judges (such as the Judge having to move for safety reasons or making physical contact with a Judge).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5. Belt falling off during the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6. Exceeding the total time limit of 5 minutes duration for Kata and Bunkai.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7. Performing a scissor takedown technique to the neck area in Bunkai (Jodan Kani Basami)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8. Failure to follow the instructions of the Chief Judge or other misconduct.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1"/>
          <p:cNvSpPr/>
          <p:nvPr/>
        </p:nvSpPr>
        <p:spPr>
          <a:xfrm>
            <a:off x="1989000" y="827640"/>
            <a:ext cx="32400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chemeClr val="lt1"/>
                </a:solidFill>
                <a:latin typeface="Calibri"/>
              </a:rPr>
              <a:t>Terminology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ounded Rectangle 1"/>
          <p:cNvSpPr/>
          <p:nvPr/>
        </p:nvSpPr>
        <p:spPr>
          <a:xfrm>
            <a:off x="332640" y="467640"/>
            <a:ext cx="6192360" cy="8636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chemeClr val="lt1"/>
                </a:solidFill>
                <a:latin typeface="Calibri"/>
              </a:rPr>
              <a:t>REALITY BASED SELF DEFENSE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ounded Rectangle 2"/>
          <p:cNvSpPr/>
          <p:nvPr/>
        </p:nvSpPr>
        <p:spPr>
          <a:xfrm>
            <a:off x="332640" y="2915640"/>
            <a:ext cx="6192360" cy="8636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chemeClr val="lt1"/>
                </a:solidFill>
                <a:latin typeface="Calibri"/>
              </a:rPr>
              <a:t>SELF DEFENSE FOR KIDS &amp; TEENS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ounded Rectangle 3"/>
          <p:cNvSpPr/>
          <p:nvPr/>
        </p:nvSpPr>
        <p:spPr>
          <a:xfrm>
            <a:off x="332640" y="3996000"/>
            <a:ext cx="6192360" cy="8636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chemeClr val="lt1"/>
                </a:solidFill>
                <a:latin typeface="Calibri"/>
              </a:rPr>
              <a:t>SELF DEFENSE FOR GIRLS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Rounded Rectangle 4"/>
          <p:cNvSpPr/>
          <p:nvPr/>
        </p:nvSpPr>
        <p:spPr>
          <a:xfrm>
            <a:off x="332640" y="5076000"/>
            <a:ext cx="6192360" cy="8636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chemeClr val="lt1"/>
                </a:solidFill>
                <a:latin typeface="Calibri"/>
              </a:rPr>
              <a:t>SELF DEFENSE FOR SENIORS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30"/>
          <p:cNvSpPr/>
          <p:nvPr/>
        </p:nvSpPr>
        <p:spPr>
          <a:xfrm>
            <a:off x="1429920" y="7251840"/>
            <a:ext cx="2796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Major Classes in Delhi (NCR)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ounded Rectangle 1"/>
          <p:cNvSpPr/>
          <p:nvPr/>
        </p:nvSpPr>
        <p:spPr>
          <a:xfrm>
            <a:off x="7605360" y="6500160"/>
            <a:ext cx="5871960" cy="935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Delhi State Championship (Kata/Kumite)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2"/>
          <p:cNvSpPr/>
          <p:nvPr/>
        </p:nvSpPr>
        <p:spPr>
          <a:xfrm>
            <a:off x="2160000" y="251640"/>
            <a:ext cx="2394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KARATE MANTRA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ctangle 3"/>
          <p:cNvSpPr/>
          <p:nvPr/>
        </p:nvSpPr>
        <p:spPr>
          <a:xfrm>
            <a:off x="332640" y="7765200"/>
            <a:ext cx="6192360" cy="11991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chemeClr val="lt1"/>
                </a:solidFill>
                <a:latin typeface="Calibri"/>
              </a:rPr>
              <a:t>Follow me  on social media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chemeClr val="lt1"/>
                </a:solidFill>
                <a:latin typeface="Calibri"/>
              </a:rPr>
              <a:t>Facebook, youtube, twitter, blogger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chemeClr val="lt1"/>
                </a:solidFill>
                <a:latin typeface="Calibri"/>
              </a:rPr>
              <a:t>Www.karatemantra.com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5"/>
          <p:cNvSpPr/>
          <p:nvPr/>
        </p:nvSpPr>
        <p:spPr>
          <a:xfrm>
            <a:off x="332640" y="1239120"/>
            <a:ext cx="6192360" cy="2684520"/>
          </a:xfrm>
          <a:prstGeom prst="rect">
            <a:avLst/>
          </a:prstGeom>
          <a:solidFill>
            <a:srgbClr val="0070c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</a:rPr>
              <a:t>Karate Mantra </a:t>
            </a:r>
            <a:r>
              <a:rPr b="0" lang="en-US" sz="2400" spc="-1" strike="noStrike">
                <a:solidFill>
                  <a:schemeClr val="lt1"/>
                </a:solidFill>
                <a:latin typeface="Calibri"/>
              </a:rPr>
              <a:t>practices the </a:t>
            </a:r>
            <a:r>
              <a:rPr b="1" lang="en-US" sz="2400" spc="-1" strike="noStrike">
                <a:solidFill>
                  <a:schemeClr val="lt1"/>
                </a:solidFill>
                <a:latin typeface="Calibri"/>
              </a:rPr>
              <a:t>Kofukan Shito-Ryu </a:t>
            </a:r>
            <a:r>
              <a:rPr b="0" lang="en-US" sz="2400" spc="-1" strike="noStrike">
                <a:solidFill>
                  <a:schemeClr val="lt1"/>
                </a:solidFill>
                <a:latin typeface="Calibri"/>
              </a:rPr>
              <a:t>style of karate, one of the most dynamic styles of karate in the world. </a:t>
            </a:r>
            <a:r>
              <a:rPr b="1" lang="en-US" sz="2400" spc="-1" strike="noStrike">
                <a:solidFill>
                  <a:schemeClr val="lt1"/>
                </a:solidFill>
                <a:latin typeface="Calibri"/>
              </a:rPr>
              <a:t>Kofukan Shito-Ryu</a:t>
            </a:r>
            <a:r>
              <a:rPr b="0" lang="en-US" sz="2400" spc="-1" strike="noStrike">
                <a:solidFill>
                  <a:schemeClr val="lt1"/>
                </a:solidFill>
                <a:latin typeface="Calibri"/>
              </a:rPr>
              <a:t> karate offers participants excellent physical conditioning and strong mental discipline, as well as a scientifically proven method of self-defense.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"/>
          <p:cNvSpPr/>
          <p:nvPr/>
        </p:nvSpPr>
        <p:spPr>
          <a:xfrm>
            <a:off x="219240" y="6080040"/>
            <a:ext cx="6480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Recommendations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Always warm up your entire body for at least 10 minutes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Stretch your entire body, not just your legs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Your stretching routine should include your arms, lower back, hips and legs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ounded Rectangle 3"/>
          <p:cNvSpPr/>
          <p:nvPr/>
        </p:nvSpPr>
        <p:spPr>
          <a:xfrm>
            <a:off x="1268640" y="1944000"/>
            <a:ext cx="4464000" cy="1656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Warm Up Exercise Video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ounded Rectangle 4"/>
          <p:cNvSpPr/>
          <p:nvPr/>
        </p:nvSpPr>
        <p:spPr>
          <a:xfrm>
            <a:off x="1268640" y="3780000"/>
            <a:ext cx="4464000" cy="1656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Stretching Exercise Video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ounded Rectangle 5"/>
          <p:cNvSpPr/>
          <p:nvPr/>
        </p:nvSpPr>
        <p:spPr>
          <a:xfrm>
            <a:off x="1839600" y="630000"/>
            <a:ext cx="3240000" cy="52272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Warm-Up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Table 9"/>
          <p:cNvGraphicFramePr/>
          <p:nvPr/>
        </p:nvGraphicFramePr>
        <p:xfrm>
          <a:off x="44640" y="35640"/>
          <a:ext cx="6817680" cy="11405160"/>
        </p:xfrm>
        <a:graphic>
          <a:graphicData uri="http://schemas.openxmlformats.org/drawingml/2006/table">
            <a:tbl>
              <a:tblPr/>
              <a:tblGrid>
                <a:gridCol w="6818040"/>
              </a:tblGrid>
              <a:tr h="765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      </a:t>
                      </a:r>
                      <a:r>
                        <a:rPr b="1" lang="en-IN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STANCE (Dachi)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Fudo Dachi (Immovable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Heiko Dachi (Parallel Open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6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Heisoku Dachi (Closed Feet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Hangetsu Dachi (Half Moon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Hachiji Dachi (Natural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Kiba Dachi (Horse Stance)                                                    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Kokutsu Dachi (Backward Leaning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Kosa Dachi (Cross Stepping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Moto Dachi (Foundational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Musubi Dachi (Attension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Neko-ashi Dachi (Cat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Renoji Dachi (L Shape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Sanchin Dachi (Hourglass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Shiko Dachi (Sumo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Tsuru- ashi Dachi (Crane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Yoi Dachi (Ready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Zenkutsu Dachi (Front Stance)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Seiza (Proper Sitting) </a:t>
                      </a:r>
                      <a:endParaRPr b="0" lang="en-IN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  <a:tr h="482760"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82120">
                <a:tc>
                  <a:txBody>
                    <a:bodyPr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9360">
                      <a:solidFill>
                        <a:srgbClr val="46aac4"/>
                      </a:solidFill>
                    </a:lnL>
                    <a:lnR w="9360">
                      <a:solidFill>
                        <a:srgbClr val="46aac4"/>
                      </a:solidFill>
                    </a:lnR>
                    <a:lnT w="9360">
                      <a:solidFill>
                        <a:srgbClr val="46aac4"/>
                      </a:solidFill>
                    </a:lnT>
                    <a:lnB w="9360">
                      <a:solidFill>
                        <a:srgbClr val="46aac4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0" name="Rectangle 1"/>
          <p:cNvSpPr/>
          <p:nvPr/>
        </p:nvSpPr>
        <p:spPr>
          <a:xfrm>
            <a:off x="-5716080" y="-1152720"/>
            <a:ext cx="5715720" cy="143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Heiko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 (parallel open stance)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Heisoku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8"/>
              </a:rPr>
              <a:t> – Closed feet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9"/>
              </a:rPr>
              <a:t>Kamae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0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1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2"/>
              </a:rPr>
              <a:t> – Fighting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3"/>
              </a:rPr>
              <a:t>Musubi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4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5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6"/>
              </a:rPr>
              <a:t> – Open Feet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Musubi Dachi Heiko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7"/>
              </a:rPr>
              <a:t>Hachiji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8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19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Uchi Hachiji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Chokusen Seisan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0"/>
              </a:rPr>
              <a:t>Tsuru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1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2"/>
              </a:rPr>
              <a:t>Ashi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3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4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5"/>
              </a:rPr>
              <a:t> – crane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Kamae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Yoi Dachi (ready stance)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Intermediate Stances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Naihanchi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6"/>
              </a:rPr>
              <a:t>Sanchin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7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8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29"/>
              </a:rPr>
              <a:t> – Hourglass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0"/>
              </a:rPr>
              <a:t>Moto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1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2"/>
              </a:rPr>
              <a:t>Hangetsu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3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4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5"/>
              </a:rPr>
              <a:t>Kosa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6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7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Han Zenkutsu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Han-Kokutsu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Low Stances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8"/>
              </a:rPr>
              <a:t>Kiba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39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0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1"/>
              </a:rPr>
              <a:t> – Horse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2"/>
              </a:rPr>
              <a:t>Kake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3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4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5"/>
              </a:rPr>
              <a:t>Shiko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6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7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8"/>
              </a:rPr>
              <a:t> – Sumo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49"/>
              </a:rPr>
              <a:t>Zenkutsu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0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1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2"/>
              </a:rPr>
              <a:t> – Front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3"/>
              </a:rPr>
              <a:t>Neko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4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5"/>
              </a:rPr>
              <a:t>Ashi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6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7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8"/>
              </a:rPr>
              <a:t> – Cat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59"/>
              </a:rPr>
              <a:t>Fudo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0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1"/>
              </a:rPr>
              <a:t>Kokutso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2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3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4"/>
              </a:rPr>
              <a:t> – Backward Leaning Stance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Sokutsu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Other Stances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5"/>
              </a:rPr>
              <a:t>Moro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6"/>
              </a:rPr>
              <a:t>Ashi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7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8"/>
              </a:rPr>
              <a:t>Dachi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69"/>
              </a:rPr>
              <a:t> (two-foot stance)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Shizen Dachi (natural stance)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0"/>
              </a:rPr>
              <a:t>Uchi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1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2"/>
              </a:rPr>
              <a:t>Hachiji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3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4"/>
              </a:rPr>
              <a:t>Dachi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 (pigeon toe stance/inside eight-character stance)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Iai Goshi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Sagi Ashi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5"/>
              </a:rPr>
              <a:t>Renoji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6"/>
              </a:rPr>
              <a:t> </a:t>
            </a: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7"/>
              </a:rPr>
              <a:t>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Teiji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Heiko Dachi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ff"/>
                </a:solidFill>
                <a:uFillTx/>
                <a:latin typeface="Calibri"/>
                <a:hlinkClick r:id="rId78"/>
              </a:rPr>
              <a:t>Seiza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5"/>
          <p:cNvSpPr/>
          <p:nvPr/>
        </p:nvSpPr>
        <p:spPr>
          <a:xfrm>
            <a:off x="2061000" y="107640"/>
            <a:ext cx="2520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Punch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Zuki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Rounded Rectangle 16"/>
          <p:cNvSpPr/>
          <p:nvPr/>
        </p:nvSpPr>
        <p:spPr>
          <a:xfrm>
            <a:off x="404640" y="241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Kazami Zuki – Lead jab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ounded Rectangle 17"/>
          <p:cNvSpPr/>
          <p:nvPr/>
        </p:nvSpPr>
        <p:spPr>
          <a:xfrm>
            <a:off x="404640" y="385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Ura Zuki – Short Uppercut to the Stomach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ounded Rectangle 18"/>
          <p:cNvSpPr/>
          <p:nvPr/>
        </p:nvSpPr>
        <p:spPr>
          <a:xfrm>
            <a:off x="404640" y="457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Tate zuki- Vertical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ounded Rectangle 19"/>
          <p:cNvSpPr/>
          <p:nvPr/>
        </p:nvSpPr>
        <p:spPr>
          <a:xfrm>
            <a:off x="404640" y="529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Nihon Zuki – Double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ounded Rectangle 20"/>
          <p:cNvSpPr/>
          <p:nvPr/>
        </p:nvSpPr>
        <p:spPr>
          <a:xfrm>
            <a:off x="404640" y="601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Furi Zuki – Circular Swing Vertical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ounded Rectangle 21"/>
          <p:cNvSpPr/>
          <p:nvPr/>
        </p:nvSpPr>
        <p:spPr>
          <a:xfrm>
            <a:off x="404640" y="673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Furi tate Zuki – Swing Vetical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ounded Rectangle 22"/>
          <p:cNvSpPr/>
          <p:nvPr/>
        </p:nvSpPr>
        <p:spPr>
          <a:xfrm>
            <a:off x="404640" y="745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Nagashi Zuki _ Flowing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Rounded Rectangle 23"/>
          <p:cNvSpPr/>
          <p:nvPr/>
        </p:nvSpPr>
        <p:spPr>
          <a:xfrm>
            <a:off x="404640" y="817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Jun Zuki – Leading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ounded Rectangle 24"/>
          <p:cNvSpPr/>
          <p:nvPr/>
        </p:nvSpPr>
        <p:spPr>
          <a:xfrm>
            <a:off x="404640" y="313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Oi Zuki- Stepping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ounded Rectangle 25"/>
          <p:cNvSpPr/>
          <p:nvPr/>
        </p:nvSpPr>
        <p:spPr>
          <a:xfrm>
            <a:off x="404640" y="1691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Gyaku Zuku – Reverse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ounded Rectangle 26"/>
          <p:cNvSpPr/>
          <p:nvPr/>
        </p:nvSpPr>
        <p:spPr>
          <a:xfrm>
            <a:off x="426600" y="976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Seiken Choku Zuki – Horizontal Punch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3"/>
          <p:cNvSpPr/>
          <p:nvPr/>
        </p:nvSpPr>
        <p:spPr>
          <a:xfrm>
            <a:off x="2061000" y="107640"/>
            <a:ext cx="2520000" cy="79416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Block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Uke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ounded Rectangle 4"/>
          <p:cNvSpPr/>
          <p:nvPr/>
        </p:nvSpPr>
        <p:spPr>
          <a:xfrm>
            <a:off x="404640" y="241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Gedan Barai – Downward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ounded Rectangle 5"/>
          <p:cNvSpPr/>
          <p:nvPr/>
        </p:nvSpPr>
        <p:spPr>
          <a:xfrm>
            <a:off x="404640" y="385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Ura Zuki – Short Uppercut to the Stomach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ounded Rectangle 6"/>
          <p:cNvSpPr/>
          <p:nvPr/>
        </p:nvSpPr>
        <p:spPr>
          <a:xfrm>
            <a:off x="404640" y="457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Morate Uke – Augmented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ounded Rectangle 7"/>
          <p:cNvSpPr/>
          <p:nvPr/>
        </p:nvSpPr>
        <p:spPr>
          <a:xfrm>
            <a:off x="404640" y="529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Suto Uke – Knife Handed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ounded Rectangle 8"/>
          <p:cNvSpPr/>
          <p:nvPr/>
        </p:nvSpPr>
        <p:spPr>
          <a:xfrm>
            <a:off x="404640" y="601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Soto Uke – Ouside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ounded Rectangle 9"/>
          <p:cNvSpPr/>
          <p:nvPr/>
        </p:nvSpPr>
        <p:spPr>
          <a:xfrm>
            <a:off x="404640" y="673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Uchi Uke  – Inside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ounded Rectangle 10"/>
          <p:cNvSpPr/>
          <p:nvPr/>
        </p:nvSpPr>
        <p:spPr>
          <a:xfrm>
            <a:off x="404640" y="745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Nagashi Uke - Flushing Block/ Deflecting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ounded Rectangle 11"/>
          <p:cNvSpPr/>
          <p:nvPr/>
        </p:nvSpPr>
        <p:spPr>
          <a:xfrm>
            <a:off x="404640" y="817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Kakiwake Uke – Two handed separating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ounded Rectangle 12"/>
          <p:cNvSpPr/>
          <p:nvPr/>
        </p:nvSpPr>
        <p:spPr>
          <a:xfrm>
            <a:off x="404640" y="3137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Juji Uke- Two handed ”Cross” Block/ X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ounded Rectangle 13"/>
          <p:cNvSpPr/>
          <p:nvPr/>
        </p:nvSpPr>
        <p:spPr>
          <a:xfrm>
            <a:off x="404640" y="1691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Chudan Uke – Middle Level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ounded Rectangle 14"/>
          <p:cNvSpPr/>
          <p:nvPr/>
        </p:nvSpPr>
        <p:spPr>
          <a:xfrm>
            <a:off x="426600" y="976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Age Uke – Risisng Block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2"/>
          <p:cNvSpPr/>
          <p:nvPr/>
        </p:nvSpPr>
        <p:spPr>
          <a:xfrm>
            <a:off x="2061000" y="179640"/>
            <a:ext cx="2520000" cy="863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d0d0d"/>
                </a:solidFill>
                <a:latin typeface="Calibri"/>
              </a:rPr>
              <a:t>Stike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Uchi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ounded Rectangle 4"/>
          <p:cNvSpPr/>
          <p:nvPr/>
        </p:nvSpPr>
        <p:spPr>
          <a:xfrm>
            <a:off x="-3555720" y="364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Hiraken Uchi – Leopard First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ounded Rectangle 5"/>
          <p:cNvSpPr/>
          <p:nvPr/>
        </p:nvSpPr>
        <p:spPr>
          <a:xfrm>
            <a:off x="-3555720" y="508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Koken Uchi – Wrist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ounded Rectangle 6"/>
          <p:cNvSpPr/>
          <p:nvPr/>
        </p:nvSpPr>
        <p:spPr>
          <a:xfrm>
            <a:off x="-3555720" y="580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Kumade uchi – Bear hand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ounded Rectangle 7"/>
          <p:cNvSpPr/>
          <p:nvPr/>
        </p:nvSpPr>
        <p:spPr>
          <a:xfrm>
            <a:off x="-3555720" y="652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Shotei Uchi – Palm heel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ounded Rectangle 8"/>
          <p:cNvSpPr/>
          <p:nvPr/>
        </p:nvSpPr>
        <p:spPr>
          <a:xfrm>
            <a:off x="-3555720" y="7241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Shuto Uchi – knife Hand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ounded Rectangle 9"/>
          <p:cNvSpPr/>
          <p:nvPr/>
        </p:nvSpPr>
        <p:spPr>
          <a:xfrm>
            <a:off x="3861000" y="5004000"/>
            <a:ext cx="3672000" cy="570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Elbow Strikes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ounded Rectangle 12"/>
          <p:cNvSpPr/>
          <p:nvPr/>
        </p:nvSpPr>
        <p:spPr>
          <a:xfrm>
            <a:off x="-3555720" y="436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Keiko Uchi- Chicken Beak hand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ounded Rectangle 13"/>
          <p:cNvSpPr/>
          <p:nvPr/>
        </p:nvSpPr>
        <p:spPr>
          <a:xfrm>
            <a:off x="-3555720" y="2915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Haito Uchi – Ridge hand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ounded Rectangle 14"/>
          <p:cNvSpPr/>
          <p:nvPr/>
        </p:nvSpPr>
        <p:spPr>
          <a:xfrm>
            <a:off x="-2259720" y="2201040"/>
            <a:ext cx="3384000" cy="570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Hand Strikes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ounded Rectangle 16"/>
          <p:cNvSpPr/>
          <p:nvPr/>
        </p:nvSpPr>
        <p:spPr>
          <a:xfrm>
            <a:off x="2853000" y="25693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Ippon Nukite – Single Finger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ounded Rectangle 17"/>
          <p:cNvSpPr/>
          <p:nvPr/>
        </p:nvSpPr>
        <p:spPr>
          <a:xfrm>
            <a:off x="2853000" y="335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Nihon Nukite – Two Finger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ounded Rectangle 18"/>
          <p:cNvSpPr/>
          <p:nvPr/>
        </p:nvSpPr>
        <p:spPr>
          <a:xfrm>
            <a:off x="2853000" y="40680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Nakadaka Ippon Ken- Middle Knuckle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ounded Rectangle 19"/>
          <p:cNvSpPr/>
          <p:nvPr/>
        </p:nvSpPr>
        <p:spPr>
          <a:xfrm>
            <a:off x="2853000" y="18439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Nukite – Spear hand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ounded Rectangle 20"/>
          <p:cNvSpPr/>
          <p:nvPr/>
        </p:nvSpPr>
        <p:spPr>
          <a:xfrm>
            <a:off x="3789000" y="1129320"/>
            <a:ext cx="3888000" cy="570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Finger Strikes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ounded Rectangle 27"/>
          <p:cNvSpPr/>
          <p:nvPr/>
        </p:nvSpPr>
        <p:spPr>
          <a:xfrm>
            <a:off x="2709000" y="644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Empi Uchi – Front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ounded Rectangle 28"/>
          <p:cNvSpPr/>
          <p:nvPr/>
        </p:nvSpPr>
        <p:spPr>
          <a:xfrm>
            <a:off x="2709000" y="788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Otoshi Empi Uchi – Downward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ounded Rectangle 29"/>
          <p:cNvSpPr/>
          <p:nvPr/>
        </p:nvSpPr>
        <p:spPr>
          <a:xfrm>
            <a:off x="2709000" y="860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Ushiro Empi uchi – Rear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ounded Rectangle 30"/>
          <p:cNvSpPr/>
          <p:nvPr/>
        </p:nvSpPr>
        <p:spPr>
          <a:xfrm>
            <a:off x="2709000" y="932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Empi Uchi – Side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ounded Rectangle 32"/>
          <p:cNvSpPr/>
          <p:nvPr/>
        </p:nvSpPr>
        <p:spPr>
          <a:xfrm>
            <a:off x="2709000" y="7164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Empi Uchi- Round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ounded Rectangle 33"/>
          <p:cNvSpPr/>
          <p:nvPr/>
        </p:nvSpPr>
        <p:spPr>
          <a:xfrm>
            <a:off x="2709000" y="57189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Jodan Empi Uchi– Upward Elbow Strike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 3"/>
          <p:cNvSpPr/>
          <p:nvPr/>
        </p:nvSpPr>
        <p:spPr>
          <a:xfrm>
            <a:off x="2061000" y="107640"/>
            <a:ext cx="2520000" cy="79416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d0d0d"/>
                </a:solidFill>
                <a:latin typeface="Calibri"/>
              </a:rPr>
              <a:t>Kick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Geri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ounded Rectangle 4"/>
          <p:cNvSpPr/>
          <p:nvPr/>
        </p:nvSpPr>
        <p:spPr>
          <a:xfrm>
            <a:off x="404640" y="63828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Geri- Round House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ounded Rectangle 5"/>
          <p:cNvSpPr/>
          <p:nvPr/>
        </p:nvSpPr>
        <p:spPr>
          <a:xfrm>
            <a:off x="404640" y="925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Geri – Side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ounded Rectangle 6"/>
          <p:cNvSpPr/>
          <p:nvPr/>
        </p:nvSpPr>
        <p:spPr>
          <a:xfrm>
            <a:off x="404640" y="12138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Ushiro Geri – Back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ounded Rectangle 7"/>
          <p:cNvSpPr/>
          <p:nvPr/>
        </p:nvSpPr>
        <p:spPr>
          <a:xfrm>
            <a:off x="404640" y="128530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Ura Mawashi Geri – Reverse Roundhouse Kick or Hook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ounded Rectangle 8"/>
          <p:cNvSpPr/>
          <p:nvPr/>
        </p:nvSpPr>
        <p:spPr>
          <a:xfrm>
            <a:off x="404640" y="299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Kin Geri – Groin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ounded Rectangle 9"/>
          <p:cNvSpPr/>
          <p:nvPr/>
        </p:nvSpPr>
        <p:spPr>
          <a:xfrm>
            <a:off x="404640" y="5014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Tobi Geri  – Front Jumping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ounded Rectangle 10"/>
          <p:cNvSpPr/>
          <p:nvPr/>
        </p:nvSpPr>
        <p:spPr>
          <a:xfrm>
            <a:off x="404640" y="78177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Tobi Geri – Roundhouse Jumping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ounded Rectangle 11"/>
          <p:cNvSpPr/>
          <p:nvPr/>
        </p:nvSpPr>
        <p:spPr>
          <a:xfrm>
            <a:off x="404640" y="1547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Hiza Tobi Geri –Jumping Knee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ounded Rectangle 12"/>
          <p:cNvSpPr/>
          <p:nvPr/>
        </p:nvSpPr>
        <p:spPr>
          <a:xfrm>
            <a:off x="404640" y="8996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Hiza Geri- Knee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ounded Rectangle 13"/>
          <p:cNvSpPr/>
          <p:nvPr/>
        </p:nvSpPr>
        <p:spPr>
          <a:xfrm>
            <a:off x="404640" y="2273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Kensetsu Geri – Knee Joint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ounded Rectangle 14"/>
          <p:cNvSpPr/>
          <p:nvPr/>
        </p:nvSpPr>
        <p:spPr>
          <a:xfrm>
            <a:off x="426600" y="4289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Mae Geri Keage/ Kekomi  – Front Snap/Thurst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ounded Rectangle 16"/>
          <p:cNvSpPr/>
          <p:nvPr/>
        </p:nvSpPr>
        <p:spPr>
          <a:xfrm>
            <a:off x="404640" y="106927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Tobi Geri – back jumping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ounded Rectangle 17"/>
          <p:cNvSpPr/>
          <p:nvPr/>
        </p:nvSpPr>
        <p:spPr>
          <a:xfrm>
            <a:off x="404640" y="57344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Mikazuki Geri- Crescent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ounded Rectangle 18"/>
          <p:cNvSpPr/>
          <p:nvPr/>
        </p:nvSpPr>
        <p:spPr>
          <a:xfrm>
            <a:off x="404640" y="853236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Nidan Geri – Jumping Double Front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ounded Rectangle 22"/>
          <p:cNvSpPr/>
          <p:nvPr/>
        </p:nvSpPr>
        <p:spPr>
          <a:xfrm>
            <a:off x="404640" y="1140768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Ushiro Tobi Geri – back jumping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ounded Rectangle 23"/>
          <p:cNvSpPr/>
          <p:nvPr/>
        </p:nvSpPr>
        <p:spPr>
          <a:xfrm>
            <a:off x="404640" y="99673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Yoko Geri Keage/Kekomi – Side Snap/Thrust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ounded Rectangle 24"/>
          <p:cNvSpPr/>
          <p:nvPr/>
        </p:nvSpPr>
        <p:spPr>
          <a:xfrm>
            <a:off x="404640" y="709740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Mawashi otoshi Geri – falling Roundhouse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Rounded Rectangle 25"/>
          <p:cNvSpPr/>
          <p:nvPr/>
        </p:nvSpPr>
        <p:spPr>
          <a:xfrm>
            <a:off x="404640" y="1357812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Ushiro Tobi Geri – back jumping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Rounded Rectangle 26"/>
          <p:cNvSpPr/>
          <p:nvPr/>
        </p:nvSpPr>
        <p:spPr>
          <a:xfrm>
            <a:off x="404640" y="3641040"/>
            <a:ext cx="6120360" cy="57060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d0d0d"/>
                </a:solidFill>
                <a:latin typeface="Calibri"/>
              </a:rPr>
              <a:t>Kakato Otoshi Geri – Axe Kick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7929</TotalTime>
  <Application>LibreOffice/7.4.2.3$Linux_X86_64 LibreOffice_project/40$Build-3</Application>
  <AppVersion>15.0000</AppVersion>
  <Words>1782</Words>
  <Paragraphs>493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2022-08-21T03:26:38Z</dcterms:created>
  <dc:creator>Rajesh Kumar</dc:creator>
  <dc:description/>
  <dc:language>en-IN</dc:language>
  <cp:lastModifiedBy/>
  <dcterms:modified xsi:type="dcterms:W3CDTF">2022-11-13T21:13:30Z</dcterms:modified>
  <cp:revision>149</cp:revision>
  <dc:subject/>
  <dc:title>Welcome  to  KOFUKAN SHITORYU KARTAE INDIA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23</vt:i4>
  </property>
</Properties>
</file>