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4" r:id="rId8"/>
    <p:sldId id="303" r:id="rId9"/>
    <p:sldId id="305" r:id="rId10"/>
    <p:sldId id="306" r:id="rId11"/>
    <p:sldId id="307" r:id="rId12"/>
    <p:sldId id="308" r:id="rId13"/>
    <p:sldId id="3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77265" y="1695428"/>
            <a:ext cx="3506609" cy="2720743"/>
          </a:xfrm>
        </p:spPr>
        <p:txBody>
          <a:bodyPr anchor="b">
            <a:normAutofit/>
          </a:bodyPr>
          <a:lstStyle/>
          <a:p>
            <a:r>
              <a:rPr lang="en-US" sz="4400" dirty="0">
                <a:solidFill>
                  <a:schemeClr val="tx1"/>
                </a:solidFill>
              </a:rPr>
              <a:t>Markowitz portfolio optimization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49" y="4664263"/>
            <a:ext cx="3205640" cy="774186"/>
          </a:xfrm>
        </p:spPr>
        <p:txBody>
          <a:bodyPr anchor="t">
            <a:normAutofit/>
          </a:bodyPr>
          <a:lstStyle/>
          <a:p>
            <a:pPr>
              <a:lnSpc>
                <a:spcPct val="100000"/>
              </a:lnSpc>
            </a:pPr>
            <a:r>
              <a:rPr lang="en-US" sz="1600" dirty="0"/>
              <a:t>Balancing risk &amp; return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267C-C120-ECC7-B925-AE91D34AEA0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2079942-6EBD-5DB2-2AF5-367DC58E96C0}"/>
              </a:ext>
            </a:extLst>
          </p:cNvPr>
          <p:cNvSpPr>
            <a:spLocks noGrp="1"/>
          </p:cNvSpPr>
          <p:nvPr>
            <p:ph idx="1"/>
          </p:nvPr>
        </p:nvSpPr>
        <p:spPr/>
        <p:txBody>
          <a:bodyPr>
            <a:normAutofit/>
          </a:bodyPr>
          <a:lstStyle/>
          <a:p>
            <a:r>
              <a:rPr lang="en-US" dirty="0"/>
              <a:t>In conclusion, the Markowitz Portfolio Optimization provides valuable insights into constructing efficient portfolios, showcasing the trade-off between risk and return. </a:t>
            </a:r>
          </a:p>
          <a:p>
            <a:r>
              <a:rPr lang="en-US" dirty="0"/>
              <a:t>By analyzing optimal weights for different risk tolerance levels, investors can strategically balance stability and potential returns. Understanding this fundamental trade-off is essential for crafting portfolios aligned with individual risk preferences and long-term financial goals. </a:t>
            </a:r>
          </a:p>
          <a:p>
            <a:r>
              <a:rPr lang="en-US" dirty="0"/>
              <a:t>The systematic approach offered by portfolio optimization equips investors to make informed decisions, building well-balanced and risk-adjusted investment strategies that adapt to the evolving investment landscape for sustained financial well-being.</a:t>
            </a:r>
            <a:endParaRPr lang="en-IN" dirty="0"/>
          </a:p>
        </p:txBody>
      </p:sp>
    </p:spTree>
    <p:extLst>
      <p:ext uri="{BB962C8B-B14F-4D97-AF65-F5344CB8AC3E}">
        <p14:creationId xmlns:p14="http://schemas.microsoft.com/office/powerpoint/2010/main" val="345809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BF8E-23E3-8E54-065E-585E6E4D4DE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B2D4906-0F5C-2C1A-2016-3F0530070DA8}"/>
              </a:ext>
            </a:extLst>
          </p:cNvPr>
          <p:cNvSpPr>
            <a:spLocks noGrp="1"/>
          </p:cNvSpPr>
          <p:nvPr>
            <p:ph idx="1"/>
          </p:nvPr>
        </p:nvSpPr>
        <p:spPr/>
        <p:txBody>
          <a:bodyPr/>
          <a:lstStyle/>
          <a:p>
            <a:r>
              <a:rPr lang="en-US" b="1" dirty="0"/>
              <a:t>Markowitz Portfolio Optimization </a:t>
            </a:r>
            <a:r>
              <a:rPr lang="en-US" dirty="0"/>
              <a:t>is a financial theory that seeks to construct a diversified investment portfolio by balancing assets to maximize expected return for a given level of risk, considering the correlation between assets.</a:t>
            </a:r>
          </a:p>
          <a:p>
            <a:r>
              <a:rPr lang="en-US" dirty="0"/>
              <a:t>The primary objective is to </a:t>
            </a:r>
            <a:r>
              <a:rPr lang="en-US" b="1" dirty="0"/>
              <a:t>strike a balance between risk and return</a:t>
            </a:r>
            <a:r>
              <a:rPr lang="en-US" dirty="0"/>
              <a:t>, allowing investors to build diversified portfolios that optimize their expected returns based on their risk tolerance.</a:t>
            </a:r>
            <a:endParaRPr lang="en-IN" dirty="0"/>
          </a:p>
        </p:txBody>
      </p:sp>
    </p:spTree>
    <p:extLst>
      <p:ext uri="{BB962C8B-B14F-4D97-AF65-F5344CB8AC3E}">
        <p14:creationId xmlns:p14="http://schemas.microsoft.com/office/powerpoint/2010/main" val="284610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C881-A108-8072-4A73-57ED0CE85A9F}"/>
              </a:ext>
            </a:extLst>
          </p:cNvPr>
          <p:cNvSpPr>
            <a:spLocks noGrp="1"/>
          </p:cNvSpPr>
          <p:nvPr>
            <p:ph type="title"/>
          </p:nvPr>
        </p:nvSpPr>
        <p:spPr/>
        <p:txBody>
          <a:bodyPr/>
          <a:lstStyle/>
          <a:p>
            <a:r>
              <a:rPr lang="en-US" dirty="0"/>
              <a:t>Assets </a:t>
            </a:r>
            <a:endParaRPr lang="en-IN" dirty="0"/>
          </a:p>
        </p:txBody>
      </p:sp>
      <p:sp>
        <p:nvSpPr>
          <p:cNvPr id="3" name="Content Placeholder 2">
            <a:extLst>
              <a:ext uri="{FF2B5EF4-FFF2-40B4-BE49-F238E27FC236}">
                <a16:creationId xmlns:a16="http://schemas.microsoft.com/office/drawing/2014/main" id="{0FBC8DE2-5446-3FEA-BC34-A320074AEF52}"/>
              </a:ext>
            </a:extLst>
          </p:cNvPr>
          <p:cNvSpPr>
            <a:spLocks noGrp="1"/>
          </p:cNvSpPr>
          <p:nvPr>
            <p:ph idx="1"/>
          </p:nvPr>
        </p:nvSpPr>
        <p:spPr/>
        <p:txBody>
          <a:bodyPr>
            <a:normAutofit fontScale="92500" lnSpcReduction="10000"/>
          </a:bodyPr>
          <a:lstStyle/>
          <a:p>
            <a:r>
              <a:rPr lang="en-US" sz="2000" b="1" dirty="0"/>
              <a:t>BTC USD (Bitcoin - USD):  </a:t>
            </a:r>
            <a:r>
              <a:rPr lang="en-US" dirty="0"/>
              <a:t>Bitcoin is a decentralized digital currency, known for its limited supply and decentralized blockchain technology. It is a popular cryptocurrency and a store of value.</a:t>
            </a:r>
          </a:p>
          <a:p>
            <a:r>
              <a:rPr lang="en-US" sz="2000" b="1" dirty="0"/>
              <a:t>IDEA.NS (Vodafone Idea Limited):  </a:t>
            </a:r>
            <a:r>
              <a:rPr lang="en-US" dirty="0"/>
              <a:t>Vodafone Idea Limited is a telecom company in India, providing services such as mobile telephony, wireless broadband, and enterprise services.</a:t>
            </a:r>
          </a:p>
          <a:p>
            <a:r>
              <a:rPr lang="en-US" sz="2000" b="1" dirty="0"/>
              <a:t>MATIC-INR (Polygon - INR):  </a:t>
            </a:r>
            <a:r>
              <a:rPr lang="en-US" dirty="0"/>
              <a:t>Polygon (MATIC) is a blockchain scalability platform that aims to enhance the performance and usability of decentralized applications (</a:t>
            </a:r>
            <a:r>
              <a:rPr lang="en-US" dirty="0" err="1"/>
              <a:t>DApps</a:t>
            </a:r>
            <a:r>
              <a:rPr lang="en-US" dirty="0"/>
              <a:t>) on the Ethereum network.</a:t>
            </a:r>
          </a:p>
          <a:p>
            <a:r>
              <a:rPr lang="en-US" sz="2000" b="1" dirty="0"/>
              <a:t>MINDACORP.NS (Minda Corporation Limited):  </a:t>
            </a:r>
            <a:r>
              <a:rPr lang="en-US" dirty="0"/>
              <a:t>Minda Corporation Limited is an Indian company engaged in the manufacturing of automobile components, including safety and security systems.</a:t>
            </a:r>
          </a:p>
          <a:p>
            <a:r>
              <a:rPr lang="en-US" sz="2000" b="1" dirty="0"/>
              <a:t>MRNA (Moderna Inc.):  </a:t>
            </a:r>
            <a:r>
              <a:rPr lang="en-US" dirty="0"/>
              <a:t>Moderna Inc. is a biotechnology company known for its development of mRNA-based vaccines, including the COVID-19 vaccine.</a:t>
            </a:r>
          </a:p>
        </p:txBody>
      </p:sp>
    </p:spTree>
    <p:extLst>
      <p:ext uri="{BB962C8B-B14F-4D97-AF65-F5344CB8AC3E}">
        <p14:creationId xmlns:p14="http://schemas.microsoft.com/office/powerpoint/2010/main" val="101239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9EDEB2-BEC9-E51D-73B9-B8A5D643FF58}"/>
              </a:ext>
            </a:extLst>
          </p:cNvPr>
          <p:cNvSpPr txBox="1"/>
          <p:nvPr/>
        </p:nvSpPr>
        <p:spPr>
          <a:xfrm>
            <a:off x="1185862" y="1413063"/>
            <a:ext cx="9820275" cy="4031873"/>
          </a:xfrm>
          <a:prstGeom prst="rect">
            <a:avLst/>
          </a:prstGeom>
          <a:noFill/>
        </p:spPr>
        <p:txBody>
          <a:bodyPr wrap="square" rtlCol="0">
            <a:spAutoFit/>
          </a:bodyPr>
          <a:lstStyle/>
          <a:p>
            <a:r>
              <a:rPr lang="en-US" sz="1900" b="1" dirty="0"/>
              <a:t>NIFTYBEES.NS (NIFTY </a:t>
            </a:r>
            <a:r>
              <a:rPr lang="en-US" sz="1900" b="1" dirty="0" err="1"/>
              <a:t>BeES</a:t>
            </a:r>
            <a:r>
              <a:rPr lang="en-US" sz="1900" b="1" dirty="0"/>
              <a:t>):  </a:t>
            </a:r>
            <a:r>
              <a:rPr lang="en-US" dirty="0"/>
              <a:t>NIFTY </a:t>
            </a:r>
            <a:r>
              <a:rPr lang="en-US" dirty="0" err="1"/>
              <a:t>BeES</a:t>
            </a:r>
            <a:r>
              <a:rPr lang="en-US" dirty="0"/>
              <a:t> is an exchange-traded fund (ETF) in India that tracks the performance of the Nifty 50 index, representing the NSE of India's benchmark index</a:t>
            </a:r>
            <a:br>
              <a:rPr lang="en-US" dirty="0"/>
            </a:br>
            <a:endParaRPr lang="en-US" dirty="0"/>
          </a:p>
          <a:p>
            <a:r>
              <a:rPr lang="en-US" sz="1900" b="1" dirty="0"/>
              <a:t>PIDILITIND.NS (</a:t>
            </a:r>
            <a:r>
              <a:rPr lang="en-US" sz="1900" b="1" dirty="0" err="1"/>
              <a:t>Pidilite</a:t>
            </a:r>
            <a:r>
              <a:rPr lang="en-US" sz="1900" b="1" dirty="0"/>
              <a:t> Industries Limited):  </a:t>
            </a:r>
            <a:r>
              <a:rPr lang="en-US" dirty="0" err="1"/>
              <a:t>Pidilite</a:t>
            </a:r>
            <a:r>
              <a:rPr lang="en-US" dirty="0"/>
              <a:t> Industries Limited is an Indian company involved in the manufacturing and marketing of adhesives, sealants, and construction chemicals.</a:t>
            </a:r>
          </a:p>
          <a:p>
            <a:endParaRPr lang="en-US" b="1" dirty="0"/>
          </a:p>
          <a:p>
            <a:r>
              <a:rPr lang="en-US" b="1" dirty="0"/>
              <a:t>QQQ (Invesco QQQ Trust):  </a:t>
            </a:r>
            <a:r>
              <a:rPr lang="en-US" dirty="0"/>
              <a:t>The Invesco QQQ Trust is an ETF that tracks the performance of the Nasdaq-100 Index, composed non-financial companies listed on the Nasdaq Stock Market.</a:t>
            </a:r>
          </a:p>
          <a:p>
            <a:endParaRPr lang="en-US" dirty="0"/>
          </a:p>
          <a:p>
            <a:r>
              <a:rPr lang="en-US" sz="1900" b="1" dirty="0"/>
              <a:t>SPY (SPDR S&amp;P 500 ETF Trust):  </a:t>
            </a:r>
            <a:r>
              <a:rPr lang="en-US" dirty="0"/>
              <a:t>SPDR S&amp;P 500 ETF Trust is an ETF that aims to track the performance of the S&amp;P 500 index, representing a broad range of large-cap U.S. stocks.</a:t>
            </a:r>
          </a:p>
          <a:p>
            <a:endParaRPr lang="en-US" dirty="0"/>
          </a:p>
          <a:p>
            <a:r>
              <a:rPr lang="en-US" sz="1900" b="1" dirty="0"/>
              <a:t>TSLA (Tesla Inc.):  </a:t>
            </a:r>
            <a:r>
              <a:rPr lang="en-US" dirty="0"/>
              <a:t>Tesla Inc. is an American electric vehicle and clean energy company known for its electric cars, energy storage solutions, and solar products</a:t>
            </a:r>
            <a:endParaRPr lang="en-IN" dirty="0"/>
          </a:p>
        </p:txBody>
      </p:sp>
    </p:spTree>
    <p:extLst>
      <p:ext uri="{BB962C8B-B14F-4D97-AF65-F5344CB8AC3E}">
        <p14:creationId xmlns:p14="http://schemas.microsoft.com/office/powerpoint/2010/main" val="112799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621B-C425-41B0-4E66-DEC8FA57F1DE}"/>
              </a:ext>
            </a:extLst>
          </p:cNvPr>
          <p:cNvSpPr>
            <a:spLocks noGrp="1"/>
          </p:cNvSpPr>
          <p:nvPr>
            <p:ph type="title"/>
          </p:nvPr>
        </p:nvSpPr>
        <p:spPr/>
        <p:txBody>
          <a:bodyPr>
            <a:normAutofit/>
          </a:bodyPr>
          <a:lstStyle/>
          <a:p>
            <a:r>
              <a:rPr lang="en-US" sz="4000" dirty="0"/>
              <a:t>Returns and Risk Measures</a:t>
            </a:r>
            <a:endParaRPr lang="en-IN" sz="4000" dirty="0"/>
          </a:p>
        </p:txBody>
      </p:sp>
      <p:pic>
        <p:nvPicPr>
          <p:cNvPr id="4" name="Content Placeholder 3">
            <a:extLst>
              <a:ext uri="{FF2B5EF4-FFF2-40B4-BE49-F238E27FC236}">
                <a16:creationId xmlns:a16="http://schemas.microsoft.com/office/drawing/2014/main" id="{12252849-AC66-1508-B381-D2B6AFC16307}"/>
              </a:ext>
            </a:extLst>
          </p:cNvPr>
          <p:cNvPicPr>
            <a:picLocks noGrp="1" noChangeAspect="1"/>
          </p:cNvPicPr>
          <p:nvPr>
            <p:ph idx="1"/>
          </p:nvPr>
        </p:nvPicPr>
        <p:blipFill>
          <a:blip r:embed="rId2"/>
          <a:stretch>
            <a:fillRect/>
          </a:stretch>
        </p:blipFill>
        <p:spPr>
          <a:xfrm>
            <a:off x="1097280" y="2098675"/>
            <a:ext cx="4405034" cy="3760788"/>
          </a:xfrm>
          <a:prstGeom prst="rect">
            <a:avLst/>
          </a:prstGeom>
        </p:spPr>
      </p:pic>
      <p:sp>
        <p:nvSpPr>
          <p:cNvPr id="5" name="TextBox 4">
            <a:extLst>
              <a:ext uri="{FF2B5EF4-FFF2-40B4-BE49-F238E27FC236}">
                <a16:creationId xmlns:a16="http://schemas.microsoft.com/office/drawing/2014/main" id="{90558795-86F8-DAE4-93F8-8A06C8C089F5}"/>
              </a:ext>
            </a:extLst>
          </p:cNvPr>
          <p:cNvSpPr txBox="1"/>
          <p:nvPr/>
        </p:nvSpPr>
        <p:spPr>
          <a:xfrm>
            <a:off x="6191251" y="3429000"/>
            <a:ext cx="5124450" cy="646331"/>
          </a:xfrm>
          <a:prstGeom prst="rect">
            <a:avLst/>
          </a:prstGeom>
          <a:noFill/>
        </p:spPr>
        <p:txBody>
          <a:bodyPr wrap="square" rtlCol="0">
            <a:spAutoFit/>
          </a:bodyPr>
          <a:lstStyle/>
          <a:p>
            <a:r>
              <a:rPr lang="en-IN" dirty="0"/>
              <a:t>These are the calculated Return and Risk measures of each asset over a period of 3 months</a:t>
            </a:r>
          </a:p>
        </p:txBody>
      </p:sp>
    </p:spTree>
    <p:extLst>
      <p:ext uri="{BB962C8B-B14F-4D97-AF65-F5344CB8AC3E}">
        <p14:creationId xmlns:p14="http://schemas.microsoft.com/office/powerpoint/2010/main" val="230644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D01C-54C4-6758-999C-8F25E58D57F3}"/>
              </a:ext>
            </a:extLst>
          </p:cNvPr>
          <p:cNvSpPr>
            <a:spLocks noGrp="1"/>
          </p:cNvSpPr>
          <p:nvPr>
            <p:ph type="title"/>
          </p:nvPr>
        </p:nvSpPr>
        <p:spPr/>
        <p:txBody>
          <a:bodyPr/>
          <a:lstStyle/>
          <a:p>
            <a:r>
              <a:rPr lang="en-IN" dirty="0"/>
              <a:t>Efficient Frontier</a:t>
            </a:r>
          </a:p>
        </p:txBody>
      </p:sp>
      <p:pic>
        <p:nvPicPr>
          <p:cNvPr id="5" name="Content Placeholder 4">
            <a:extLst>
              <a:ext uri="{FF2B5EF4-FFF2-40B4-BE49-F238E27FC236}">
                <a16:creationId xmlns:a16="http://schemas.microsoft.com/office/drawing/2014/main" id="{FB200282-D1C0-9623-96A8-AAFCFE7AE9EC}"/>
              </a:ext>
            </a:extLst>
          </p:cNvPr>
          <p:cNvPicPr>
            <a:picLocks noGrp="1" noChangeAspect="1"/>
          </p:cNvPicPr>
          <p:nvPr>
            <p:ph idx="1"/>
          </p:nvPr>
        </p:nvPicPr>
        <p:blipFill>
          <a:blip r:embed="rId2"/>
          <a:stretch>
            <a:fillRect/>
          </a:stretch>
        </p:blipFill>
        <p:spPr>
          <a:xfrm>
            <a:off x="1097280" y="2032000"/>
            <a:ext cx="6106356" cy="4196624"/>
          </a:xfrm>
        </p:spPr>
      </p:pic>
      <p:sp>
        <p:nvSpPr>
          <p:cNvPr id="6" name="TextBox 5">
            <a:extLst>
              <a:ext uri="{FF2B5EF4-FFF2-40B4-BE49-F238E27FC236}">
                <a16:creationId xmlns:a16="http://schemas.microsoft.com/office/drawing/2014/main" id="{2E95FF87-7552-5501-2356-E0035C1F8128}"/>
              </a:ext>
            </a:extLst>
          </p:cNvPr>
          <p:cNvSpPr txBox="1"/>
          <p:nvPr/>
        </p:nvSpPr>
        <p:spPr>
          <a:xfrm>
            <a:off x="7667625" y="3206982"/>
            <a:ext cx="4038600" cy="1477328"/>
          </a:xfrm>
          <a:prstGeom prst="rect">
            <a:avLst/>
          </a:prstGeom>
          <a:noFill/>
        </p:spPr>
        <p:txBody>
          <a:bodyPr wrap="square" rtlCol="0">
            <a:spAutoFit/>
          </a:bodyPr>
          <a:lstStyle/>
          <a:p>
            <a:r>
              <a:rPr lang="en-US" dirty="0"/>
              <a:t>We have chosen two points on the efficient frontier representing two different risk tolerance levels.</a:t>
            </a:r>
          </a:p>
          <a:p>
            <a:r>
              <a:rPr lang="en-US" dirty="0"/>
              <a:t>- </a:t>
            </a:r>
            <a:r>
              <a:rPr lang="en-US" dirty="0" err="1"/>
              <a:t>target_risk_low</a:t>
            </a:r>
            <a:r>
              <a:rPr lang="en-US" dirty="0"/>
              <a:t> = 0.1</a:t>
            </a:r>
          </a:p>
          <a:p>
            <a:r>
              <a:rPr lang="en-US" dirty="0"/>
              <a:t>- </a:t>
            </a:r>
            <a:r>
              <a:rPr lang="en-US" dirty="0" err="1"/>
              <a:t>target_risk_high</a:t>
            </a:r>
            <a:r>
              <a:rPr lang="en-US" dirty="0"/>
              <a:t> = 0.3</a:t>
            </a:r>
            <a:endParaRPr lang="en-IN" dirty="0"/>
          </a:p>
        </p:txBody>
      </p:sp>
    </p:spTree>
    <p:extLst>
      <p:ext uri="{BB962C8B-B14F-4D97-AF65-F5344CB8AC3E}">
        <p14:creationId xmlns:p14="http://schemas.microsoft.com/office/powerpoint/2010/main" val="150811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3467-A06D-0EED-8EB2-18D4C45BA8DF}"/>
              </a:ext>
            </a:extLst>
          </p:cNvPr>
          <p:cNvSpPr>
            <a:spLocks noGrp="1"/>
          </p:cNvSpPr>
          <p:nvPr>
            <p:ph type="title"/>
          </p:nvPr>
        </p:nvSpPr>
        <p:spPr/>
        <p:txBody>
          <a:bodyPr>
            <a:normAutofit/>
          </a:bodyPr>
          <a:lstStyle/>
          <a:p>
            <a:r>
              <a:rPr lang="en-US" sz="3200" dirty="0"/>
              <a:t>Optimal Portfolio Weights for Each Chosen Points</a:t>
            </a:r>
            <a:endParaRPr lang="en-IN" sz="3200" dirty="0"/>
          </a:p>
        </p:txBody>
      </p:sp>
      <p:pic>
        <p:nvPicPr>
          <p:cNvPr id="5" name="Content Placeholder 4">
            <a:extLst>
              <a:ext uri="{FF2B5EF4-FFF2-40B4-BE49-F238E27FC236}">
                <a16:creationId xmlns:a16="http://schemas.microsoft.com/office/drawing/2014/main" id="{AF3B9165-4358-7C19-4454-5B8D5A7F02A7}"/>
              </a:ext>
            </a:extLst>
          </p:cNvPr>
          <p:cNvPicPr>
            <a:picLocks noGrp="1" noChangeAspect="1"/>
          </p:cNvPicPr>
          <p:nvPr>
            <p:ph idx="1"/>
          </p:nvPr>
        </p:nvPicPr>
        <p:blipFill>
          <a:blip r:embed="rId2"/>
          <a:stretch>
            <a:fillRect/>
          </a:stretch>
        </p:blipFill>
        <p:spPr>
          <a:xfrm>
            <a:off x="1758812" y="2639040"/>
            <a:ext cx="8735335" cy="2355056"/>
          </a:xfrm>
        </p:spPr>
      </p:pic>
    </p:spTree>
    <p:extLst>
      <p:ext uri="{BB962C8B-B14F-4D97-AF65-F5344CB8AC3E}">
        <p14:creationId xmlns:p14="http://schemas.microsoft.com/office/powerpoint/2010/main" val="38868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9B9B-8248-3260-EABB-E0B9AFDD60F4}"/>
              </a:ext>
            </a:extLst>
          </p:cNvPr>
          <p:cNvSpPr>
            <a:spLocks noGrp="1"/>
          </p:cNvSpPr>
          <p:nvPr>
            <p:ph type="title"/>
          </p:nvPr>
        </p:nvSpPr>
        <p:spPr/>
        <p:txBody>
          <a:bodyPr>
            <a:normAutofit/>
          </a:bodyPr>
          <a:lstStyle/>
          <a:p>
            <a:r>
              <a:rPr lang="en-US" sz="4400" dirty="0"/>
              <a:t>Trade-Off Between Risk and Return</a:t>
            </a:r>
            <a:endParaRPr lang="en-IN" sz="4400" dirty="0"/>
          </a:p>
        </p:txBody>
      </p:sp>
      <p:sp>
        <p:nvSpPr>
          <p:cNvPr id="3" name="Content Placeholder 2">
            <a:extLst>
              <a:ext uri="{FF2B5EF4-FFF2-40B4-BE49-F238E27FC236}">
                <a16:creationId xmlns:a16="http://schemas.microsoft.com/office/drawing/2014/main" id="{C611E7D1-CCFB-7377-9E9C-0F9D9B068167}"/>
              </a:ext>
            </a:extLst>
          </p:cNvPr>
          <p:cNvSpPr>
            <a:spLocks noGrp="1"/>
          </p:cNvSpPr>
          <p:nvPr>
            <p:ph idx="1"/>
          </p:nvPr>
        </p:nvSpPr>
        <p:spPr/>
        <p:txBody>
          <a:bodyPr>
            <a:normAutofit lnSpcReduction="10000"/>
          </a:bodyPr>
          <a:lstStyle/>
          <a:p>
            <a:r>
              <a:rPr lang="en-US" sz="2000" b="1" dirty="0"/>
              <a:t>Optimal Weights for Low Risk Level (0.1 Risk):  </a:t>
            </a:r>
            <a:r>
              <a:rPr lang="en-US" dirty="0"/>
              <a:t>The portfolio is tilted towards assets with lower volatility. Noteworthy is the substantial allocation to low-risk assets, potentially providing stability to the portfolio. The allocation suggests a preference for more conservative assets, minimizing the impact of market fluctuations.</a:t>
            </a:r>
          </a:p>
          <a:p>
            <a:r>
              <a:rPr lang="en-US" sz="2000" b="1" dirty="0"/>
              <a:t>Optimal Weights for High Risk Level (0.3 Risk):  </a:t>
            </a:r>
            <a:r>
              <a:rPr lang="en-US" dirty="0"/>
              <a:t>The portfolio exhibits a higher allocation to riskier   assets with greater potential returns. This allocation strategy embraces a higher risk tolerance, seeking to capitalize on market opportunities. The mix implies a willingness to endure higher volatility in exchange for the potential for increased returns.</a:t>
            </a:r>
          </a:p>
          <a:p>
            <a:r>
              <a:rPr lang="en-US" sz="2000" b="1" dirty="0"/>
              <a:t>Trade-off Analysis:   </a:t>
            </a:r>
            <a:r>
              <a:rPr lang="en-US" dirty="0"/>
              <a:t>- Low Risk (0.1), Lower potential returns but reduced exposure to market volatility, suitable for conservative investors. High Risk (0.3), Higher potential returns but with an increased level of risk, catering to more aggressive investors.</a:t>
            </a:r>
            <a:endParaRPr lang="en-IN" dirty="0"/>
          </a:p>
        </p:txBody>
      </p:sp>
    </p:spTree>
    <p:extLst>
      <p:ext uri="{BB962C8B-B14F-4D97-AF65-F5344CB8AC3E}">
        <p14:creationId xmlns:p14="http://schemas.microsoft.com/office/powerpoint/2010/main" val="609875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E8E1-1A71-6E5C-2782-40A6C350A307}"/>
              </a:ext>
            </a:extLst>
          </p:cNvPr>
          <p:cNvSpPr>
            <a:spLocks noGrp="1"/>
          </p:cNvSpPr>
          <p:nvPr>
            <p:ph type="title"/>
          </p:nvPr>
        </p:nvSpPr>
        <p:spPr/>
        <p:txBody>
          <a:bodyPr>
            <a:normAutofit/>
          </a:bodyPr>
          <a:lstStyle/>
          <a:p>
            <a:r>
              <a:rPr lang="en-IN" sz="4000" dirty="0"/>
              <a:t>Limitations of Markowitz Optimization</a:t>
            </a:r>
          </a:p>
        </p:txBody>
      </p:sp>
      <p:sp>
        <p:nvSpPr>
          <p:cNvPr id="3" name="Content Placeholder 2">
            <a:extLst>
              <a:ext uri="{FF2B5EF4-FFF2-40B4-BE49-F238E27FC236}">
                <a16:creationId xmlns:a16="http://schemas.microsoft.com/office/drawing/2014/main" id="{28CAA04E-5A2B-4FBC-A4DE-BD68CF95F9EB}"/>
              </a:ext>
            </a:extLst>
          </p:cNvPr>
          <p:cNvSpPr>
            <a:spLocks noGrp="1"/>
          </p:cNvSpPr>
          <p:nvPr>
            <p:ph idx="1"/>
          </p:nvPr>
        </p:nvSpPr>
        <p:spPr/>
        <p:txBody>
          <a:bodyPr>
            <a:normAutofit lnSpcReduction="10000"/>
          </a:bodyPr>
          <a:lstStyle/>
          <a:p>
            <a:r>
              <a:rPr lang="en-US" dirty="0"/>
              <a:t>Markowitz optimization exhibits sensitivity to input parameters, particularly expected returns and covariance matrices, which can lead to significant variations in portfolio allocations with minor changes in these inputs. Moreover, the assumption of normality in asset returns limits its applicability, as real-world market returns often deviate from this distribution. Additionally, Markowitz optimization is designed for a single period, overlooking dynamic market conditions and evolving investor preferences over time.</a:t>
            </a:r>
          </a:p>
          <a:p>
            <a:r>
              <a:rPr lang="en-US" dirty="0"/>
              <a:t>However, despite these limitations, Markowitz optimization remains valuable in real-world applications. It continues to serve as a foundational framework for diversification strategies, helping investors balance risk and return in their portfolios. Furthermore, it provides a baseline framework for modern portfolio theory, even as newer models emerge, and supports risk management strategies by identifying optimal risk-return trade-offs for investors with diverse risk appetites.</a:t>
            </a:r>
            <a:endParaRPr lang="en-IN" dirty="0"/>
          </a:p>
        </p:txBody>
      </p:sp>
    </p:spTree>
    <p:extLst>
      <p:ext uri="{BB962C8B-B14F-4D97-AF65-F5344CB8AC3E}">
        <p14:creationId xmlns:p14="http://schemas.microsoft.com/office/powerpoint/2010/main" val="429204105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{5C053A0C-6ED6-4863-AB99-E6D51F28D975}tf22712842_win32</Template>
  <TotalTime>97</TotalTime>
  <Words>872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Bookman Old Style</vt:lpstr>
      <vt:lpstr>Calibri</vt:lpstr>
      <vt:lpstr>Franklin Gothic Book</vt:lpstr>
      <vt:lpstr>Custom</vt:lpstr>
      <vt:lpstr>Markowitz portfolio optimization</vt:lpstr>
      <vt:lpstr>Introduction</vt:lpstr>
      <vt:lpstr>Assets </vt:lpstr>
      <vt:lpstr>PowerPoint Presentation</vt:lpstr>
      <vt:lpstr>Returns and Risk Measures</vt:lpstr>
      <vt:lpstr>Efficient Frontier</vt:lpstr>
      <vt:lpstr>Optimal Portfolio Weights for Each Chosen Points</vt:lpstr>
      <vt:lpstr>Trade-Off Between Risk and Return</vt:lpstr>
      <vt:lpstr>Limitations of Markowitz Optimization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Markowitz portfolio optimization</dc:title>
  <dc:creator>kovidh 333</dc:creator>
  <cp:lastModifiedBy>kovidh 333</cp:lastModifiedBy>
  <cp:revision>1</cp:revision>
  <dcterms:created xsi:type="dcterms:W3CDTF">2024-02-19T13:49:40Z</dcterms:created>
  <dcterms:modified xsi:type="dcterms:W3CDTF">2024-02-19T15:27:11Z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