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8" r:id="rId11"/>
    <p:sldId id="263" r:id="rId12"/>
    <p:sldId id="265" r:id="rId13"/>
    <p:sldId id="264"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Capital Asset Pricing Model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GROUP 24</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8AFB-FAFB-17DF-C5D5-10E275572AAD}"/>
              </a:ext>
            </a:extLst>
          </p:cNvPr>
          <p:cNvSpPr>
            <a:spLocks noGrp="1"/>
          </p:cNvSpPr>
          <p:nvPr>
            <p:ph type="title"/>
          </p:nvPr>
        </p:nvSpPr>
        <p:spPr/>
        <p:txBody>
          <a:bodyPr/>
          <a:lstStyle/>
          <a:p>
            <a:r>
              <a:rPr lang="en-IN" dirty="0"/>
              <a:t>PERFORMANCE MEASURES</a:t>
            </a:r>
          </a:p>
        </p:txBody>
      </p:sp>
      <p:sp>
        <p:nvSpPr>
          <p:cNvPr id="3" name="Content Placeholder 2">
            <a:extLst>
              <a:ext uri="{FF2B5EF4-FFF2-40B4-BE49-F238E27FC236}">
                <a16:creationId xmlns:a16="http://schemas.microsoft.com/office/drawing/2014/main" id="{F0F21AF2-E2A6-6F2A-36AB-3E94461B57E5}"/>
              </a:ext>
            </a:extLst>
          </p:cNvPr>
          <p:cNvSpPr>
            <a:spLocks noGrp="1"/>
          </p:cNvSpPr>
          <p:nvPr>
            <p:ph idx="1"/>
          </p:nvPr>
        </p:nvSpPr>
        <p:spPr/>
        <p:txBody>
          <a:bodyPr/>
          <a:lstStyle/>
          <a:p>
            <a:r>
              <a:rPr lang="en-US" b="0" i="0" dirty="0">
                <a:solidFill>
                  <a:srgbClr val="0D0D0D"/>
                </a:solidFill>
                <a:effectLst/>
                <a:latin typeface="Söhne"/>
              </a:rPr>
              <a:t>When comparing the relevant performance measures of optimized portfolios with individual assets, the Sharpe Ratio provides a valuable insight into risk-adjusted returns. Optimized portfolios tend to exhibit higher Sharpe Ratios, indicating superior risk-adjusted performance compared to individual assets, as they strike a more efficient balance between risk and return.</a:t>
            </a:r>
          </a:p>
          <a:p>
            <a:endParaRPr lang="en-US" dirty="0">
              <a:solidFill>
                <a:srgbClr val="0D0D0D"/>
              </a:solidFill>
              <a:latin typeface="Söhne"/>
            </a:endParaRPr>
          </a:p>
          <a:p>
            <a:r>
              <a:rPr lang="en-US" b="0" i="0" dirty="0">
                <a:solidFill>
                  <a:srgbClr val="0D0D0D"/>
                </a:solidFill>
                <a:effectLst/>
                <a:latin typeface="Söhne"/>
              </a:rPr>
              <a:t>Similarly, the Treynor Ratio, which considers systematic risk, reveals how well an asset or portfolio compensates investors for market risk. Optimized portfolios often showcase higher Treynor Ratios, reflecting their ability to generate greater returns per unit of systematic risk when compared to individual assets.</a:t>
            </a:r>
            <a:endParaRPr lang="en-IN" dirty="0"/>
          </a:p>
        </p:txBody>
      </p:sp>
    </p:spTree>
    <p:extLst>
      <p:ext uri="{BB962C8B-B14F-4D97-AF65-F5344CB8AC3E}">
        <p14:creationId xmlns:p14="http://schemas.microsoft.com/office/powerpoint/2010/main" val="243056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DDF-94EF-18D4-8950-4F3DF2E13871}"/>
              </a:ext>
            </a:extLst>
          </p:cNvPr>
          <p:cNvSpPr>
            <a:spLocks noGrp="1"/>
          </p:cNvSpPr>
          <p:nvPr>
            <p:ph type="title"/>
          </p:nvPr>
        </p:nvSpPr>
        <p:spPr/>
        <p:txBody>
          <a:bodyPr/>
          <a:lstStyle/>
          <a:p>
            <a:r>
              <a:rPr lang="en-IN" dirty="0"/>
              <a:t>KEY INSIGHTS</a:t>
            </a:r>
          </a:p>
        </p:txBody>
      </p:sp>
      <p:sp>
        <p:nvSpPr>
          <p:cNvPr id="3" name="Text Placeholder 2">
            <a:extLst>
              <a:ext uri="{FF2B5EF4-FFF2-40B4-BE49-F238E27FC236}">
                <a16:creationId xmlns:a16="http://schemas.microsoft.com/office/drawing/2014/main" id="{7DA1E82B-E950-36D9-456A-737130941790}"/>
              </a:ext>
            </a:extLst>
          </p:cNvPr>
          <p:cNvSpPr>
            <a:spLocks noGrp="1"/>
          </p:cNvSpPr>
          <p:nvPr>
            <p:ph type="body" idx="1"/>
          </p:nvPr>
        </p:nvSpPr>
        <p:spPr/>
        <p:txBody>
          <a:bodyPr/>
          <a:lstStyle/>
          <a:p>
            <a:r>
              <a:rPr lang="en-IN" dirty="0"/>
              <a:t>MARKOWITZ APPROACH</a:t>
            </a:r>
          </a:p>
        </p:txBody>
      </p:sp>
      <p:sp>
        <p:nvSpPr>
          <p:cNvPr id="4" name="Content Placeholder 3">
            <a:extLst>
              <a:ext uri="{FF2B5EF4-FFF2-40B4-BE49-F238E27FC236}">
                <a16:creationId xmlns:a16="http://schemas.microsoft.com/office/drawing/2014/main" id="{05E31041-E21C-5B91-69B0-3446B3CF29D2}"/>
              </a:ext>
            </a:extLst>
          </p:cNvPr>
          <p:cNvSpPr>
            <a:spLocks noGrp="1"/>
          </p:cNvSpPr>
          <p:nvPr>
            <p:ph sz="half" idx="2"/>
          </p:nvPr>
        </p:nvSpPr>
        <p:spPr/>
        <p:txBody>
          <a:bodyPr/>
          <a:lstStyle/>
          <a:p>
            <a:pPr algn="l">
              <a:buFont typeface="Arial" panose="020B0604020202020204" pitchFamily="34" charset="0"/>
              <a:buChar char="•"/>
            </a:pPr>
            <a:r>
              <a:rPr lang="en-US" b="0" i="0" dirty="0">
                <a:solidFill>
                  <a:srgbClr val="0D0D0D"/>
                </a:solidFill>
                <a:effectLst/>
                <a:latin typeface="Söhne"/>
              </a:rPr>
              <a:t>Emphasizes diversification to minimize overall portfolio risk.</a:t>
            </a:r>
          </a:p>
          <a:p>
            <a:pPr algn="l">
              <a:buFont typeface="Arial" panose="020B0604020202020204" pitchFamily="34" charset="0"/>
              <a:buChar char="•"/>
            </a:pPr>
            <a:r>
              <a:rPr lang="en-US" b="0" i="0" dirty="0">
                <a:solidFill>
                  <a:srgbClr val="0D0D0D"/>
                </a:solidFill>
                <a:effectLst/>
                <a:latin typeface="Söhne"/>
              </a:rPr>
              <a:t>Considers covariance among assets to achieve an efficient frontier.</a:t>
            </a:r>
          </a:p>
          <a:p>
            <a:pPr algn="l">
              <a:buFont typeface="Arial" panose="020B0604020202020204" pitchFamily="34" charset="0"/>
              <a:buChar char="•"/>
            </a:pPr>
            <a:r>
              <a:rPr lang="en-US" b="0" i="0" dirty="0">
                <a:solidFill>
                  <a:srgbClr val="0D0D0D"/>
                </a:solidFill>
                <a:effectLst/>
                <a:latin typeface="Söhne"/>
              </a:rPr>
              <a:t>Focuses on constructing portfolios that balance risk and return.</a:t>
            </a:r>
          </a:p>
          <a:p>
            <a:endParaRPr lang="en-IN" dirty="0"/>
          </a:p>
        </p:txBody>
      </p:sp>
      <p:sp>
        <p:nvSpPr>
          <p:cNvPr id="5" name="Text Placeholder 4">
            <a:extLst>
              <a:ext uri="{FF2B5EF4-FFF2-40B4-BE49-F238E27FC236}">
                <a16:creationId xmlns:a16="http://schemas.microsoft.com/office/drawing/2014/main" id="{79F2E2BF-B4A9-FCAF-6627-9EDFABF45FD0}"/>
              </a:ext>
            </a:extLst>
          </p:cNvPr>
          <p:cNvSpPr>
            <a:spLocks noGrp="1"/>
          </p:cNvSpPr>
          <p:nvPr>
            <p:ph type="body" sz="quarter" idx="3"/>
          </p:nvPr>
        </p:nvSpPr>
        <p:spPr/>
        <p:txBody>
          <a:bodyPr/>
          <a:lstStyle/>
          <a:p>
            <a:r>
              <a:rPr lang="en-IN" dirty="0"/>
              <a:t>CAPM APPROACH</a:t>
            </a:r>
          </a:p>
        </p:txBody>
      </p:sp>
      <p:sp>
        <p:nvSpPr>
          <p:cNvPr id="6" name="Content Placeholder 5">
            <a:extLst>
              <a:ext uri="{FF2B5EF4-FFF2-40B4-BE49-F238E27FC236}">
                <a16:creationId xmlns:a16="http://schemas.microsoft.com/office/drawing/2014/main" id="{2331383E-2DA9-9F67-1262-34565A15A737}"/>
              </a:ext>
            </a:extLst>
          </p:cNvPr>
          <p:cNvSpPr>
            <a:spLocks noGrp="1"/>
          </p:cNvSpPr>
          <p:nvPr>
            <p:ph sz="quarter" idx="4"/>
          </p:nvPr>
        </p:nvSpPr>
        <p:spPr/>
        <p:txBody>
          <a:bodyPr/>
          <a:lstStyle/>
          <a:p>
            <a:pPr algn="l">
              <a:buFont typeface="Arial" panose="020B0604020202020204" pitchFamily="34" charset="0"/>
              <a:buChar char="•"/>
            </a:pPr>
            <a:r>
              <a:rPr lang="en-US" b="0" i="0" dirty="0">
                <a:solidFill>
                  <a:srgbClr val="0D0D0D"/>
                </a:solidFill>
                <a:effectLst/>
                <a:latin typeface="Söhne"/>
              </a:rPr>
              <a:t>Incorporates the risk-free rate and market risk to determine an asset's expected return.</a:t>
            </a:r>
          </a:p>
          <a:p>
            <a:pPr algn="l">
              <a:buFont typeface="Arial" panose="020B0604020202020204" pitchFamily="34" charset="0"/>
              <a:buChar char="•"/>
            </a:pPr>
            <a:r>
              <a:rPr lang="en-US" b="0" i="0" dirty="0">
                <a:solidFill>
                  <a:srgbClr val="0D0D0D"/>
                </a:solidFill>
                <a:effectLst/>
                <a:latin typeface="Söhne"/>
              </a:rPr>
              <a:t>Aids in understanding the relationship between an asset's risk and expected return within the broader market context.</a:t>
            </a:r>
          </a:p>
          <a:p>
            <a:pPr algn="l">
              <a:buFont typeface="Arial" panose="020B0604020202020204" pitchFamily="34" charset="0"/>
              <a:buChar char="•"/>
            </a:pPr>
            <a:r>
              <a:rPr lang="en-US" b="0" i="0" dirty="0">
                <a:solidFill>
                  <a:srgbClr val="0D0D0D"/>
                </a:solidFill>
                <a:effectLst/>
                <a:latin typeface="Söhne"/>
              </a:rPr>
              <a:t>Provides insights into asset pricing and risk-adjusted returns.</a:t>
            </a:r>
          </a:p>
          <a:p>
            <a:endParaRPr lang="en-IN" dirty="0"/>
          </a:p>
        </p:txBody>
      </p:sp>
    </p:spTree>
    <p:extLst>
      <p:ext uri="{BB962C8B-B14F-4D97-AF65-F5344CB8AC3E}">
        <p14:creationId xmlns:p14="http://schemas.microsoft.com/office/powerpoint/2010/main" val="386501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BA79-0A1E-4463-3144-E2A4B0D626CE}"/>
              </a:ext>
            </a:extLst>
          </p:cNvPr>
          <p:cNvSpPr>
            <a:spLocks noGrp="1"/>
          </p:cNvSpPr>
          <p:nvPr>
            <p:ph type="ctrTitle"/>
          </p:nvPr>
        </p:nvSpPr>
        <p:spPr>
          <a:xfrm>
            <a:off x="1066800" y="-137160"/>
            <a:ext cx="10058400" cy="3566160"/>
          </a:xfrm>
        </p:spPr>
        <p:txBody>
          <a:bodyPr/>
          <a:lstStyle/>
          <a:p>
            <a:pPr algn="ctr"/>
            <a:r>
              <a:rPr lang="en-IN" dirty="0"/>
              <a:t>THANK YOU</a:t>
            </a:r>
          </a:p>
        </p:txBody>
      </p:sp>
      <p:sp>
        <p:nvSpPr>
          <p:cNvPr id="3" name="Subtitle 2">
            <a:extLst>
              <a:ext uri="{FF2B5EF4-FFF2-40B4-BE49-F238E27FC236}">
                <a16:creationId xmlns:a16="http://schemas.microsoft.com/office/drawing/2014/main" id="{FF22E7C3-FBDA-6572-4E3C-0B17D9A17357}"/>
              </a:ext>
            </a:extLst>
          </p:cNvPr>
          <p:cNvSpPr>
            <a:spLocks noGrp="1"/>
          </p:cNvSpPr>
          <p:nvPr>
            <p:ph type="subTitle" idx="1"/>
          </p:nvPr>
        </p:nvSpPr>
        <p:spPr/>
        <p:txBody>
          <a:bodyPr/>
          <a:lstStyle/>
          <a:p>
            <a:pPr algn="ctr"/>
            <a:r>
              <a:rPr lang="en-IN" dirty="0"/>
              <a:t>  RAHUL        KOVIDH</a:t>
            </a:r>
          </a:p>
          <a:p>
            <a:pPr algn="ctr"/>
            <a:r>
              <a:rPr lang="en-IN" dirty="0"/>
              <a:t>MANIHAS     DHYAN</a:t>
            </a:r>
          </a:p>
        </p:txBody>
      </p:sp>
    </p:spTree>
    <p:extLst>
      <p:ext uri="{BB962C8B-B14F-4D97-AF65-F5344CB8AC3E}">
        <p14:creationId xmlns:p14="http://schemas.microsoft.com/office/powerpoint/2010/main" val="357268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611A-BD6D-AA54-3D7A-F88402A3167A}"/>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FFC838D7-B880-6DF5-3210-9FBDF1643991}"/>
              </a:ext>
            </a:extLst>
          </p:cNvPr>
          <p:cNvSpPr>
            <a:spLocks noGrp="1"/>
          </p:cNvSpPr>
          <p:nvPr>
            <p:ph idx="1"/>
          </p:nvPr>
        </p:nvSpPr>
        <p:spPr/>
        <p:txBody>
          <a:bodyPr/>
          <a:lstStyle/>
          <a:p>
            <a:r>
              <a:rPr lang="en-US" dirty="0"/>
              <a:t>The Capital Asset Pricing Model (CAPM) is a financial framework that quantifies the relationship between the expected return of an asset, the risk-free rate, and its systematic risk, often measured by beta. </a:t>
            </a:r>
            <a:r>
              <a:rPr lang="en-US" b="0" i="0" dirty="0">
                <a:solidFill>
                  <a:srgbClr val="0D0D0D"/>
                </a:solidFill>
                <a:effectLst/>
              </a:rPr>
              <a:t>CAPM provides a systematic approach to evaluating the expected returns of assets within a well-diversified portfolio, making it a widely used tool in financial analysis and portfolio management.</a:t>
            </a:r>
            <a:endParaRPr lang="en-US" dirty="0"/>
          </a:p>
          <a:p>
            <a:endParaRPr lang="en-US" dirty="0"/>
          </a:p>
          <a:p>
            <a:r>
              <a:rPr lang="en-US" b="0" i="0" dirty="0">
                <a:solidFill>
                  <a:srgbClr val="0D0D0D"/>
                </a:solidFill>
                <a:effectLst/>
                <a:latin typeface="Söhne"/>
              </a:rPr>
              <a:t>The primary objective of this project is to construct an optimal investment portfolio by integrating a risk-free asset and a diversified selection of risky assets. Through the application of the CAPM, we seek to estimate the expected returns for the risky assets, forming the basis for the Capital Market Line (CML).</a:t>
            </a:r>
            <a:endParaRPr lang="en-IN" dirty="0"/>
          </a:p>
        </p:txBody>
      </p:sp>
    </p:spTree>
    <p:extLst>
      <p:ext uri="{BB962C8B-B14F-4D97-AF65-F5344CB8AC3E}">
        <p14:creationId xmlns:p14="http://schemas.microsoft.com/office/powerpoint/2010/main" val="208958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C84A-5372-F8C2-77A0-3A5836093670}"/>
              </a:ext>
            </a:extLst>
          </p:cNvPr>
          <p:cNvSpPr>
            <a:spLocks noGrp="1"/>
          </p:cNvSpPr>
          <p:nvPr>
            <p:ph type="title"/>
          </p:nvPr>
        </p:nvSpPr>
        <p:spPr/>
        <p:txBody>
          <a:bodyPr/>
          <a:lstStyle/>
          <a:p>
            <a:r>
              <a:rPr lang="en-IN" dirty="0"/>
              <a:t>ASSETS</a:t>
            </a:r>
          </a:p>
        </p:txBody>
      </p:sp>
      <p:sp>
        <p:nvSpPr>
          <p:cNvPr id="3" name="Content Placeholder 2">
            <a:extLst>
              <a:ext uri="{FF2B5EF4-FFF2-40B4-BE49-F238E27FC236}">
                <a16:creationId xmlns:a16="http://schemas.microsoft.com/office/drawing/2014/main" id="{B493B54C-0318-FE1B-FC61-8E05C551F5D9}"/>
              </a:ext>
            </a:extLst>
          </p:cNvPr>
          <p:cNvSpPr>
            <a:spLocks noGrp="1"/>
          </p:cNvSpPr>
          <p:nvPr>
            <p:ph idx="1"/>
          </p:nvPr>
        </p:nvSpPr>
        <p:spPr>
          <a:xfrm>
            <a:off x="1097280" y="2047817"/>
            <a:ext cx="10058400" cy="3760891"/>
          </a:xfrm>
        </p:spPr>
        <p:txBody>
          <a:bodyPr>
            <a:normAutofit lnSpcReduction="10000"/>
          </a:bodyPr>
          <a:lstStyle/>
          <a:p>
            <a:r>
              <a:rPr lang="en-US" sz="1800" b="1" dirty="0"/>
              <a:t>BTC USD (Bitcoin - USD):  </a:t>
            </a:r>
            <a:r>
              <a:rPr lang="en-US" sz="1800" dirty="0"/>
              <a:t>Bitcoin is a decentralized digital currency, known for its limited supply and decentralized blockchain technology. It is a popular cryptocurrency and a store of value.</a:t>
            </a:r>
          </a:p>
          <a:p>
            <a:r>
              <a:rPr lang="en-US" sz="1800" b="1" dirty="0"/>
              <a:t>IDEA.NS (Vodafone Idea Limited):  </a:t>
            </a:r>
            <a:r>
              <a:rPr lang="en-US" sz="1800" dirty="0"/>
              <a:t>Vodafone Idea Limited is a telecom company in India, providing services such as mobile telephony, wireless broadband, and enterprise services.</a:t>
            </a:r>
          </a:p>
          <a:p>
            <a:r>
              <a:rPr lang="en-US" sz="1800" b="1" dirty="0"/>
              <a:t>MATIC-INR (Polygon - INR):  </a:t>
            </a:r>
            <a:r>
              <a:rPr lang="en-US" sz="1800" dirty="0"/>
              <a:t>Polygon (MATIC) is a blockchain scalability platform that aims to enhance the performance and usability of decentralized applications (</a:t>
            </a:r>
            <a:r>
              <a:rPr lang="en-US" sz="1800" dirty="0" err="1"/>
              <a:t>DApps</a:t>
            </a:r>
            <a:r>
              <a:rPr lang="en-US" sz="1800" dirty="0"/>
              <a:t>) on the Ethereum network.</a:t>
            </a:r>
          </a:p>
          <a:p>
            <a:r>
              <a:rPr lang="en-US" sz="1800" b="1" dirty="0"/>
              <a:t>MINDACORP.NS (Minda Corporation Limited):  </a:t>
            </a:r>
            <a:r>
              <a:rPr lang="en-US" sz="1800" dirty="0"/>
              <a:t>Minda Corporation Limited is an Indian company engaged in the manufacturing of automobile components, including safety and security systems.</a:t>
            </a:r>
          </a:p>
          <a:p>
            <a:r>
              <a:rPr lang="en-US" sz="1800" b="1" dirty="0"/>
              <a:t>MRNA (Moderna Inc.):  </a:t>
            </a:r>
            <a:r>
              <a:rPr lang="en-US" sz="1800" dirty="0"/>
              <a:t>Moderna Inc. is a biotechnology company known for its development of mRNA-based vaccines, including the COVID-19 vaccine.</a:t>
            </a:r>
          </a:p>
          <a:p>
            <a:endParaRPr lang="en-US" sz="1800" dirty="0"/>
          </a:p>
          <a:p>
            <a:endParaRPr lang="en-IN" dirty="0"/>
          </a:p>
        </p:txBody>
      </p:sp>
    </p:spTree>
    <p:extLst>
      <p:ext uri="{BB962C8B-B14F-4D97-AF65-F5344CB8AC3E}">
        <p14:creationId xmlns:p14="http://schemas.microsoft.com/office/powerpoint/2010/main" val="22781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798028-422A-78CF-B5CD-69BCA9782E49}"/>
              </a:ext>
            </a:extLst>
          </p:cNvPr>
          <p:cNvSpPr txBox="1"/>
          <p:nvPr/>
        </p:nvSpPr>
        <p:spPr>
          <a:xfrm>
            <a:off x="241540" y="345056"/>
            <a:ext cx="11818188" cy="6001643"/>
          </a:xfrm>
          <a:prstGeom prst="rect">
            <a:avLst/>
          </a:prstGeom>
          <a:noFill/>
        </p:spPr>
        <p:txBody>
          <a:bodyPr wrap="square" rtlCol="0">
            <a:spAutoFit/>
          </a:bodyPr>
          <a:lstStyle/>
          <a:p>
            <a:r>
              <a:rPr lang="en-US" b="1" dirty="0"/>
              <a:t>PIDILITIND.NS (</a:t>
            </a:r>
            <a:r>
              <a:rPr lang="en-US" b="1" dirty="0" err="1"/>
              <a:t>Pidilite</a:t>
            </a:r>
            <a:r>
              <a:rPr lang="en-US" b="1" dirty="0"/>
              <a:t> Industries Limited):  </a:t>
            </a:r>
            <a:r>
              <a:rPr lang="en-US" dirty="0" err="1"/>
              <a:t>Pidilite</a:t>
            </a:r>
            <a:r>
              <a:rPr lang="en-US" dirty="0"/>
              <a:t> Industries Limited is an Indian company involved in the manufacturing and marketing of adhesives, sealants, and construction chemicals.</a:t>
            </a:r>
          </a:p>
          <a:p>
            <a:endParaRPr lang="en-US" b="1" dirty="0"/>
          </a:p>
          <a:p>
            <a:r>
              <a:rPr lang="en-US" b="1" dirty="0"/>
              <a:t>QQQ (Invesco QQQ Trust):  </a:t>
            </a:r>
            <a:r>
              <a:rPr lang="en-US" dirty="0"/>
              <a:t>The Invesco QQQ Trust is an ETF that tracks the performance of the Nasdaq-100 Index, composed non-financial companies listed on the Nasdaq Stock Market.</a:t>
            </a:r>
          </a:p>
          <a:p>
            <a:endParaRPr lang="en-IN" dirty="0"/>
          </a:p>
          <a:p>
            <a:r>
              <a:rPr lang="en-US" b="1" dirty="0"/>
              <a:t>SPY (SPDR S&amp;P 500 ETF Trust):  </a:t>
            </a:r>
            <a:r>
              <a:rPr lang="en-US" dirty="0"/>
              <a:t>SPDR S&amp;P 500 ETF Trust is an ETF that aims to track the performance of the S&amp;P 500 index, representing a broad range of large-cap U.S. stocks.</a:t>
            </a:r>
          </a:p>
          <a:p>
            <a:endParaRPr lang="en-US" dirty="0"/>
          </a:p>
          <a:p>
            <a:r>
              <a:rPr lang="en-US" b="1" dirty="0"/>
              <a:t>TSLA (Tesla Inc.):  </a:t>
            </a:r>
            <a:r>
              <a:rPr lang="en-US" dirty="0"/>
              <a:t>Tesla Inc. is an American electric vehicle and clean energy company known for its electric cars, energy storage solutions, and solar products</a:t>
            </a:r>
          </a:p>
          <a:p>
            <a:endParaRPr lang="en-US" dirty="0"/>
          </a:p>
          <a:p>
            <a:r>
              <a:rPr lang="en-US" b="1" i="0" dirty="0">
                <a:solidFill>
                  <a:srgbClr val="0D0D0D"/>
                </a:solidFill>
                <a:effectLst/>
                <a:latin typeface="Söhne"/>
              </a:rPr>
              <a:t>Apple Inc. (AAPL):</a:t>
            </a:r>
            <a:r>
              <a:rPr lang="en-US" b="0" i="0" dirty="0">
                <a:solidFill>
                  <a:srgbClr val="0D0D0D"/>
                </a:solidFill>
                <a:effectLst/>
                <a:latin typeface="Söhne"/>
              </a:rPr>
              <a:t> Apple Inc. is a leading American technology company celebrated for its revolutionary consumer electronics and software, including iconic products like the iPhone and Mac.</a:t>
            </a:r>
          </a:p>
          <a:p>
            <a:endParaRPr lang="en-US" dirty="0">
              <a:solidFill>
                <a:srgbClr val="0D0D0D"/>
              </a:solidFill>
              <a:latin typeface="Söhne"/>
            </a:endParaRPr>
          </a:p>
          <a:p>
            <a:r>
              <a:rPr lang="en-US" b="1" i="0" dirty="0">
                <a:solidFill>
                  <a:srgbClr val="0D0D0D"/>
                </a:solidFill>
                <a:effectLst/>
                <a:latin typeface="Söhne"/>
              </a:rPr>
              <a:t>Amazon.com Inc. (AMZN):</a:t>
            </a:r>
            <a:r>
              <a:rPr lang="en-US" b="0" i="0" dirty="0">
                <a:solidFill>
                  <a:srgbClr val="0D0D0D"/>
                </a:solidFill>
                <a:effectLst/>
                <a:latin typeface="Söhne"/>
              </a:rPr>
              <a:t> Amazon.com Inc. is a global e-commerce and technology giant recognized for its extensive range of services.</a:t>
            </a:r>
          </a:p>
          <a:p>
            <a:endParaRPr lang="en-US" sz="2000" dirty="0">
              <a:solidFill>
                <a:srgbClr val="0D0D0D"/>
              </a:solidFill>
              <a:latin typeface="Söhne"/>
            </a:endParaRPr>
          </a:p>
          <a:p>
            <a:endParaRPr lang="en-IN" sz="2000" dirty="0"/>
          </a:p>
          <a:p>
            <a:endParaRPr lang="en-US" sz="2000" dirty="0"/>
          </a:p>
          <a:p>
            <a:endParaRPr lang="en-IN" dirty="0"/>
          </a:p>
        </p:txBody>
      </p:sp>
    </p:spTree>
    <p:extLst>
      <p:ext uri="{BB962C8B-B14F-4D97-AF65-F5344CB8AC3E}">
        <p14:creationId xmlns:p14="http://schemas.microsoft.com/office/powerpoint/2010/main" val="354273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F02B-0431-61E3-7A49-C4628BFCBD60}"/>
              </a:ext>
            </a:extLst>
          </p:cNvPr>
          <p:cNvSpPr>
            <a:spLocks noGrp="1"/>
          </p:cNvSpPr>
          <p:nvPr>
            <p:ph type="title"/>
          </p:nvPr>
        </p:nvSpPr>
        <p:spPr/>
        <p:txBody>
          <a:bodyPr/>
          <a:lstStyle/>
          <a:p>
            <a:pPr algn="ctr"/>
            <a:r>
              <a:rPr lang="en-IN" dirty="0"/>
              <a:t>CAPM</a:t>
            </a:r>
          </a:p>
        </p:txBody>
      </p:sp>
      <p:sp>
        <p:nvSpPr>
          <p:cNvPr id="3" name="Content Placeholder 2">
            <a:extLst>
              <a:ext uri="{FF2B5EF4-FFF2-40B4-BE49-F238E27FC236}">
                <a16:creationId xmlns:a16="http://schemas.microsoft.com/office/drawing/2014/main" id="{2F3DFBDA-5BF8-A5CA-5AB4-830B8690FFB2}"/>
              </a:ext>
            </a:extLst>
          </p:cNvPr>
          <p:cNvSpPr>
            <a:spLocks noGrp="1"/>
          </p:cNvSpPr>
          <p:nvPr>
            <p:ph idx="1"/>
          </p:nvPr>
        </p:nvSpPr>
        <p:spPr/>
        <p:txBody>
          <a:bodyPr/>
          <a:lstStyle/>
          <a:p>
            <a:r>
              <a:rPr lang="en-US" dirty="0">
                <a:latin typeface="Roboto"/>
                <a:ea typeface="Roboto"/>
                <a:cs typeface="Roboto"/>
                <a:sym typeface="Roboto"/>
              </a:rPr>
              <a:t>The CAPM formula is: Expected return of the investment = the risk-free rate + the beta (or risk) of the investment * the expected return on the market - the risk free rate</a:t>
            </a:r>
          </a:p>
          <a:p>
            <a:pPr marL="0" lvl="0" indent="0" algn="l" rtl="0">
              <a:lnSpc>
                <a:spcPct val="115000"/>
              </a:lnSpc>
              <a:spcBef>
                <a:spcPts val="1200"/>
              </a:spcBef>
              <a:spcAft>
                <a:spcPts val="0"/>
              </a:spcAft>
              <a:buSzPts val="1400"/>
              <a:buNone/>
            </a:pPr>
            <a:r>
              <a:rPr lang="en-US" dirty="0">
                <a:latin typeface="Roboto"/>
                <a:ea typeface="Roboto"/>
                <a:cs typeface="Roboto"/>
                <a:sym typeface="Roboto"/>
              </a:rPr>
              <a:t>The weights for the tangency portfolio are calculated using the Capital Asset Pricing Model (CAPM) formula.</a:t>
            </a:r>
          </a:p>
          <a:p>
            <a:pPr marL="0" lvl="0" indent="0" algn="l" rtl="0">
              <a:lnSpc>
                <a:spcPct val="115000"/>
              </a:lnSpc>
              <a:spcBef>
                <a:spcPts val="1200"/>
              </a:spcBef>
              <a:spcAft>
                <a:spcPts val="0"/>
              </a:spcAft>
              <a:buSzPts val="1400"/>
              <a:buNone/>
            </a:pPr>
            <a:r>
              <a:rPr lang="en-US" dirty="0">
                <a:latin typeface="Roboto"/>
                <a:ea typeface="Roboto"/>
                <a:cs typeface="Roboto"/>
                <a:sym typeface="Roboto"/>
              </a:rPr>
              <a:t>CML is a straight line that connects the risk-free rate of return to the optimal portfolio of risky assets, where the portfolio's expected return is maximized for a given level of risk.</a:t>
            </a:r>
          </a:p>
          <a:p>
            <a:pPr marL="0" lvl="0" indent="0" algn="l" rtl="0">
              <a:lnSpc>
                <a:spcPct val="115000"/>
              </a:lnSpc>
              <a:spcBef>
                <a:spcPts val="1200"/>
              </a:spcBef>
              <a:spcAft>
                <a:spcPts val="1200"/>
              </a:spcAft>
              <a:buSzPts val="1400"/>
              <a:buNone/>
            </a:pPr>
            <a:r>
              <a:rPr lang="en-US" dirty="0">
                <a:latin typeface="Roboto"/>
                <a:ea typeface="Roboto"/>
                <a:cs typeface="Roboto"/>
                <a:sym typeface="Roboto"/>
              </a:rPr>
              <a:t>E(Rp) = Rf + [Rm - Rf] x (</a:t>
            </a:r>
            <a:r>
              <a:rPr lang="en-US" dirty="0" err="1">
                <a:latin typeface="Roboto"/>
                <a:ea typeface="Roboto"/>
                <a:cs typeface="Roboto"/>
                <a:sym typeface="Roboto"/>
              </a:rPr>
              <a:t>σp</a:t>
            </a:r>
            <a:r>
              <a:rPr lang="en-US" dirty="0">
                <a:latin typeface="Roboto"/>
                <a:ea typeface="Roboto"/>
                <a:cs typeface="Roboto"/>
                <a:sym typeface="Roboto"/>
              </a:rPr>
              <a:t>/</a:t>
            </a:r>
            <a:r>
              <a:rPr lang="en-US" dirty="0" err="1">
                <a:latin typeface="Roboto"/>
                <a:ea typeface="Roboto"/>
                <a:cs typeface="Roboto"/>
                <a:sym typeface="Roboto"/>
              </a:rPr>
              <a:t>σm</a:t>
            </a:r>
            <a:r>
              <a:rPr lang="en-US" dirty="0">
                <a:latin typeface="Roboto"/>
                <a:ea typeface="Roboto"/>
                <a:cs typeface="Roboto"/>
                <a:sym typeface="Roboto"/>
              </a:rPr>
              <a:t>).</a:t>
            </a:r>
          </a:p>
          <a:p>
            <a:endParaRPr lang="en-IN" dirty="0"/>
          </a:p>
        </p:txBody>
      </p:sp>
    </p:spTree>
    <p:extLst>
      <p:ext uri="{BB962C8B-B14F-4D97-AF65-F5344CB8AC3E}">
        <p14:creationId xmlns:p14="http://schemas.microsoft.com/office/powerpoint/2010/main" val="54018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E0A100-2F1D-BB59-95DA-DB085C7CC108}"/>
              </a:ext>
            </a:extLst>
          </p:cNvPr>
          <p:cNvSpPr>
            <a:spLocks noGrp="1"/>
          </p:cNvSpPr>
          <p:nvPr>
            <p:ph idx="1"/>
          </p:nvPr>
        </p:nvSpPr>
        <p:spPr/>
        <p:txBody>
          <a:bodyPr/>
          <a:lstStyle/>
          <a:p>
            <a:pPr marL="457200" lvl="0" indent="0" algn="ctr" rtl="0">
              <a:lnSpc>
                <a:spcPct val="115000"/>
              </a:lnSpc>
              <a:spcBef>
                <a:spcPts val="0"/>
              </a:spcBef>
              <a:spcAft>
                <a:spcPts val="0"/>
              </a:spcAft>
              <a:buSzPts val="1800"/>
              <a:buNone/>
            </a:pPr>
            <a:r>
              <a:rPr lang="en-US" sz="1800" dirty="0">
                <a:solidFill>
                  <a:srgbClr val="0D0D0D"/>
                </a:solidFill>
                <a:highlight>
                  <a:srgbClr val="FFFFFF"/>
                </a:highlight>
                <a:ea typeface="Roboto"/>
                <a:cs typeface="Roboto"/>
                <a:sym typeface="Roboto"/>
              </a:rPr>
              <a:t>The Capital Market Line (CML) represents the optimal risk-return trade-off available to investors. It depicts combinations of the risk-free asset and the market portfolio that maximize return for any given level of risk.</a:t>
            </a:r>
          </a:p>
          <a:p>
            <a:pPr algn="ctr"/>
            <a:endParaRPr lang="en-IN" dirty="0"/>
          </a:p>
          <a:p>
            <a:pPr algn="ctr"/>
            <a:r>
              <a:rPr lang="en-IN" dirty="0"/>
              <a:t>       </a:t>
            </a:r>
            <a:r>
              <a:rPr lang="en-US" b="0" i="0" dirty="0">
                <a:solidFill>
                  <a:srgbClr val="0D0D0D"/>
                </a:solidFill>
                <a:effectLst/>
                <a:latin typeface="Söhne"/>
              </a:rPr>
              <a:t>The Tangency Point on the Efficient Frontier signifies          the pinnacle of optimal risk-return tradeoff in portfolio management. It marks the intersection where portfolios achieve the highest return for a chosen level of risk, guiding investors in constructing well-balanced portfolios.</a:t>
            </a:r>
            <a:endParaRPr lang="en-IN" dirty="0"/>
          </a:p>
        </p:txBody>
      </p:sp>
      <p:pic>
        <p:nvPicPr>
          <p:cNvPr id="10" name="Picture 9">
            <a:extLst>
              <a:ext uri="{FF2B5EF4-FFF2-40B4-BE49-F238E27FC236}">
                <a16:creationId xmlns:a16="http://schemas.microsoft.com/office/drawing/2014/main" id="{6334890B-5685-B192-8F06-D6571633BB6C}"/>
              </a:ext>
            </a:extLst>
          </p:cNvPr>
          <p:cNvPicPr>
            <a:picLocks noChangeAspect="1"/>
          </p:cNvPicPr>
          <p:nvPr/>
        </p:nvPicPr>
        <p:blipFill>
          <a:blip r:embed="rId2"/>
          <a:stretch>
            <a:fillRect/>
          </a:stretch>
        </p:blipFill>
        <p:spPr>
          <a:xfrm>
            <a:off x="234800" y="3706795"/>
            <a:ext cx="4079619" cy="2530104"/>
          </a:xfrm>
          <a:prstGeom prst="rect">
            <a:avLst/>
          </a:prstGeom>
        </p:spPr>
      </p:pic>
      <p:pic>
        <p:nvPicPr>
          <p:cNvPr id="2050" name="Picture 2">
            <a:extLst>
              <a:ext uri="{FF2B5EF4-FFF2-40B4-BE49-F238E27FC236}">
                <a16:creationId xmlns:a16="http://schemas.microsoft.com/office/drawing/2014/main" id="{9DD2E7EB-1CE2-9941-1E6E-6ED967206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88" y="411504"/>
            <a:ext cx="4103231" cy="260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50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0A1B-047A-635B-D87A-0757A50261FB}"/>
              </a:ext>
            </a:extLst>
          </p:cNvPr>
          <p:cNvSpPr>
            <a:spLocks noGrp="1"/>
          </p:cNvSpPr>
          <p:nvPr>
            <p:ph type="title"/>
          </p:nvPr>
        </p:nvSpPr>
        <p:spPr/>
        <p:txBody>
          <a:bodyPr/>
          <a:lstStyle/>
          <a:p>
            <a:r>
              <a:rPr lang="en-IN" dirty="0"/>
              <a:t>TANGENCY POINT</a:t>
            </a:r>
          </a:p>
        </p:txBody>
      </p:sp>
      <p:pic>
        <p:nvPicPr>
          <p:cNvPr id="1026" name="Picture 2">
            <a:extLst>
              <a:ext uri="{FF2B5EF4-FFF2-40B4-BE49-F238E27FC236}">
                <a16:creationId xmlns:a16="http://schemas.microsoft.com/office/drawing/2014/main" id="{A241BECA-E022-5FBB-7E4B-CA7DC8CBA8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0719" y="2108200"/>
            <a:ext cx="6070888"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C15C-E750-20BA-275B-F1F28F34769A}"/>
              </a:ext>
            </a:extLst>
          </p:cNvPr>
          <p:cNvSpPr>
            <a:spLocks noGrp="1"/>
          </p:cNvSpPr>
          <p:nvPr>
            <p:ph type="title"/>
          </p:nvPr>
        </p:nvSpPr>
        <p:spPr/>
        <p:txBody>
          <a:bodyPr/>
          <a:lstStyle/>
          <a:p>
            <a:r>
              <a:rPr lang="en-IN" dirty="0"/>
              <a:t>SECURITY MARKET LINES</a:t>
            </a:r>
          </a:p>
        </p:txBody>
      </p:sp>
      <p:pic>
        <p:nvPicPr>
          <p:cNvPr id="5" name="Content Placeholder 4">
            <a:extLst>
              <a:ext uri="{FF2B5EF4-FFF2-40B4-BE49-F238E27FC236}">
                <a16:creationId xmlns:a16="http://schemas.microsoft.com/office/drawing/2014/main" id="{ABF82AD7-A396-02FA-AD6A-E468321CCF91}"/>
              </a:ext>
            </a:extLst>
          </p:cNvPr>
          <p:cNvPicPr>
            <a:picLocks noGrp="1" noChangeAspect="1"/>
          </p:cNvPicPr>
          <p:nvPr>
            <p:ph idx="1"/>
          </p:nvPr>
        </p:nvPicPr>
        <p:blipFill>
          <a:blip r:embed="rId2"/>
          <a:stretch>
            <a:fillRect/>
          </a:stretch>
        </p:blipFill>
        <p:spPr>
          <a:xfrm>
            <a:off x="1097280" y="2402594"/>
            <a:ext cx="3057379" cy="2052812"/>
          </a:xfrm>
        </p:spPr>
      </p:pic>
      <p:pic>
        <p:nvPicPr>
          <p:cNvPr id="7" name="Picture 6">
            <a:extLst>
              <a:ext uri="{FF2B5EF4-FFF2-40B4-BE49-F238E27FC236}">
                <a16:creationId xmlns:a16="http://schemas.microsoft.com/office/drawing/2014/main" id="{E5022F75-5528-0786-DA73-A7822E59FF3A}"/>
              </a:ext>
            </a:extLst>
          </p:cNvPr>
          <p:cNvPicPr>
            <a:picLocks noChangeAspect="1"/>
          </p:cNvPicPr>
          <p:nvPr/>
        </p:nvPicPr>
        <p:blipFill>
          <a:blip r:embed="rId3"/>
          <a:stretch>
            <a:fillRect/>
          </a:stretch>
        </p:blipFill>
        <p:spPr>
          <a:xfrm>
            <a:off x="4564200" y="2391893"/>
            <a:ext cx="3124559" cy="2074213"/>
          </a:xfrm>
          <a:prstGeom prst="rect">
            <a:avLst/>
          </a:prstGeom>
        </p:spPr>
      </p:pic>
      <p:pic>
        <p:nvPicPr>
          <p:cNvPr id="9" name="Picture 8">
            <a:extLst>
              <a:ext uri="{FF2B5EF4-FFF2-40B4-BE49-F238E27FC236}">
                <a16:creationId xmlns:a16="http://schemas.microsoft.com/office/drawing/2014/main" id="{EC4F6564-E60F-E15C-A2A2-E05F18490C37}"/>
              </a:ext>
            </a:extLst>
          </p:cNvPr>
          <p:cNvPicPr>
            <a:picLocks noChangeAspect="1"/>
          </p:cNvPicPr>
          <p:nvPr/>
        </p:nvPicPr>
        <p:blipFill>
          <a:blip r:embed="rId4"/>
          <a:stretch>
            <a:fillRect/>
          </a:stretch>
        </p:blipFill>
        <p:spPr>
          <a:xfrm>
            <a:off x="8103653" y="2391893"/>
            <a:ext cx="3124559" cy="2051037"/>
          </a:xfrm>
          <a:prstGeom prst="rect">
            <a:avLst/>
          </a:prstGeom>
        </p:spPr>
      </p:pic>
      <p:sp>
        <p:nvSpPr>
          <p:cNvPr id="10" name="TextBox 9">
            <a:extLst>
              <a:ext uri="{FF2B5EF4-FFF2-40B4-BE49-F238E27FC236}">
                <a16:creationId xmlns:a16="http://schemas.microsoft.com/office/drawing/2014/main" id="{F353A840-F91E-5511-4E56-BEC0DB689A9E}"/>
              </a:ext>
            </a:extLst>
          </p:cNvPr>
          <p:cNvSpPr txBox="1"/>
          <p:nvPr/>
        </p:nvSpPr>
        <p:spPr>
          <a:xfrm>
            <a:off x="1224951" y="4787660"/>
            <a:ext cx="9930729" cy="923330"/>
          </a:xfrm>
          <a:prstGeom prst="rect">
            <a:avLst/>
          </a:prstGeom>
          <a:noFill/>
        </p:spPr>
        <p:txBody>
          <a:bodyPr wrap="square" rtlCol="0">
            <a:spAutoFit/>
          </a:bodyPr>
          <a:lstStyle/>
          <a:p>
            <a:r>
              <a:rPr lang="en-US" b="0" i="0" dirty="0">
                <a:solidFill>
                  <a:srgbClr val="0D0D0D"/>
                </a:solidFill>
                <a:effectLst/>
                <a:latin typeface="Söhne"/>
              </a:rPr>
              <a:t>Individual Security Market Lines (SML) represent the relationship between an asset's expected return and its systematic risk. Calculated using the Capital Asset Pricing Model (CAPM), SML helps assess the risk-return profile of specific assets within the broader market context.</a:t>
            </a:r>
            <a:endParaRPr lang="en-IN" dirty="0"/>
          </a:p>
        </p:txBody>
      </p:sp>
    </p:spTree>
    <p:extLst>
      <p:ext uri="{BB962C8B-B14F-4D97-AF65-F5344CB8AC3E}">
        <p14:creationId xmlns:p14="http://schemas.microsoft.com/office/powerpoint/2010/main" val="128159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22CD-5AB1-D8B6-75D5-9128B485FC0D}"/>
              </a:ext>
            </a:extLst>
          </p:cNvPr>
          <p:cNvSpPr>
            <a:spLocks noGrp="1"/>
          </p:cNvSpPr>
          <p:nvPr>
            <p:ph type="title"/>
          </p:nvPr>
        </p:nvSpPr>
        <p:spPr/>
        <p:txBody>
          <a:bodyPr/>
          <a:lstStyle/>
          <a:p>
            <a:r>
              <a:rPr lang="en-IN" dirty="0"/>
              <a:t>SHARPE AND TREYNOR RATIOS</a:t>
            </a:r>
          </a:p>
        </p:txBody>
      </p:sp>
      <p:sp>
        <p:nvSpPr>
          <p:cNvPr id="3" name="Content Placeholder 2">
            <a:extLst>
              <a:ext uri="{FF2B5EF4-FFF2-40B4-BE49-F238E27FC236}">
                <a16:creationId xmlns:a16="http://schemas.microsoft.com/office/drawing/2014/main" id="{2513DF2A-9E71-6206-FC5F-7F4B6260397C}"/>
              </a:ext>
            </a:extLst>
          </p:cNvPr>
          <p:cNvSpPr>
            <a:spLocks noGrp="1"/>
          </p:cNvSpPr>
          <p:nvPr>
            <p:ph idx="1"/>
          </p:nvPr>
        </p:nvSpPr>
        <p:spPr/>
        <p:txBody>
          <a:bodyPr/>
          <a:lstStyle/>
          <a:p>
            <a:pPr marL="342900" indent="-342900">
              <a:lnSpc>
                <a:spcPct val="115000"/>
              </a:lnSpc>
              <a:spcBef>
                <a:spcPts val="0"/>
              </a:spcBef>
              <a:spcAft>
                <a:spcPts val="0"/>
              </a:spcAft>
              <a:buSzPts val="1800"/>
              <a:buFont typeface="+mj-lt"/>
              <a:buAutoNum type="arabicPeriod"/>
            </a:pPr>
            <a:r>
              <a:rPr lang="en-US" sz="1800" dirty="0">
                <a:solidFill>
                  <a:srgbClr val="0D0D0D"/>
                </a:solidFill>
                <a:highlight>
                  <a:srgbClr val="FFFFFF"/>
                </a:highlight>
                <a:ea typeface="Roboto"/>
                <a:cs typeface="Roboto"/>
                <a:sym typeface="Roboto"/>
              </a:rPr>
              <a:t>The Sharpe ratio of the tangency portfolio is calculated using the formula.  Sharpe Ratio = Mean Return − Rf / Standard Deviation</a:t>
            </a:r>
          </a:p>
          <a:p>
            <a:pPr marL="342900" lvl="0" indent="-342900" algn="l" rtl="0">
              <a:lnSpc>
                <a:spcPct val="115000"/>
              </a:lnSpc>
              <a:spcBef>
                <a:spcPts val="1200"/>
              </a:spcBef>
              <a:spcAft>
                <a:spcPts val="0"/>
              </a:spcAft>
              <a:buSzPts val="1800"/>
              <a:buFont typeface="+mj-lt"/>
              <a:buAutoNum type="arabicPeriod"/>
            </a:pPr>
            <a:r>
              <a:rPr lang="en-US" sz="1800" dirty="0">
                <a:solidFill>
                  <a:srgbClr val="0D0D0D"/>
                </a:solidFill>
                <a:highlight>
                  <a:srgbClr val="FFFFFF"/>
                </a:highlight>
                <a:ea typeface="Roboto"/>
                <a:cs typeface="Roboto"/>
                <a:sym typeface="Roboto"/>
              </a:rPr>
              <a:t> The Treynor ratio of the market portfolio is calculated using the formula. Treynor Ratio=Mean Return − Rf  / Beta</a:t>
            </a:r>
          </a:p>
          <a:p>
            <a:pPr marL="0" lvl="0" indent="0" algn="l" rtl="0">
              <a:lnSpc>
                <a:spcPct val="115000"/>
              </a:lnSpc>
              <a:spcBef>
                <a:spcPts val="1200"/>
              </a:spcBef>
              <a:spcAft>
                <a:spcPts val="0"/>
              </a:spcAft>
              <a:buSzPts val="1800"/>
              <a:buNone/>
            </a:pPr>
            <a:r>
              <a:rPr lang="en-US" sz="1800" dirty="0">
                <a:solidFill>
                  <a:srgbClr val="0D0D0D"/>
                </a:solidFill>
                <a:highlight>
                  <a:srgbClr val="FFFFFF"/>
                </a:highlight>
                <a:ea typeface="Roboto"/>
                <a:cs typeface="Roboto"/>
                <a:sym typeface="Roboto"/>
              </a:rPr>
              <a:t> </a:t>
            </a:r>
          </a:p>
          <a:p>
            <a:pPr>
              <a:lnSpc>
                <a:spcPct val="115000"/>
              </a:lnSpc>
              <a:spcAft>
                <a:spcPts val="0"/>
              </a:spcAft>
              <a:buSzPts val="1800"/>
            </a:pPr>
            <a:r>
              <a:rPr lang="en-US" sz="1800" dirty="0">
                <a:solidFill>
                  <a:srgbClr val="0D0D0D"/>
                </a:solidFill>
                <a:highlight>
                  <a:srgbClr val="FFFFFF"/>
                </a:highlight>
                <a:latin typeface="Roboto"/>
                <a:ea typeface="Roboto"/>
                <a:cs typeface="Roboto"/>
                <a:sym typeface="Roboto"/>
              </a:rPr>
              <a:t>The points for the Capital Market Line (CML) are calculated using the Sharpe ratio and the efficient frontier by applying the CML equation for different levels of portfolio standard deviation.</a:t>
            </a:r>
          </a:p>
          <a:p>
            <a:pPr>
              <a:lnSpc>
                <a:spcPct val="115000"/>
              </a:lnSpc>
              <a:spcAft>
                <a:spcPts val="1200"/>
              </a:spcAft>
              <a:buSzPts val="1800"/>
            </a:pPr>
            <a:r>
              <a:rPr lang="en-US" sz="1800" dirty="0">
                <a:solidFill>
                  <a:srgbClr val="0D0D0D"/>
                </a:solidFill>
                <a:highlight>
                  <a:srgbClr val="FFFFFF"/>
                </a:highlight>
                <a:latin typeface="Roboto"/>
                <a:ea typeface="Roboto"/>
                <a:cs typeface="Roboto"/>
                <a:sym typeface="Roboto"/>
              </a:rPr>
              <a:t>The tangency point (market portfolio) is identified by finding the point on the efficient frontier that is closest to the CML. This point represents the optimal portfolio with the highest Sharpe ratio.</a:t>
            </a:r>
          </a:p>
          <a:p>
            <a:pPr marL="0" lvl="0" indent="0" algn="l" rtl="0">
              <a:lnSpc>
                <a:spcPct val="115000"/>
              </a:lnSpc>
              <a:spcBef>
                <a:spcPts val="1200"/>
              </a:spcBef>
              <a:spcAft>
                <a:spcPts val="0"/>
              </a:spcAft>
              <a:buSzPts val="1800"/>
              <a:buNone/>
            </a:pPr>
            <a:endParaRPr lang="en-US" sz="1800" dirty="0">
              <a:solidFill>
                <a:srgbClr val="0D0D0D"/>
              </a:solidFill>
              <a:highlight>
                <a:srgbClr val="FFFFFF"/>
              </a:highlight>
              <a:ea typeface="Roboto"/>
              <a:cs typeface="Roboto"/>
              <a:sym typeface="Roboto"/>
            </a:endParaRPr>
          </a:p>
          <a:p>
            <a:pPr marL="0" lvl="0" indent="0" algn="l" rtl="0">
              <a:lnSpc>
                <a:spcPct val="115000"/>
              </a:lnSpc>
              <a:spcBef>
                <a:spcPts val="1200"/>
              </a:spcBef>
              <a:spcAft>
                <a:spcPts val="0"/>
              </a:spcAft>
              <a:buSzPts val="1800"/>
              <a:buNone/>
            </a:pPr>
            <a:endParaRPr lang="en-US" sz="1800" dirty="0">
              <a:solidFill>
                <a:srgbClr val="0D0D0D"/>
              </a:solidFill>
              <a:highlight>
                <a:srgbClr val="FFFFFF"/>
              </a:highlight>
              <a:ea typeface="Roboto"/>
              <a:cs typeface="Roboto"/>
              <a:sym typeface="Roboto"/>
            </a:endParaRPr>
          </a:p>
          <a:p>
            <a:endParaRPr lang="en-IN" dirty="0"/>
          </a:p>
        </p:txBody>
      </p:sp>
    </p:spTree>
    <p:extLst>
      <p:ext uri="{BB962C8B-B14F-4D97-AF65-F5344CB8AC3E}">
        <p14:creationId xmlns:p14="http://schemas.microsoft.com/office/powerpoint/2010/main" val="394430399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{C27F7F36-EAD3-40F8-B168-1CD0CE751D69}tf56160789_win32</Template>
  <TotalTime>51</TotalTime>
  <Words>1032</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Roboto</vt:lpstr>
      <vt:lpstr>Söhne</vt:lpstr>
      <vt:lpstr>Custom</vt:lpstr>
      <vt:lpstr>Capital Asset Pricing Model</vt:lpstr>
      <vt:lpstr>INTRODUCTION</vt:lpstr>
      <vt:lpstr>ASSETS</vt:lpstr>
      <vt:lpstr>PowerPoint Presentation</vt:lpstr>
      <vt:lpstr>CAPM</vt:lpstr>
      <vt:lpstr>PowerPoint Presentation</vt:lpstr>
      <vt:lpstr>TANGENCY POINT</vt:lpstr>
      <vt:lpstr>SECURITY MARKET LINES</vt:lpstr>
      <vt:lpstr>SHARPE AND TREYNOR RATIOS</vt:lpstr>
      <vt:lpstr>PERFORMANCE MEASURES</vt:lpstr>
      <vt:lpstr>KEY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Asset Pricing Model</dc:title>
  <dc:creator>Manihas Dasari</dc:creator>
  <cp:lastModifiedBy>Manihas Dasari</cp:lastModifiedBy>
  <cp:revision>3</cp:revision>
  <dcterms:created xsi:type="dcterms:W3CDTF">2024-02-23T13:17:15Z</dcterms:created>
  <dcterms:modified xsi:type="dcterms:W3CDTF">2024-02-23T17:37:09Z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