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587B-C53B-F3CA-95F8-F489E447A291}"/>
              </a:ext>
            </a:extLst>
          </p:cNvPr>
          <p:cNvSpPr>
            <a:spLocks noGrp="1"/>
          </p:cNvSpPr>
          <p:nvPr>
            <p:ph type="ctrTitle"/>
          </p:nvPr>
        </p:nvSpPr>
        <p:spPr/>
        <p:txBody>
          <a:bodyPr/>
          <a:lstStyle/>
          <a:p>
            <a:pPr algn="ctr"/>
            <a:r>
              <a:rPr lang="en-US" b="0" i="0" dirty="0">
                <a:effectLst/>
                <a:highlight>
                  <a:srgbClr val="FFFFFF"/>
                </a:highlight>
                <a:latin typeface="Roboto" panose="02000000000000000000" pitchFamily="2" charset="0"/>
              </a:rPr>
              <a:t>Binomial and Black Scholes Model for Option Pricing</a:t>
            </a:r>
            <a:endParaRPr lang="en-IN" dirty="0"/>
          </a:p>
        </p:txBody>
      </p:sp>
      <p:sp>
        <p:nvSpPr>
          <p:cNvPr id="3" name="Subtitle 2">
            <a:extLst>
              <a:ext uri="{FF2B5EF4-FFF2-40B4-BE49-F238E27FC236}">
                <a16:creationId xmlns:a16="http://schemas.microsoft.com/office/drawing/2014/main" id="{43FBBA6E-4190-DF44-7490-172601677E24}"/>
              </a:ext>
            </a:extLst>
          </p:cNvPr>
          <p:cNvSpPr>
            <a:spLocks noGrp="1"/>
          </p:cNvSpPr>
          <p:nvPr>
            <p:ph type="subTitle" idx="1"/>
          </p:nvPr>
        </p:nvSpPr>
        <p:spPr>
          <a:xfrm>
            <a:off x="581191" y="3248595"/>
            <a:ext cx="1099354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83681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B719-850C-00EC-BC23-C20AC5064EAD}"/>
              </a:ext>
            </a:extLst>
          </p:cNvPr>
          <p:cNvSpPr>
            <a:spLocks noGrp="1"/>
          </p:cNvSpPr>
          <p:nvPr>
            <p:ph type="title"/>
          </p:nvPr>
        </p:nvSpPr>
        <p:spPr/>
        <p:txBody>
          <a:bodyPr>
            <a:normAutofit/>
          </a:bodyPr>
          <a:lstStyle/>
          <a:p>
            <a:pPr algn="ctr"/>
            <a:r>
              <a:rPr lang="en-IN" sz="4000" dirty="0"/>
              <a:t>OPTIONS AND DIFFERENT TYPES OF OPTIONS</a:t>
            </a:r>
          </a:p>
        </p:txBody>
      </p:sp>
      <p:sp>
        <p:nvSpPr>
          <p:cNvPr id="3" name="Content Placeholder 2">
            <a:extLst>
              <a:ext uri="{FF2B5EF4-FFF2-40B4-BE49-F238E27FC236}">
                <a16:creationId xmlns:a16="http://schemas.microsoft.com/office/drawing/2014/main" id="{CEEC67DE-91CF-9CA4-99A9-C4466E6964FF}"/>
              </a:ext>
            </a:extLst>
          </p:cNvPr>
          <p:cNvSpPr>
            <a:spLocks noGrp="1"/>
          </p:cNvSpPr>
          <p:nvPr>
            <p:ph idx="1"/>
          </p:nvPr>
        </p:nvSpPr>
        <p:spPr/>
        <p:txBody>
          <a:bodyPr>
            <a:normAutofit lnSpcReduction="10000"/>
          </a:bodyPr>
          <a:lstStyle/>
          <a:p>
            <a:r>
              <a:rPr lang="en-US" sz="2400" dirty="0"/>
              <a:t>Options are financial derivatives that provide the holder with the right, but not the obligation, to buy or sell an underlying asset at a predetermined price within a specified period. </a:t>
            </a:r>
          </a:p>
          <a:p>
            <a:r>
              <a:rPr lang="en-US" sz="2400" dirty="0"/>
              <a:t>They offer investors flexibility and the opportunity to hedge risks or speculate on future price movements without requiring the full capital outlay of owning the underlying asset.</a:t>
            </a:r>
          </a:p>
          <a:p>
            <a:r>
              <a:rPr lang="en-US" sz="2400" u="sng" dirty="0"/>
              <a:t>European Options</a:t>
            </a:r>
            <a:r>
              <a:rPr lang="en-US" sz="2400" dirty="0"/>
              <a:t>: These options can only be exercised at expiration.</a:t>
            </a:r>
          </a:p>
          <a:p>
            <a:r>
              <a:rPr lang="en-US" sz="2400" u="sng" dirty="0"/>
              <a:t>American Options:</a:t>
            </a:r>
            <a:r>
              <a:rPr lang="en-US" sz="2400" dirty="0"/>
              <a:t> These options can be exercised at any time before expiration.</a:t>
            </a:r>
            <a:br>
              <a:rPr lang="en-US" dirty="0"/>
            </a:br>
            <a:endParaRPr lang="en-IN" dirty="0"/>
          </a:p>
        </p:txBody>
      </p:sp>
    </p:spTree>
    <p:extLst>
      <p:ext uri="{BB962C8B-B14F-4D97-AF65-F5344CB8AC3E}">
        <p14:creationId xmlns:p14="http://schemas.microsoft.com/office/powerpoint/2010/main" val="84222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D77E-1E1B-0B30-9093-9D033178FE48}"/>
              </a:ext>
            </a:extLst>
          </p:cNvPr>
          <p:cNvSpPr>
            <a:spLocks noGrp="1"/>
          </p:cNvSpPr>
          <p:nvPr>
            <p:ph type="title"/>
          </p:nvPr>
        </p:nvSpPr>
        <p:spPr/>
        <p:txBody>
          <a:bodyPr>
            <a:normAutofit/>
          </a:bodyPr>
          <a:lstStyle/>
          <a:p>
            <a:pPr algn="ctr"/>
            <a:r>
              <a:rPr lang="en-IN" sz="4800" dirty="0"/>
              <a:t>TYPES OF OPTIONS</a:t>
            </a:r>
          </a:p>
        </p:txBody>
      </p:sp>
      <p:sp>
        <p:nvSpPr>
          <p:cNvPr id="3" name="Text Placeholder 2">
            <a:extLst>
              <a:ext uri="{FF2B5EF4-FFF2-40B4-BE49-F238E27FC236}">
                <a16:creationId xmlns:a16="http://schemas.microsoft.com/office/drawing/2014/main" id="{E3E5E872-BBF0-1D20-2A1B-9B0EF457AC38}"/>
              </a:ext>
            </a:extLst>
          </p:cNvPr>
          <p:cNvSpPr>
            <a:spLocks noGrp="1"/>
          </p:cNvSpPr>
          <p:nvPr>
            <p:ph type="body" idx="1"/>
          </p:nvPr>
        </p:nvSpPr>
        <p:spPr>
          <a:xfrm>
            <a:off x="734206" y="1995244"/>
            <a:ext cx="5087075" cy="536005"/>
          </a:xfrm>
        </p:spPr>
        <p:txBody>
          <a:bodyPr/>
          <a:lstStyle/>
          <a:p>
            <a:r>
              <a:rPr lang="en-IN" dirty="0"/>
              <a:t>CALL OPTION</a:t>
            </a:r>
          </a:p>
        </p:txBody>
      </p:sp>
      <p:sp>
        <p:nvSpPr>
          <p:cNvPr id="4" name="Content Placeholder 3">
            <a:extLst>
              <a:ext uri="{FF2B5EF4-FFF2-40B4-BE49-F238E27FC236}">
                <a16:creationId xmlns:a16="http://schemas.microsoft.com/office/drawing/2014/main" id="{FD21C489-A8B8-8B1C-03FE-A0013D868420}"/>
              </a:ext>
            </a:extLst>
          </p:cNvPr>
          <p:cNvSpPr>
            <a:spLocks noGrp="1"/>
          </p:cNvSpPr>
          <p:nvPr>
            <p:ph sz="half" idx="2"/>
          </p:nvPr>
        </p:nvSpPr>
        <p:spPr>
          <a:xfrm>
            <a:off x="581194" y="2548617"/>
            <a:ext cx="5393100" cy="4076773"/>
          </a:xfrm>
        </p:spPr>
        <p:txBody>
          <a:bodyPr>
            <a:noAutofit/>
          </a:bodyPr>
          <a:lstStyle/>
          <a:p>
            <a:pPr algn="l">
              <a:buFont typeface="Arial" panose="020B0604020202020204" pitchFamily="34" charset="0"/>
              <a:buChar char="•"/>
            </a:pPr>
            <a:r>
              <a:rPr lang="en-US" sz="1600" dirty="0"/>
              <a:t>A call option gives the holder the right, but not the obligation, to buy the underlying asset at a predetermined price (the strike price) on or before the expiration date.</a:t>
            </a:r>
          </a:p>
          <a:p>
            <a:pPr algn="l">
              <a:buFont typeface="Arial" panose="020B0604020202020204" pitchFamily="34" charset="0"/>
              <a:buChar char="•"/>
            </a:pPr>
            <a:r>
              <a:rPr lang="en-US" sz="1600" dirty="0"/>
              <a:t>When an investor purchases a call option, they are betting that the price of the underlying asset will rise above the strike price before the option expires.</a:t>
            </a:r>
          </a:p>
          <a:p>
            <a:pPr algn="l">
              <a:buFont typeface="Arial" panose="020B0604020202020204" pitchFamily="34" charset="0"/>
              <a:buChar char="•"/>
            </a:pPr>
            <a:r>
              <a:rPr lang="en-US" sz="1600" dirty="0"/>
              <a:t>If the price of the underlying asset exceeds the strike price at expiration, the call option is said to be "in the money," and the holder can exercise the option to buy the asset at the lower strike price.</a:t>
            </a:r>
          </a:p>
          <a:p>
            <a:pPr algn="l">
              <a:buFont typeface="Arial" panose="020B0604020202020204" pitchFamily="34" charset="0"/>
              <a:buChar char="•"/>
            </a:pPr>
            <a:r>
              <a:rPr lang="en-US" sz="1600" dirty="0"/>
              <a:t>If the price of the underlying asset is below the strike price at expiration, the call option is "out of the money," and the holder may choose not to exercise the option, allowing it to expire worthless.</a:t>
            </a:r>
          </a:p>
        </p:txBody>
      </p:sp>
      <p:sp>
        <p:nvSpPr>
          <p:cNvPr id="5" name="Text Placeholder 4">
            <a:extLst>
              <a:ext uri="{FF2B5EF4-FFF2-40B4-BE49-F238E27FC236}">
                <a16:creationId xmlns:a16="http://schemas.microsoft.com/office/drawing/2014/main" id="{6AB77B23-4DE9-0F2B-8E53-42D34FD77B3D}"/>
              </a:ext>
            </a:extLst>
          </p:cNvPr>
          <p:cNvSpPr>
            <a:spLocks noGrp="1"/>
          </p:cNvSpPr>
          <p:nvPr>
            <p:ph type="body" sz="quarter" idx="3"/>
          </p:nvPr>
        </p:nvSpPr>
        <p:spPr>
          <a:xfrm>
            <a:off x="6523736" y="1995244"/>
            <a:ext cx="5087073" cy="553373"/>
          </a:xfrm>
        </p:spPr>
        <p:txBody>
          <a:bodyPr/>
          <a:lstStyle/>
          <a:p>
            <a:r>
              <a:rPr lang="en-IN" dirty="0"/>
              <a:t>PUT OPTION</a:t>
            </a:r>
          </a:p>
        </p:txBody>
      </p:sp>
      <p:sp>
        <p:nvSpPr>
          <p:cNvPr id="6" name="Content Placeholder 5">
            <a:extLst>
              <a:ext uri="{FF2B5EF4-FFF2-40B4-BE49-F238E27FC236}">
                <a16:creationId xmlns:a16="http://schemas.microsoft.com/office/drawing/2014/main" id="{D021320F-8D84-7BC2-696C-3F5F4D19D665}"/>
              </a:ext>
            </a:extLst>
          </p:cNvPr>
          <p:cNvSpPr>
            <a:spLocks noGrp="1"/>
          </p:cNvSpPr>
          <p:nvPr>
            <p:ph sz="quarter" idx="4"/>
          </p:nvPr>
        </p:nvSpPr>
        <p:spPr>
          <a:xfrm>
            <a:off x="6217709" y="2548618"/>
            <a:ext cx="5393100" cy="4076772"/>
          </a:xfrm>
        </p:spPr>
        <p:txBody>
          <a:bodyPr>
            <a:noAutofit/>
          </a:bodyPr>
          <a:lstStyle/>
          <a:p>
            <a:pPr algn="l">
              <a:buFont typeface="Arial" panose="020B0604020202020204" pitchFamily="34" charset="0"/>
              <a:buChar char="•"/>
            </a:pPr>
            <a:r>
              <a:rPr lang="en-US" sz="1600" dirty="0"/>
              <a:t>A put option gives the holder the right, but not the obligation, to sell the underlying asset at a predetermined price (the strike price) on or before the expiration date.</a:t>
            </a:r>
          </a:p>
          <a:p>
            <a:pPr algn="l">
              <a:buFont typeface="Arial" panose="020B0604020202020204" pitchFamily="34" charset="0"/>
              <a:buChar char="•"/>
            </a:pPr>
            <a:r>
              <a:rPr lang="en-US" sz="1600" dirty="0"/>
              <a:t>Investors typically purchase put options to profit from a decline in the price of the underlying asset. If the asset's price falls below the strike price, the holder can exercise the option to sell the asset at the higher strike price.</a:t>
            </a:r>
          </a:p>
          <a:p>
            <a:pPr algn="l">
              <a:buFont typeface="Arial" panose="020B0604020202020204" pitchFamily="34" charset="0"/>
              <a:buChar char="•"/>
            </a:pPr>
            <a:r>
              <a:rPr lang="en-US" sz="1600" dirty="0"/>
              <a:t>If the price of the underlying asset is above the strike price at expiration, the put option is "out of the money," and the holder may choose not to exercise the option, allowing it to expire worthless.</a:t>
            </a:r>
          </a:p>
          <a:p>
            <a:pPr algn="l">
              <a:buFont typeface="Arial" panose="020B0604020202020204" pitchFamily="34" charset="0"/>
              <a:buChar char="•"/>
            </a:pPr>
            <a:r>
              <a:rPr lang="en-US" sz="1600" dirty="0"/>
              <a:t>Conversely, if the price of the underlying asset is below the strike price at expiration, the put option is "in the money," and the holder can exercise the option to sell the asset at the higher strike price.</a:t>
            </a:r>
          </a:p>
        </p:txBody>
      </p:sp>
    </p:spTree>
    <p:extLst>
      <p:ext uri="{BB962C8B-B14F-4D97-AF65-F5344CB8AC3E}">
        <p14:creationId xmlns:p14="http://schemas.microsoft.com/office/powerpoint/2010/main" val="45662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152E-F002-9B5E-8DF7-AAB47EF1235F}"/>
              </a:ext>
            </a:extLst>
          </p:cNvPr>
          <p:cNvSpPr>
            <a:spLocks noGrp="1"/>
          </p:cNvSpPr>
          <p:nvPr>
            <p:ph type="title"/>
          </p:nvPr>
        </p:nvSpPr>
        <p:spPr/>
        <p:txBody>
          <a:bodyPr>
            <a:normAutofit/>
          </a:bodyPr>
          <a:lstStyle/>
          <a:p>
            <a:pPr algn="ctr"/>
            <a:r>
              <a:rPr lang="en-IN" sz="4800" dirty="0"/>
              <a:t>BINOMIAL MODEL</a:t>
            </a:r>
          </a:p>
        </p:txBody>
      </p:sp>
      <p:sp>
        <p:nvSpPr>
          <p:cNvPr id="3" name="Content Placeholder 2">
            <a:extLst>
              <a:ext uri="{FF2B5EF4-FFF2-40B4-BE49-F238E27FC236}">
                <a16:creationId xmlns:a16="http://schemas.microsoft.com/office/drawing/2014/main" id="{3E852D00-2B74-4CC3-3ABE-0602E87920A3}"/>
              </a:ext>
            </a:extLst>
          </p:cNvPr>
          <p:cNvSpPr>
            <a:spLocks noGrp="1"/>
          </p:cNvSpPr>
          <p:nvPr>
            <p:ph idx="1"/>
          </p:nvPr>
        </p:nvSpPr>
        <p:spPr>
          <a:xfrm>
            <a:off x="581192" y="2180496"/>
            <a:ext cx="11029615" cy="4557188"/>
          </a:xfrm>
        </p:spPr>
        <p:txBody>
          <a:bodyPr>
            <a:noAutofit/>
          </a:bodyPr>
          <a:lstStyle/>
          <a:p>
            <a:r>
              <a:rPr lang="en-US" sz="2000" dirty="0"/>
              <a:t>The Binomial Model is a fundamental options pricing model characterized by its discrete-time framework and binomial tree structure. </a:t>
            </a:r>
          </a:p>
          <a:p>
            <a:r>
              <a:rPr lang="en-US" sz="2000" dirty="0"/>
              <a:t>It divides time into discrete intervals, allowing for a step-by-step analysis of the underlying asset's price movement. The model represents possible future price paths of the underlying asset through a binomial tree, with each node depicting a possible price level at a specific point in time. </a:t>
            </a:r>
          </a:p>
          <a:p>
            <a:r>
              <a:rPr lang="en-US" sz="2000" dirty="0"/>
              <a:t>Central to the model is the assumption of risk-neutrality, where investors are considered indifferent to risk and make decisions solely based on expected returns. This simplifies calculations by using probabilities derived from risk-free rates. </a:t>
            </a:r>
          </a:p>
          <a:p>
            <a:r>
              <a:rPr lang="en-US" sz="2000" dirty="0"/>
              <a:t>Option values are determined through backward induction, starting from the final nodes of the tree and moving backward through the tree. At each node, the option value is calculated by discounting the expected future payoffs. </a:t>
            </a:r>
          </a:p>
          <a:p>
            <a:r>
              <a:rPr lang="en-US" sz="2000" dirty="0"/>
              <a:t>The model is flexible and versatile, capable of pricing various types of options, including American and European options, and accommodating complex features such as early exercise provisions and dividends.</a:t>
            </a:r>
          </a:p>
        </p:txBody>
      </p:sp>
    </p:spTree>
    <p:extLst>
      <p:ext uri="{BB962C8B-B14F-4D97-AF65-F5344CB8AC3E}">
        <p14:creationId xmlns:p14="http://schemas.microsoft.com/office/powerpoint/2010/main" val="68817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4DC0-EDD6-4E40-128C-C135DBDA658B}"/>
              </a:ext>
            </a:extLst>
          </p:cNvPr>
          <p:cNvSpPr>
            <a:spLocks noGrp="1"/>
          </p:cNvSpPr>
          <p:nvPr>
            <p:ph type="title"/>
          </p:nvPr>
        </p:nvSpPr>
        <p:spPr/>
        <p:txBody>
          <a:bodyPr>
            <a:normAutofit/>
          </a:bodyPr>
          <a:lstStyle/>
          <a:p>
            <a:pPr algn="ctr"/>
            <a:r>
              <a:rPr lang="en-IN" sz="4800" dirty="0"/>
              <a:t>BLACK-SCHOLES MODEL</a:t>
            </a:r>
          </a:p>
        </p:txBody>
      </p:sp>
      <p:sp>
        <p:nvSpPr>
          <p:cNvPr id="3" name="Content Placeholder 2">
            <a:extLst>
              <a:ext uri="{FF2B5EF4-FFF2-40B4-BE49-F238E27FC236}">
                <a16:creationId xmlns:a16="http://schemas.microsoft.com/office/drawing/2014/main" id="{2318A12C-6666-80DF-F752-96ACA130F1D5}"/>
              </a:ext>
            </a:extLst>
          </p:cNvPr>
          <p:cNvSpPr>
            <a:spLocks noGrp="1"/>
          </p:cNvSpPr>
          <p:nvPr>
            <p:ph idx="1"/>
          </p:nvPr>
        </p:nvSpPr>
        <p:spPr>
          <a:xfrm>
            <a:off x="581192" y="1860884"/>
            <a:ext cx="11029615" cy="4812632"/>
          </a:xfrm>
        </p:spPr>
        <p:txBody>
          <a:bodyPr>
            <a:normAutofit/>
          </a:bodyPr>
          <a:lstStyle/>
          <a:p>
            <a:r>
              <a:rPr lang="en-US" sz="2000" dirty="0"/>
              <a:t>The Black-Scholes formula, developed by Fischer Black, Myron Scholes, and Robert Merton, revolutionized the way options are priced in financial markets. </a:t>
            </a:r>
          </a:p>
          <a:p>
            <a:r>
              <a:rPr lang="en-US" sz="2000" dirty="0"/>
              <a:t>It provides a theoretical framework for determining the fair value of European options, which are contracts that allow the holder to buy (call option) or sell (put option) an underlying asset at a predetermined price within a specified timeframe. </a:t>
            </a:r>
          </a:p>
          <a:p>
            <a:r>
              <a:rPr lang="en-US" sz="2000" dirty="0"/>
              <a:t>The formula considers key factors such as the current stock price, the strike price, the time remaining until expiration, the risk-free interest rate, and the volatility of the underlying asset. </a:t>
            </a:r>
          </a:p>
          <a:p>
            <a:r>
              <a:rPr lang="en-US" sz="2000" dirty="0"/>
              <a:t>By assuming a log-normal distribution of asset returns, no dividends, and constant volatility, the formula calculates the theoretical price of the option. </a:t>
            </a:r>
          </a:p>
          <a:p>
            <a:r>
              <a:rPr lang="en-US" sz="2000" dirty="0"/>
              <a:t>This price serves as a reference point for investors and traders to evaluate trading strategies, assess risk, and make informed decisions in the options market. </a:t>
            </a:r>
            <a:endParaRPr lang="en-IN" sz="2000" dirty="0"/>
          </a:p>
        </p:txBody>
      </p:sp>
    </p:spTree>
    <p:extLst>
      <p:ext uri="{BB962C8B-B14F-4D97-AF65-F5344CB8AC3E}">
        <p14:creationId xmlns:p14="http://schemas.microsoft.com/office/powerpoint/2010/main" val="249789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BE61-A25D-72FC-172D-AD58899BE03C}"/>
              </a:ext>
            </a:extLst>
          </p:cNvPr>
          <p:cNvSpPr>
            <a:spLocks noGrp="1"/>
          </p:cNvSpPr>
          <p:nvPr>
            <p:ph type="title"/>
          </p:nvPr>
        </p:nvSpPr>
        <p:spPr/>
        <p:txBody>
          <a:bodyPr>
            <a:normAutofit/>
          </a:bodyPr>
          <a:lstStyle/>
          <a:p>
            <a:pPr algn="ctr"/>
            <a:r>
              <a:rPr lang="en-IN" sz="4800" dirty="0"/>
              <a:t>REAL WORLD APPLICATION</a:t>
            </a:r>
          </a:p>
        </p:txBody>
      </p:sp>
      <p:sp>
        <p:nvSpPr>
          <p:cNvPr id="3" name="Content Placeholder 2">
            <a:extLst>
              <a:ext uri="{FF2B5EF4-FFF2-40B4-BE49-F238E27FC236}">
                <a16:creationId xmlns:a16="http://schemas.microsoft.com/office/drawing/2014/main" id="{8383B41C-7279-2BDA-C9AC-10943908AA43}"/>
              </a:ext>
            </a:extLst>
          </p:cNvPr>
          <p:cNvSpPr>
            <a:spLocks noGrp="1"/>
          </p:cNvSpPr>
          <p:nvPr>
            <p:ph idx="1"/>
          </p:nvPr>
        </p:nvSpPr>
        <p:spPr>
          <a:xfrm>
            <a:off x="581192" y="2180496"/>
            <a:ext cx="11029615" cy="4467192"/>
          </a:xfrm>
        </p:spPr>
        <p:txBody>
          <a:bodyPr/>
          <a:lstStyle/>
          <a:p>
            <a:r>
              <a:rPr lang="en-IN" dirty="0"/>
              <a:t>We check both the models application for the APPLE stock</a:t>
            </a:r>
          </a:p>
          <a:p>
            <a:r>
              <a:rPr lang="en-IN" dirty="0"/>
              <a:t>INSIGHTS FROM OUR DATA</a:t>
            </a:r>
          </a:p>
          <a:p>
            <a:r>
              <a:rPr lang="en-US" dirty="0"/>
              <a:t>The annual volatility is : 0.1935719432079699.</a:t>
            </a:r>
          </a:p>
          <a:p>
            <a:r>
              <a:rPr lang="en-US" dirty="0"/>
              <a:t>The put price when the binomial option pricing model is used is : 1.4048790252179348</a:t>
            </a:r>
          </a:p>
          <a:p>
            <a:r>
              <a:rPr lang="en-US" dirty="0"/>
              <a:t> The call price when the binomial option pricing model is used is : 26.58838794850725</a:t>
            </a:r>
          </a:p>
          <a:p>
            <a:r>
              <a:rPr lang="en-US" dirty="0"/>
              <a:t>The Call price when the black </a:t>
            </a:r>
            <a:r>
              <a:rPr lang="en-US" dirty="0" err="1"/>
              <a:t>scholes</a:t>
            </a:r>
            <a:r>
              <a:rPr lang="en-US" dirty="0"/>
              <a:t> formula is used :  26.49986592344878</a:t>
            </a:r>
          </a:p>
          <a:p>
            <a:r>
              <a:rPr lang="en-US" dirty="0"/>
              <a:t>The Put price when the black </a:t>
            </a:r>
            <a:r>
              <a:rPr lang="en-US" dirty="0" err="1"/>
              <a:t>scholes</a:t>
            </a:r>
            <a:r>
              <a:rPr lang="en-US" dirty="0"/>
              <a:t> formula is used :  1.316357000159627</a:t>
            </a:r>
          </a:p>
          <a:p>
            <a:r>
              <a:rPr lang="en-IN" dirty="0"/>
              <a:t>Implied volatility: 0.010231182072694134</a:t>
            </a:r>
          </a:p>
        </p:txBody>
      </p:sp>
    </p:spTree>
    <p:extLst>
      <p:ext uri="{BB962C8B-B14F-4D97-AF65-F5344CB8AC3E}">
        <p14:creationId xmlns:p14="http://schemas.microsoft.com/office/powerpoint/2010/main" val="272816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4402-A6B0-92AD-E2A7-0810A4F179E9}"/>
              </a:ext>
            </a:extLst>
          </p:cNvPr>
          <p:cNvSpPr>
            <a:spLocks noGrp="1"/>
          </p:cNvSpPr>
          <p:nvPr>
            <p:ph type="title"/>
          </p:nvPr>
        </p:nvSpPr>
        <p:spPr/>
        <p:txBody>
          <a:bodyPr>
            <a:normAutofit/>
          </a:bodyPr>
          <a:lstStyle/>
          <a:p>
            <a:pPr algn="ctr"/>
            <a:r>
              <a:rPr lang="en-IN" sz="4800" dirty="0"/>
              <a:t>CONVERGE GRAPHS</a:t>
            </a:r>
          </a:p>
        </p:txBody>
      </p:sp>
      <p:pic>
        <p:nvPicPr>
          <p:cNvPr id="5" name="Content Placeholder 4">
            <a:extLst>
              <a:ext uri="{FF2B5EF4-FFF2-40B4-BE49-F238E27FC236}">
                <a16:creationId xmlns:a16="http://schemas.microsoft.com/office/drawing/2014/main" id="{D6D02F15-733A-9151-D82D-E28D7BFC205C}"/>
              </a:ext>
            </a:extLst>
          </p:cNvPr>
          <p:cNvPicPr>
            <a:picLocks noGrp="1" noChangeAspect="1"/>
          </p:cNvPicPr>
          <p:nvPr>
            <p:ph idx="1"/>
          </p:nvPr>
        </p:nvPicPr>
        <p:blipFill>
          <a:blip r:embed="rId2"/>
          <a:stretch>
            <a:fillRect/>
          </a:stretch>
        </p:blipFill>
        <p:spPr>
          <a:xfrm>
            <a:off x="581192" y="2007488"/>
            <a:ext cx="5325832" cy="4149407"/>
          </a:xfrm>
        </p:spPr>
      </p:pic>
      <p:pic>
        <p:nvPicPr>
          <p:cNvPr id="7" name="Picture 6">
            <a:extLst>
              <a:ext uri="{FF2B5EF4-FFF2-40B4-BE49-F238E27FC236}">
                <a16:creationId xmlns:a16="http://schemas.microsoft.com/office/drawing/2014/main" id="{71389E3F-B745-0052-ECAE-940EB04FBFDA}"/>
              </a:ext>
            </a:extLst>
          </p:cNvPr>
          <p:cNvPicPr>
            <a:picLocks noChangeAspect="1"/>
          </p:cNvPicPr>
          <p:nvPr/>
        </p:nvPicPr>
        <p:blipFill>
          <a:blip r:embed="rId3"/>
          <a:stretch>
            <a:fillRect/>
          </a:stretch>
        </p:blipFill>
        <p:spPr>
          <a:xfrm>
            <a:off x="6505287" y="2007489"/>
            <a:ext cx="5251544" cy="4148355"/>
          </a:xfrm>
          <a:prstGeom prst="rect">
            <a:avLst/>
          </a:prstGeom>
        </p:spPr>
      </p:pic>
    </p:spTree>
    <p:extLst>
      <p:ext uri="{BB962C8B-B14F-4D97-AF65-F5344CB8AC3E}">
        <p14:creationId xmlns:p14="http://schemas.microsoft.com/office/powerpoint/2010/main" val="330524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8F19-1E01-165C-B340-62FE4B9D7CB2}"/>
              </a:ext>
            </a:extLst>
          </p:cNvPr>
          <p:cNvSpPr>
            <a:spLocks noGrp="1"/>
          </p:cNvSpPr>
          <p:nvPr>
            <p:ph type="title"/>
          </p:nvPr>
        </p:nvSpPr>
        <p:spPr/>
        <p:txBody>
          <a:bodyPr>
            <a:normAutofit/>
          </a:bodyPr>
          <a:lstStyle/>
          <a:p>
            <a:pPr algn="ctr"/>
            <a:r>
              <a:rPr lang="en-IN" sz="4800" dirty="0"/>
              <a:t>CONCLUSIONS</a:t>
            </a:r>
          </a:p>
        </p:txBody>
      </p:sp>
      <p:sp>
        <p:nvSpPr>
          <p:cNvPr id="3" name="Content Placeholder 2">
            <a:extLst>
              <a:ext uri="{FF2B5EF4-FFF2-40B4-BE49-F238E27FC236}">
                <a16:creationId xmlns:a16="http://schemas.microsoft.com/office/drawing/2014/main" id="{5E36038D-B1D7-5878-B8EE-5BC1A36F6DC3}"/>
              </a:ext>
            </a:extLst>
          </p:cNvPr>
          <p:cNvSpPr>
            <a:spLocks noGrp="1"/>
          </p:cNvSpPr>
          <p:nvPr>
            <p:ph idx="1"/>
          </p:nvPr>
        </p:nvSpPr>
        <p:spPr>
          <a:xfrm>
            <a:off x="581192" y="2180496"/>
            <a:ext cx="11029615" cy="4330032"/>
          </a:xfrm>
        </p:spPr>
        <p:txBody>
          <a:bodyPr/>
          <a:lstStyle/>
          <a:p>
            <a:r>
              <a:rPr lang="en-US" dirty="0"/>
              <a:t>The comparison between the Binomial Option Pricing Model and the Black-Scholes Formula, alongside the derived implied volatility, provides intriguing insights into option pricing dynamics and market sentiment. </a:t>
            </a:r>
          </a:p>
          <a:p>
            <a:r>
              <a:rPr lang="en-US" dirty="0"/>
              <a:t>With the annual volatility set at 0.1936, both models produce remarkably similar results: the Binomial Model yields a call price of $26.588 and a put price of $1.405, whereas the Black-Scholes Formula outputs $26.500 for the call and $1.316 for the put. </a:t>
            </a:r>
          </a:p>
          <a:p>
            <a:r>
              <a:rPr lang="en-US" dirty="0"/>
              <a:t>These close price alignments underscore the robustness of both methodologies in estimating option values. However, it's noteworthy that the Black-Scholes Formula's implied volatility, calculated at 0.0102, suggests a subdued expectation of future volatility in the market. </a:t>
            </a:r>
          </a:p>
          <a:p>
            <a:r>
              <a:rPr lang="en-US" dirty="0"/>
              <a:t>This alignment between model-derived prices and market sentiment not only aids traders in crafting informed strategies but also underscores the importance of understanding and interpreting implied volatility as a crucial market indicator.</a:t>
            </a:r>
            <a:endParaRPr lang="en-IN" dirty="0"/>
          </a:p>
        </p:txBody>
      </p:sp>
    </p:spTree>
    <p:extLst>
      <p:ext uri="{BB962C8B-B14F-4D97-AF65-F5344CB8AC3E}">
        <p14:creationId xmlns:p14="http://schemas.microsoft.com/office/powerpoint/2010/main" val="10701747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63</TotalTime>
  <Words>1002</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Roboto</vt:lpstr>
      <vt:lpstr>Wingdings 2</vt:lpstr>
      <vt:lpstr>Dividend</vt:lpstr>
      <vt:lpstr>Binomial and Black Scholes Model for Option Pricing</vt:lpstr>
      <vt:lpstr>OPTIONS AND DIFFERENT TYPES OF OPTIONS</vt:lpstr>
      <vt:lpstr>TYPES OF OPTIONS</vt:lpstr>
      <vt:lpstr>BINOMIAL MODEL</vt:lpstr>
      <vt:lpstr>BLACK-SCHOLES MODEL</vt:lpstr>
      <vt:lpstr>REAL WORLD APPLICATION</vt:lpstr>
      <vt:lpstr>CONVERGE GRAPHS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Binomial and Black Scholes Model for Option Pricing</dc:title>
  <dc:creator>Rahul Naik</dc:creator>
  <cp:lastModifiedBy>Rahul Naik</cp:lastModifiedBy>
  <cp:revision>2</cp:revision>
  <dcterms:created xsi:type="dcterms:W3CDTF">2024-04-19T00:56:27Z</dcterms:created>
  <dcterms:modified xsi:type="dcterms:W3CDTF">2024-04-19T13:52:43Z</dcterms:modified>
</cp:coreProperties>
</file>