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8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3204" y="1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IN" sz="3200" b="1" dirty="0">
                <a:solidFill>
                  <a:schemeClr val="tx1"/>
                </a:solidFill>
              </a:rPr>
              <a:t>Comparison</a:t>
            </a:r>
            <a:r>
              <a:rPr lang="en-IN" sz="3200" b="1" baseline="0" dirty="0">
                <a:solidFill>
                  <a:schemeClr val="tx1"/>
                </a:solidFill>
              </a:rPr>
              <a:t> of Metrics</a:t>
            </a:r>
            <a:endParaRPr lang="en-IN" sz="3200" b="1" dirty="0">
              <a:solidFill>
                <a:schemeClr val="tx1"/>
              </a:solidFill>
            </a:endParaRPr>
          </a:p>
        </c:rich>
      </c:tx>
      <c:layout>
        <c:manualLayout>
          <c:xMode val="edge"/>
          <c:yMode val="edge"/>
          <c:x val="0.34341723746521563"/>
          <c:y val="3.6622578741775311E-3"/>
        </c:manualLayout>
      </c:layout>
      <c:overlay val="0"/>
      <c:spPr>
        <a:solidFill>
          <a:schemeClr val="bg1"/>
        </a:solid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928416607308457E-2"/>
          <c:y val="1.4044708029380749E-2"/>
          <c:w val="0.97246911148848258"/>
          <c:h val="0.90636550445351949"/>
        </c:manualLayout>
      </c:layout>
      <c:barChart>
        <c:barDir val="col"/>
        <c:grouping val="clustered"/>
        <c:varyColors val="0"/>
        <c:ser>
          <c:idx val="0"/>
          <c:order val="0"/>
          <c:tx>
            <c:strRef>
              <c:f>Sheet1!$B$1</c:f>
              <c:strCache>
                <c:ptCount val="1"/>
                <c:pt idx="0">
                  <c:v>F1 Score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Valid Dataset</c:v>
                </c:pt>
                <c:pt idx="1">
                  <c:v>Test Dataset</c:v>
                </c:pt>
                <c:pt idx="2">
                  <c:v>Mean </c:v>
                </c:pt>
                <c:pt idx="3">
                  <c:v>Median</c:v>
                </c:pt>
              </c:strCache>
            </c:strRef>
          </c:cat>
          <c:val>
            <c:numRef>
              <c:f>Sheet1!$B$2:$B$5</c:f>
              <c:numCache>
                <c:formatCode>General</c:formatCode>
                <c:ptCount val="4"/>
                <c:pt idx="0">
                  <c:v>0.88600000000000001</c:v>
                </c:pt>
                <c:pt idx="1">
                  <c:v>0.82299999999999995</c:v>
                </c:pt>
                <c:pt idx="2">
                  <c:v>0.82199999999999995</c:v>
                </c:pt>
                <c:pt idx="3">
                  <c:v>0.90100000000000002</c:v>
                </c:pt>
              </c:numCache>
            </c:numRef>
          </c:val>
          <c:extLst>
            <c:ext xmlns:c16="http://schemas.microsoft.com/office/drawing/2014/chart" uri="{C3380CC4-5D6E-409C-BE32-E72D297353CC}">
              <c16:uniqueId val="{00000000-2716-4A50-A0A4-2C5AF1ED1D4A}"/>
            </c:ext>
          </c:extLst>
        </c:ser>
        <c:ser>
          <c:idx val="1"/>
          <c:order val="1"/>
          <c:tx>
            <c:strRef>
              <c:f>Sheet1!$C$1</c:f>
              <c:strCache>
                <c:ptCount val="1"/>
                <c:pt idx="0">
                  <c:v>Precision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Valid Dataset</c:v>
                </c:pt>
                <c:pt idx="1">
                  <c:v>Test Dataset</c:v>
                </c:pt>
                <c:pt idx="2">
                  <c:v>Mean </c:v>
                </c:pt>
                <c:pt idx="3">
                  <c:v>Median</c:v>
                </c:pt>
              </c:strCache>
            </c:strRef>
          </c:cat>
          <c:val>
            <c:numRef>
              <c:f>Sheet1!$C$2:$C$5</c:f>
              <c:numCache>
                <c:formatCode>General</c:formatCode>
                <c:ptCount val="4"/>
                <c:pt idx="0">
                  <c:v>0.83099999999999996</c:v>
                </c:pt>
                <c:pt idx="1">
                  <c:v>0.72099999999999997</c:v>
                </c:pt>
                <c:pt idx="2">
                  <c:v>0.81799999999999995</c:v>
                </c:pt>
                <c:pt idx="3">
                  <c:v>0.88500000000000001</c:v>
                </c:pt>
              </c:numCache>
            </c:numRef>
          </c:val>
          <c:extLst>
            <c:ext xmlns:c16="http://schemas.microsoft.com/office/drawing/2014/chart" uri="{C3380CC4-5D6E-409C-BE32-E72D297353CC}">
              <c16:uniqueId val="{00000001-2716-4A50-A0A4-2C5AF1ED1D4A}"/>
            </c:ext>
          </c:extLst>
        </c:ser>
        <c:ser>
          <c:idx val="2"/>
          <c:order val="2"/>
          <c:tx>
            <c:strRef>
              <c:f>Sheet1!$D$1</c:f>
              <c:strCache>
                <c:ptCount val="1"/>
                <c:pt idx="0">
                  <c:v>Recall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Valid Dataset</c:v>
                </c:pt>
                <c:pt idx="1">
                  <c:v>Test Dataset</c:v>
                </c:pt>
                <c:pt idx="2">
                  <c:v>Mean </c:v>
                </c:pt>
                <c:pt idx="3">
                  <c:v>Median</c:v>
                </c:pt>
              </c:strCache>
            </c:strRef>
          </c:cat>
          <c:val>
            <c:numRef>
              <c:f>Sheet1!$D$2:$D$5</c:f>
              <c:numCache>
                <c:formatCode>General</c:formatCode>
                <c:ptCount val="4"/>
                <c:pt idx="0">
                  <c:v>0.94799999999999995</c:v>
                </c:pt>
                <c:pt idx="1">
                  <c:v>0.95899999999999996</c:v>
                </c:pt>
                <c:pt idx="2">
                  <c:v>0.83799999999999997</c:v>
                </c:pt>
                <c:pt idx="3">
                  <c:v>0.91700000000000004</c:v>
                </c:pt>
              </c:numCache>
            </c:numRef>
          </c:val>
          <c:extLst>
            <c:ext xmlns:c16="http://schemas.microsoft.com/office/drawing/2014/chart" uri="{C3380CC4-5D6E-409C-BE32-E72D297353CC}">
              <c16:uniqueId val="{00000002-2716-4A50-A0A4-2C5AF1ED1D4A}"/>
            </c:ext>
          </c:extLst>
        </c:ser>
        <c:dLbls>
          <c:dLblPos val="outEnd"/>
          <c:showLegendKey val="0"/>
          <c:showVal val="1"/>
          <c:showCatName val="0"/>
          <c:showSerName val="0"/>
          <c:showPercent val="0"/>
          <c:showBubbleSize val="0"/>
        </c:dLbls>
        <c:gapWidth val="150"/>
        <c:axId val="1866193855"/>
        <c:axId val="1866190975"/>
      </c:barChart>
      <c:catAx>
        <c:axId val="1866193855"/>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sz="2000" dirty="0"/>
                  <a:t>Comparison</a:t>
                </a:r>
                <a:r>
                  <a:rPr lang="en-IN" sz="2000" baseline="0" dirty="0"/>
                  <a:t> set</a:t>
                </a:r>
              </a:p>
            </c:rich>
          </c:tx>
          <c:layout>
            <c:manualLayout>
              <c:xMode val="edge"/>
              <c:yMode val="edge"/>
              <c:x val="0.4719959981098083"/>
              <c:y val="0.9510115230678750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ln>
                  <a:noFill/>
                </a:ln>
                <a:solidFill>
                  <a:schemeClr val="tx1">
                    <a:lumMod val="65000"/>
                    <a:lumOff val="35000"/>
                  </a:schemeClr>
                </a:solidFill>
                <a:latin typeface="+mn-lt"/>
                <a:ea typeface="+mn-ea"/>
                <a:cs typeface="+mn-cs"/>
              </a:defRPr>
            </a:pPr>
            <a:endParaRPr lang="en-US"/>
          </a:p>
        </c:txPr>
        <c:crossAx val="1866190975"/>
        <c:crosses val="autoZero"/>
        <c:auto val="1"/>
        <c:lblAlgn val="ctr"/>
        <c:lblOffset val="100"/>
        <c:noMultiLvlLbl val="0"/>
      </c:catAx>
      <c:valAx>
        <c:axId val="1866190975"/>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sz="2000" dirty="0">
                    <a:latin typeface="+mn-lt"/>
                    <a:cs typeface="Arial" panose="020B0604020202020204" pitchFamily="34" charset="0"/>
                  </a:rPr>
                  <a:t>Score</a:t>
                </a:r>
              </a:p>
            </c:rich>
          </c:tx>
          <c:layout>
            <c:manualLayout>
              <c:xMode val="edge"/>
              <c:yMode val="edge"/>
              <c:x val="3.028029229057759E-2"/>
              <c:y val="0.43642922963425756"/>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66193855"/>
        <c:crosses val="autoZero"/>
        <c:crossBetween val="between"/>
      </c:valAx>
      <c:spPr>
        <a:noFill/>
        <a:ln>
          <a:noFill/>
        </a:ln>
        <a:effectLst/>
      </c:spPr>
    </c:plotArea>
    <c:legend>
      <c:legendPos val="tr"/>
      <c:legendEntry>
        <c:idx val="0"/>
        <c:txPr>
          <a:bodyPr rot="0" spcFirstLastPara="1" vertOverflow="ellipsis" vert="horz" wrap="square" anchor="ctr" anchorCtr="1"/>
          <a:lstStyle/>
          <a:p>
            <a:pPr>
              <a:defRPr sz="2000" b="0" i="0" u="none" strike="noStrike" kern="1200" baseline="0">
                <a:ln>
                  <a:noFill/>
                </a:ln>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2000" b="0" i="0" u="none" strike="noStrike" kern="1200" baseline="0">
                <a:ln>
                  <a:noFill/>
                </a:ln>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2000" b="0" i="0" u="none" strike="noStrike" kern="1200" baseline="0">
                <a:ln>
                  <a:noFill/>
                </a:ln>
                <a:solidFill>
                  <a:schemeClr val="tx1">
                    <a:lumMod val="65000"/>
                    <a:lumOff val="35000"/>
                  </a:schemeClr>
                </a:solidFill>
                <a:latin typeface="+mn-lt"/>
                <a:ea typeface="+mn-ea"/>
                <a:cs typeface="+mn-cs"/>
              </a:defRPr>
            </a:pPr>
            <a:endParaRPr lang="en-US"/>
          </a:p>
        </c:txPr>
      </c:legendEntry>
      <c:layout>
        <c:manualLayout>
          <c:xMode val="edge"/>
          <c:yMode val="edge"/>
          <c:x val="0.85730883197926799"/>
          <c:y val="2.765051112607194E-2"/>
          <c:w val="0.14112813764717583"/>
          <c:h val="0.1477869133486196"/>
        </c:manualLayout>
      </c:layout>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24769" y="4736950"/>
            <a:ext cx="24977051" cy="22257957"/>
          </a:xfrm>
        </p:spPr>
        <p:txBody>
          <a:bodyPr anchor="b">
            <a:normAutofit/>
          </a:bodyPr>
          <a:lstStyle>
            <a:lvl1pPr algn="l">
              <a:lnSpc>
                <a:spcPct val="85000"/>
              </a:lnSpc>
              <a:defRPr sz="26487" spc="-16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731649" y="27809470"/>
            <a:ext cx="24977051" cy="7133961"/>
          </a:xfrm>
        </p:spPr>
        <p:txBody>
          <a:bodyPr lIns="91440" rIns="91440">
            <a:normAutofit/>
          </a:bodyPr>
          <a:lstStyle>
            <a:lvl1pPr marL="0" indent="0" algn="l">
              <a:buNone/>
              <a:defRPr sz="7946" cap="all" spc="662" baseline="0">
                <a:solidFill>
                  <a:schemeClr val="tx2"/>
                </a:solidFill>
                <a:latin typeface="+mj-lt"/>
              </a:defRPr>
            </a:lvl1pPr>
            <a:lvl2pPr marL="1513743" indent="0" algn="ctr">
              <a:buNone/>
              <a:defRPr sz="7946"/>
            </a:lvl2pPr>
            <a:lvl3pPr marL="3027487" indent="0" algn="ctr">
              <a:buNone/>
              <a:defRPr sz="7946"/>
            </a:lvl3pPr>
            <a:lvl4pPr marL="4541230" indent="0" algn="ctr">
              <a:buNone/>
              <a:defRPr sz="6622"/>
            </a:lvl4pPr>
            <a:lvl5pPr marL="6054974" indent="0" algn="ctr">
              <a:buNone/>
              <a:defRPr sz="6622"/>
            </a:lvl5pPr>
            <a:lvl6pPr marL="7568717" indent="0" algn="ctr">
              <a:buNone/>
              <a:defRPr sz="6622"/>
            </a:lvl6pPr>
            <a:lvl7pPr marL="9082461" indent="0" algn="ctr">
              <a:buNone/>
              <a:defRPr sz="6622"/>
            </a:lvl7pPr>
            <a:lvl8pPr marL="10596204" indent="0" algn="ctr">
              <a:buNone/>
              <a:defRPr sz="6622"/>
            </a:lvl8pPr>
            <a:lvl9pPr marL="12109948" indent="0" algn="ctr">
              <a:buNone/>
              <a:defRPr sz="662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D1B537-E399-4A5A-AB0D-64623F1B23AB}" type="slidenum">
              <a:rPr lang="en-IN" smtClean="0"/>
              <a:t>‹#›</a:t>
            </a:fld>
            <a:endParaRPr lang="en-IN" dirty="0"/>
          </a:p>
        </p:txBody>
      </p:sp>
      <p:cxnSp>
        <p:nvCxnSpPr>
          <p:cNvPr id="9" name="Straight Connector 8"/>
          <p:cNvCxnSpPr/>
          <p:nvPr/>
        </p:nvCxnSpPr>
        <p:spPr>
          <a:xfrm>
            <a:off x="2998862" y="27109050"/>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15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D1B537-E399-4A5A-AB0D-64623F1B23AB}" type="slidenum">
              <a:rPr lang="en-IN" smtClean="0"/>
              <a:t>‹#›</a:t>
            </a:fld>
            <a:endParaRPr lang="en-IN" dirty="0"/>
          </a:p>
        </p:txBody>
      </p:sp>
    </p:spTree>
    <p:extLst>
      <p:ext uri="{BB962C8B-B14F-4D97-AF65-F5344CB8AC3E}">
        <p14:creationId xmlns:p14="http://schemas.microsoft.com/office/powerpoint/2010/main" val="372205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1665701" y="2573356"/>
            <a:ext cx="6528093" cy="359500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573356"/>
            <a:ext cx="19205838" cy="3595003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D1B537-E399-4A5A-AB0D-64623F1B23AB}" type="slidenum">
              <a:rPr lang="en-IN" smtClean="0"/>
              <a:t>‹#›</a:t>
            </a:fld>
            <a:endParaRPr lang="en-IN" dirty="0"/>
          </a:p>
        </p:txBody>
      </p:sp>
    </p:spTree>
    <p:extLst>
      <p:ext uri="{BB962C8B-B14F-4D97-AF65-F5344CB8AC3E}">
        <p14:creationId xmlns:p14="http://schemas.microsoft.com/office/powerpoint/2010/main" val="228325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D1B537-E399-4A5A-AB0D-64623F1B23AB}" type="slidenum">
              <a:rPr lang="en-IN" smtClean="0"/>
              <a:t>‹#›</a:t>
            </a:fld>
            <a:endParaRPr lang="en-IN" dirty="0"/>
          </a:p>
        </p:txBody>
      </p:sp>
    </p:spTree>
    <p:extLst>
      <p:ext uri="{BB962C8B-B14F-4D97-AF65-F5344CB8AC3E}">
        <p14:creationId xmlns:p14="http://schemas.microsoft.com/office/powerpoint/2010/main" val="70920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4736950"/>
            <a:ext cx="24977051" cy="22257957"/>
          </a:xfrm>
        </p:spPr>
        <p:txBody>
          <a:bodyPr anchor="b" anchorCtr="0">
            <a:normAutofit/>
          </a:bodyPr>
          <a:lstStyle>
            <a:lvl1pPr>
              <a:lnSpc>
                <a:spcPct val="85000"/>
              </a:lnSpc>
              <a:defRPr sz="26487"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24769" y="27793910"/>
            <a:ext cx="24977051" cy="7133961"/>
          </a:xfrm>
        </p:spPr>
        <p:txBody>
          <a:bodyPr lIns="91440" rIns="91440" anchor="t" anchorCtr="0">
            <a:normAutofit/>
          </a:bodyPr>
          <a:lstStyle>
            <a:lvl1pPr marL="0" indent="0">
              <a:buNone/>
              <a:defRPr sz="7946" cap="all" spc="662" baseline="0">
                <a:solidFill>
                  <a:schemeClr val="tx2"/>
                </a:solidFill>
                <a:latin typeface="+mj-lt"/>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3D1B537-E399-4A5A-AB0D-64623F1B23AB}" type="slidenum">
              <a:rPr lang="en-IN" smtClean="0"/>
              <a:t>‹#›</a:t>
            </a:fld>
            <a:endParaRPr lang="en-IN" dirty="0"/>
          </a:p>
        </p:txBody>
      </p:sp>
      <p:cxnSp>
        <p:nvCxnSpPr>
          <p:cNvPr id="9" name="Straight Connector 8"/>
          <p:cNvCxnSpPr/>
          <p:nvPr/>
        </p:nvCxnSpPr>
        <p:spPr>
          <a:xfrm>
            <a:off x="2998862" y="27109050"/>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22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724769" y="1788823"/>
            <a:ext cx="24977051" cy="905480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24769" y="11520038"/>
            <a:ext cx="12261461" cy="251115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40359" y="11520035"/>
            <a:ext cx="12261461" cy="2511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3D1B537-E399-4A5A-AB0D-64623F1B23AB}" type="slidenum">
              <a:rPr lang="en-IN" smtClean="0"/>
              <a:t>‹#›</a:t>
            </a:fld>
            <a:endParaRPr lang="en-IN" dirty="0"/>
          </a:p>
        </p:txBody>
      </p:sp>
    </p:spTree>
    <p:extLst>
      <p:ext uri="{BB962C8B-B14F-4D97-AF65-F5344CB8AC3E}">
        <p14:creationId xmlns:p14="http://schemas.microsoft.com/office/powerpoint/2010/main" val="198967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24769" y="1788823"/>
            <a:ext cx="24977051" cy="905480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24769" y="11522014"/>
            <a:ext cx="12261461" cy="459545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724769" y="16117477"/>
            <a:ext cx="12261461" cy="2051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440359" y="11522014"/>
            <a:ext cx="12261461" cy="459545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440359" y="16117470"/>
            <a:ext cx="12261461" cy="2051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3D1B537-E399-4A5A-AB0D-64623F1B23AB}" type="slidenum">
              <a:rPr lang="en-IN" smtClean="0"/>
              <a:t>‹#›</a:t>
            </a:fld>
            <a:endParaRPr lang="en-IN" dirty="0"/>
          </a:p>
        </p:txBody>
      </p:sp>
    </p:spTree>
    <p:extLst>
      <p:ext uri="{BB962C8B-B14F-4D97-AF65-F5344CB8AC3E}">
        <p14:creationId xmlns:p14="http://schemas.microsoft.com/office/powerpoint/2010/main" val="274226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3D1B537-E399-4A5A-AB0D-64623F1B23AB}" type="slidenum">
              <a:rPr lang="en-IN" smtClean="0"/>
              <a:t>‹#›</a:t>
            </a:fld>
            <a:endParaRPr lang="en-IN" dirty="0"/>
          </a:p>
        </p:txBody>
      </p:sp>
    </p:spTree>
    <p:extLst>
      <p:ext uri="{BB962C8B-B14F-4D97-AF65-F5344CB8AC3E}">
        <p14:creationId xmlns:p14="http://schemas.microsoft.com/office/powerpoint/2010/main" val="1980579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83D1B537-E399-4A5A-AB0D-64623F1B23AB}" type="slidenum">
              <a:rPr lang="en-IN" smtClean="0"/>
              <a:t>‹#›</a:t>
            </a:fld>
            <a:endParaRPr lang="en-IN" dirty="0"/>
          </a:p>
        </p:txBody>
      </p:sp>
    </p:spTree>
    <p:extLst>
      <p:ext uri="{BB962C8B-B14F-4D97-AF65-F5344CB8AC3E}">
        <p14:creationId xmlns:p14="http://schemas.microsoft.com/office/powerpoint/2010/main" val="238795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5" y="0"/>
            <a:ext cx="10058936" cy="42803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032316" y="0"/>
            <a:ext cx="158945"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35321" y="3709653"/>
            <a:ext cx="7947243" cy="14267921"/>
          </a:xfrm>
        </p:spPr>
        <p:txBody>
          <a:bodyPr anchor="b">
            <a:normAutofit/>
          </a:bodyPr>
          <a:lstStyle>
            <a:lvl1pPr>
              <a:defRPr sz="1191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920865" y="4565735"/>
            <a:ext cx="16121551" cy="32816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5321" y="18262939"/>
            <a:ext cx="7947243" cy="21090584"/>
          </a:xfrm>
        </p:spPr>
        <p:txBody>
          <a:bodyPr lIns="91440" rIns="91440">
            <a:normAutofit/>
          </a:bodyPr>
          <a:lstStyle>
            <a:lvl1pPr marL="0" indent="0">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a:xfrm>
            <a:off x="1155963" y="40318339"/>
            <a:ext cx="6502294" cy="2278904"/>
          </a:xfrm>
        </p:spPr>
        <p:txBody>
          <a:bodyPr/>
          <a:lstStyle>
            <a:lvl1pPr algn="l">
              <a:defRPr/>
            </a:lvl1pPr>
          </a:lstStyle>
          <a:p>
            <a:fld id="{AAC1DE77-B46E-4EE8-BC26-1FB30EBABB8E}" type="datetimeFigureOut">
              <a:rPr lang="en-IN" smtClean="0"/>
              <a:t>16-08-2024</a:t>
            </a:fld>
            <a:endParaRPr lang="en-IN" dirty="0"/>
          </a:p>
        </p:txBody>
      </p:sp>
      <p:sp>
        <p:nvSpPr>
          <p:cNvPr id="6" name="Footer Placeholder 5"/>
          <p:cNvSpPr>
            <a:spLocks noGrp="1"/>
          </p:cNvSpPr>
          <p:nvPr>
            <p:ph type="ftr" sz="quarter" idx="11"/>
          </p:nvPr>
        </p:nvSpPr>
        <p:spPr>
          <a:xfrm>
            <a:off x="11920865" y="40318339"/>
            <a:ext cx="11542425" cy="2278904"/>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D1B537-E399-4A5A-AB0D-64623F1B23AB}" type="slidenum">
              <a:rPr lang="en-IN" smtClean="0"/>
              <a:t>‹#›</a:t>
            </a:fld>
            <a:endParaRPr lang="en-IN" dirty="0"/>
          </a:p>
        </p:txBody>
      </p:sp>
    </p:spTree>
    <p:extLst>
      <p:ext uri="{BB962C8B-B14F-4D97-AF65-F5344CB8AC3E}">
        <p14:creationId xmlns:p14="http://schemas.microsoft.com/office/powerpoint/2010/main" val="143049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30913829"/>
            <a:ext cx="30267330" cy="118899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1" y="30677129"/>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31674784"/>
            <a:ext cx="25128427" cy="5136452"/>
          </a:xfrm>
        </p:spPr>
        <p:txBody>
          <a:bodyPr tIns="0" bIns="0" anchor="b">
            <a:noAutofit/>
          </a:bodyPr>
          <a:lstStyle>
            <a:lvl1pPr>
              <a:defRPr sz="1191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1" y="0"/>
            <a:ext cx="30275177" cy="30677129"/>
          </a:xfrm>
          <a:solidFill>
            <a:schemeClr val="bg2">
              <a:lumMod val="90000"/>
            </a:schemeClr>
          </a:solidFill>
        </p:spPr>
        <p:txBody>
          <a:bodyPr lIns="457200" tIns="457200"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dirty="0"/>
              <a:t>Click icon to add picture</a:t>
            </a:r>
          </a:p>
        </p:txBody>
      </p:sp>
      <p:sp>
        <p:nvSpPr>
          <p:cNvPr id="4" name="Text Placeholder 3"/>
          <p:cNvSpPr>
            <a:spLocks noGrp="1"/>
          </p:cNvSpPr>
          <p:nvPr>
            <p:ph type="body" sz="half" idx="2"/>
          </p:nvPr>
        </p:nvSpPr>
        <p:spPr>
          <a:xfrm>
            <a:off x="2724769" y="36868308"/>
            <a:ext cx="25128427" cy="3709659"/>
          </a:xfrm>
        </p:spPr>
        <p:txBody>
          <a:bodyPr lIns="91440" tIns="0" rIns="91440" bIns="0">
            <a:normAutofit/>
          </a:bodyPr>
          <a:lstStyle>
            <a:lvl1pPr marL="0" indent="0">
              <a:spcBef>
                <a:spcPts val="0"/>
              </a:spcBef>
              <a:spcAft>
                <a:spcPts val="1987"/>
              </a:spcAft>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AAC1DE77-B46E-4EE8-BC26-1FB30EBABB8E}" type="datetimeFigureOut">
              <a:rPr lang="en-IN" smtClean="0"/>
              <a:t>16-08-2024</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D1B537-E399-4A5A-AB0D-64623F1B23AB}" type="slidenum">
              <a:rPr lang="en-IN" smtClean="0"/>
              <a:t>‹#›</a:t>
            </a:fld>
            <a:endParaRPr lang="en-IN" dirty="0"/>
          </a:p>
        </p:txBody>
      </p:sp>
    </p:spTree>
    <p:extLst>
      <p:ext uri="{BB962C8B-B14F-4D97-AF65-F5344CB8AC3E}">
        <p14:creationId xmlns:p14="http://schemas.microsoft.com/office/powerpoint/2010/main" val="173935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39950179"/>
            <a:ext cx="30275216"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9535223"/>
            <a:ext cx="30275216" cy="414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724769" y="1788823"/>
            <a:ext cx="24977051" cy="905480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24768" y="11520029"/>
            <a:ext cx="24977054" cy="2511154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4774" y="40318339"/>
            <a:ext cx="6139150" cy="2278904"/>
          </a:xfrm>
          <a:prstGeom prst="rect">
            <a:avLst/>
          </a:prstGeom>
        </p:spPr>
        <p:txBody>
          <a:bodyPr vert="horz" lIns="91440" tIns="45720" rIns="91440" bIns="45720" rtlCol="0" anchor="ctr"/>
          <a:lstStyle>
            <a:lvl1pPr algn="l">
              <a:defRPr sz="2980">
                <a:solidFill>
                  <a:srgbClr val="FFFFFF"/>
                </a:solidFill>
              </a:defRPr>
            </a:lvl1pPr>
          </a:lstStyle>
          <a:p>
            <a:fld id="{AAC1DE77-B46E-4EE8-BC26-1FB30EBABB8E}" type="datetimeFigureOut">
              <a:rPr lang="en-IN" smtClean="0"/>
              <a:t>16-08-2024</a:t>
            </a:fld>
            <a:endParaRPr lang="en-IN" dirty="0"/>
          </a:p>
        </p:txBody>
      </p:sp>
      <p:sp>
        <p:nvSpPr>
          <p:cNvPr id="5" name="Footer Placeholder 4"/>
          <p:cNvSpPr>
            <a:spLocks noGrp="1"/>
          </p:cNvSpPr>
          <p:nvPr>
            <p:ph type="ftr" sz="quarter" idx="3"/>
          </p:nvPr>
        </p:nvSpPr>
        <p:spPr>
          <a:xfrm>
            <a:off x="9153549" y="40318339"/>
            <a:ext cx="11976002" cy="2278904"/>
          </a:xfrm>
          <a:prstGeom prst="rect">
            <a:avLst/>
          </a:prstGeom>
        </p:spPr>
        <p:txBody>
          <a:bodyPr vert="horz" lIns="91440" tIns="45720" rIns="91440" bIns="45720" rtlCol="0" anchor="ctr"/>
          <a:lstStyle>
            <a:lvl1pPr algn="ctr">
              <a:defRPr sz="298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24584852" y="40318339"/>
            <a:ext cx="3258025" cy="2278904"/>
          </a:xfrm>
          <a:prstGeom prst="rect">
            <a:avLst/>
          </a:prstGeom>
        </p:spPr>
        <p:txBody>
          <a:bodyPr vert="horz" lIns="91440" tIns="45720" rIns="91440" bIns="45720" rtlCol="0" anchor="ctr"/>
          <a:lstStyle>
            <a:lvl1pPr algn="r">
              <a:defRPr sz="3476">
                <a:solidFill>
                  <a:srgbClr val="FFFFFF"/>
                </a:solidFill>
              </a:defRPr>
            </a:lvl1pPr>
          </a:lstStyle>
          <a:p>
            <a:fld id="{83D1B537-E399-4A5A-AB0D-64623F1B23AB}" type="slidenum">
              <a:rPr lang="en-IN" smtClean="0"/>
              <a:t>‹#›</a:t>
            </a:fld>
            <a:endParaRPr lang="en-IN" dirty="0"/>
          </a:p>
        </p:txBody>
      </p:sp>
      <p:cxnSp>
        <p:nvCxnSpPr>
          <p:cNvPr id="10" name="Straight Connector 9"/>
          <p:cNvCxnSpPr/>
          <p:nvPr/>
        </p:nvCxnSpPr>
        <p:spPr>
          <a:xfrm>
            <a:off x="2963782" y="10846647"/>
            <a:ext cx="247499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280221"/>
      </p:ext>
    </p:extLst>
  </p:cSld>
  <p:clrMap bg1="lt1" tx1="dk1" bg2="lt2" tx2="dk2" accent1="accent1" accent2="accent2" accent3="accent3" accent4="accent4" accent5="accent5" accent6="accent6" hlink="hlink" folHlink="folHlink"/>
  <p:sldLayoutIdLst>
    <p:sldLayoutId id="2147484431" r:id="rId1"/>
    <p:sldLayoutId id="2147484432" r:id="rId2"/>
    <p:sldLayoutId id="2147484433" r:id="rId3"/>
    <p:sldLayoutId id="2147484434" r:id="rId4"/>
    <p:sldLayoutId id="2147484435" r:id="rId5"/>
    <p:sldLayoutId id="2147484436" r:id="rId6"/>
    <p:sldLayoutId id="2147484437" r:id="rId7"/>
    <p:sldLayoutId id="2147484438" r:id="rId8"/>
    <p:sldLayoutId id="2147484439" r:id="rId9"/>
    <p:sldLayoutId id="2147484440" r:id="rId10"/>
    <p:sldLayoutId id="2147484441" r:id="rId11"/>
  </p:sldLayoutIdLst>
  <p:txStyles>
    <p:titleStyle>
      <a:lvl1pPr algn="l" defTabSz="3027487" rtl="0" eaLnBrk="1" latinLnBrk="0" hangingPunct="1">
        <a:lnSpc>
          <a:spcPct val="85000"/>
        </a:lnSpc>
        <a:spcBef>
          <a:spcPct val="0"/>
        </a:spcBef>
        <a:buNone/>
        <a:defRPr sz="15892" kern="1200" spc="-166" baseline="0">
          <a:solidFill>
            <a:schemeClr val="tx1">
              <a:lumMod val="75000"/>
              <a:lumOff val="25000"/>
            </a:schemeClr>
          </a:solidFill>
          <a:latin typeface="+mj-lt"/>
          <a:ea typeface="+mj-ea"/>
          <a:cs typeface="+mj-cs"/>
        </a:defRPr>
      </a:lvl1pPr>
    </p:titleStyle>
    <p:bodyStyle>
      <a:lvl1pPr marL="302749" indent="-302749" algn="l" defTabSz="3027487" rtl="0" eaLnBrk="1" latinLnBrk="0" hangingPunct="1">
        <a:lnSpc>
          <a:spcPct val="90000"/>
        </a:lnSpc>
        <a:spcBef>
          <a:spcPts val="3973"/>
        </a:spcBef>
        <a:spcAft>
          <a:spcPts val="662"/>
        </a:spcAft>
        <a:buClr>
          <a:schemeClr val="accent1"/>
        </a:buClr>
        <a:buSzPct val="100000"/>
        <a:buFont typeface="Calibri" panose="020F0502020204030204" pitchFamily="34" charset="0"/>
        <a:buChar char=" "/>
        <a:defRPr sz="6622" kern="1200">
          <a:solidFill>
            <a:schemeClr val="tx1">
              <a:lumMod val="75000"/>
              <a:lumOff val="25000"/>
            </a:schemeClr>
          </a:solidFill>
          <a:latin typeface="+mn-lt"/>
          <a:ea typeface="+mn-ea"/>
          <a:cs typeface="+mn-cs"/>
        </a:defRPr>
      </a:lvl1pPr>
      <a:lvl2pPr marL="1271545" indent="-605497" algn="l" defTabSz="3027487" rtl="0" eaLnBrk="1" latinLnBrk="0" hangingPunct="1">
        <a:lnSpc>
          <a:spcPct val="90000"/>
        </a:lnSpc>
        <a:spcBef>
          <a:spcPts val="662"/>
        </a:spcBef>
        <a:spcAft>
          <a:spcPts val="1324"/>
        </a:spcAft>
        <a:buClr>
          <a:schemeClr val="accent1"/>
        </a:buClr>
        <a:buFont typeface="Calibri" pitchFamily="34" charset="0"/>
        <a:buChar char="◦"/>
        <a:defRPr sz="5960" kern="1200">
          <a:solidFill>
            <a:schemeClr val="tx1">
              <a:lumMod val="75000"/>
              <a:lumOff val="25000"/>
            </a:schemeClr>
          </a:solidFill>
          <a:latin typeface="+mn-lt"/>
          <a:ea typeface="+mn-ea"/>
          <a:cs typeface="+mn-cs"/>
        </a:defRPr>
      </a:lvl2pPr>
      <a:lvl3pPr marL="1877042"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3pPr>
      <a:lvl4pPr marL="2482539"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4pPr>
      <a:lvl5pPr marL="3088037"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5pPr>
      <a:lvl6pPr marL="364199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6pPr>
      <a:lvl7pPr marL="430417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7pPr>
      <a:lvl8pPr marL="496635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8pPr>
      <a:lvl9pPr marL="562853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9A42C7F4-2A99-A953-5E73-CB51D4A01AE5}"/>
              </a:ext>
            </a:extLst>
          </p:cNvPr>
          <p:cNvSpPr/>
          <p:nvPr/>
        </p:nvSpPr>
        <p:spPr>
          <a:xfrm>
            <a:off x="15760804" y="11992821"/>
            <a:ext cx="12868406" cy="11195682"/>
          </a:xfrm>
          <a:prstGeom prst="rect">
            <a:avLst/>
          </a:prstGeom>
          <a:solidFill>
            <a:srgbClr val="DCE844"/>
          </a:solidFill>
          <a:ln w="127000">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A9D2A805-F346-C6A3-5C1B-FDD99E17BEFF}"/>
              </a:ext>
            </a:extLst>
          </p:cNvPr>
          <p:cNvSpPr/>
          <p:nvPr/>
        </p:nvSpPr>
        <p:spPr>
          <a:xfrm>
            <a:off x="1646000" y="10909932"/>
            <a:ext cx="13387386" cy="5715858"/>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A6F594C9-524E-11D6-D38D-9C57584123B5}"/>
              </a:ext>
            </a:extLst>
          </p:cNvPr>
          <p:cNvSpPr/>
          <p:nvPr/>
        </p:nvSpPr>
        <p:spPr>
          <a:xfrm>
            <a:off x="1663367" y="6850196"/>
            <a:ext cx="13387386" cy="3454816"/>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8D78B5E3-27C6-7E53-DF66-788528204A91}"/>
              </a:ext>
            </a:extLst>
          </p:cNvPr>
          <p:cNvSpPr txBox="1"/>
          <p:nvPr/>
        </p:nvSpPr>
        <p:spPr>
          <a:xfrm>
            <a:off x="2044752" y="7930897"/>
            <a:ext cx="12555141" cy="2246769"/>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Our system for the SMM4H 2024 Task 05 performs binary classification on tweets to identify those reporting medical disorders versus those merely mentioning the disease. We employed a 5-fold cross-validation approach using the RoBERTa-Large model. The evaluation results yielded an F1 score of 0.886 on the validation dataset and 0.823 on the test dataset.</a:t>
            </a:r>
            <a:endParaRPr lang="en-IN" sz="28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51FBB3D-1182-83BF-7BE0-15483FEDA654}"/>
              </a:ext>
            </a:extLst>
          </p:cNvPr>
          <p:cNvSpPr txBox="1"/>
          <p:nvPr/>
        </p:nvSpPr>
        <p:spPr>
          <a:xfrm>
            <a:off x="2079490" y="11992821"/>
            <a:ext cx="12624619" cy="4401205"/>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Advancements in NLP have simplified classification systems and enhanced their resilience to complex challenges. Integrating real-world data with NLP techniques has improved system efficiency. Models like RoBERTa and its variants excel in tasks such as Intent Recognition, Sentiment Analysis, and Sentence Classification, making them the preferred choice for these applications. Social media platforms like Twitter generate vast amounts of data, which is extensively used to share user opinions. This data has inspired initiatives like the SMM4H 2024 Shared Task. Our paper presents an approach for Task 05: binary classification of tweets reporting children's medical disorders (in English).</a:t>
            </a:r>
          </a:p>
        </p:txBody>
      </p:sp>
      <p:sp>
        <p:nvSpPr>
          <p:cNvPr id="13" name="Rectangle: Rounded Corners 12">
            <a:extLst>
              <a:ext uri="{FF2B5EF4-FFF2-40B4-BE49-F238E27FC236}">
                <a16:creationId xmlns:a16="http://schemas.microsoft.com/office/drawing/2014/main" id="{5E9FC85A-1AD8-5C5C-1CFE-E20C449E8353}"/>
              </a:ext>
            </a:extLst>
          </p:cNvPr>
          <p:cNvSpPr/>
          <p:nvPr/>
        </p:nvSpPr>
        <p:spPr>
          <a:xfrm>
            <a:off x="507206" y="308466"/>
            <a:ext cx="29260800" cy="3486150"/>
          </a:xfrm>
          <a:prstGeom prst="roundRect">
            <a:avLst/>
          </a:prstGeom>
          <a:solidFill>
            <a:srgbClr val="DCE844"/>
          </a:solidFill>
          <a:ln w="127000">
            <a:solidFill>
              <a:schemeClr val="accent3">
                <a:lumMod val="50000"/>
              </a:schemeClr>
            </a:solidFill>
            <a:prstDash val="solid"/>
            <a:extLst>
              <a:ext uri="{C807C97D-BFC1-408E-A445-0C87EB9F89A2}">
                <ask:lineSketchStyleProps xmlns:ask="http://schemas.microsoft.com/office/drawing/2018/sketchyshapes">
                  <ask:type>
                    <ask:lineSketchNone/>
                  </ask:type>
                </ask:lineSketchStyleProps>
              </a:ext>
            </a:extLs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F78FD208-39AA-F2B8-953A-5E2C01E65807}"/>
              </a:ext>
            </a:extLst>
          </p:cNvPr>
          <p:cNvSpPr txBox="1"/>
          <p:nvPr/>
        </p:nvSpPr>
        <p:spPr>
          <a:xfrm>
            <a:off x="964406" y="897379"/>
            <a:ext cx="28346400" cy="2308324"/>
          </a:xfrm>
          <a:prstGeom prst="rect">
            <a:avLst/>
          </a:prstGeom>
          <a:noFill/>
        </p:spPr>
        <p:txBody>
          <a:bodyPr wrap="square" rtlCol="0">
            <a:spAutoFit/>
          </a:bodyPr>
          <a:lstStyle/>
          <a:p>
            <a:pPr algn="ctr"/>
            <a:r>
              <a:rPr lang="en-IN" sz="7200" b="1" dirty="0">
                <a:latin typeface="Georgia" panose="02040502050405020303" pitchFamily="18" charset="0"/>
              </a:rPr>
              <a:t>PheonixTrio918 @ SMM4H2024: 5-Fold Cross Validation for Classification of Tweets reporting Children’s Disorders</a:t>
            </a:r>
            <a:endParaRPr lang="en-IN" sz="7200" b="1" dirty="0">
              <a:latin typeface="Georgia" panose="02040502050405020303"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647F8E79-3D6F-C832-EE68-619AD16BEAC5}"/>
              </a:ext>
            </a:extLst>
          </p:cNvPr>
          <p:cNvSpPr/>
          <p:nvPr/>
        </p:nvSpPr>
        <p:spPr>
          <a:xfrm>
            <a:off x="1646000" y="17235823"/>
            <a:ext cx="13387386" cy="4785895"/>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821841F9-2EF5-E898-3EDA-215F4692E6CA}"/>
              </a:ext>
            </a:extLst>
          </p:cNvPr>
          <p:cNvSpPr txBox="1"/>
          <p:nvPr/>
        </p:nvSpPr>
        <p:spPr>
          <a:xfrm>
            <a:off x="2079490" y="18377451"/>
            <a:ext cx="12624619" cy="1384995"/>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In this task, we were provided with two categories of tweets. Tweets that merely mention Child Disorder are labeled as 0, while tweets that aim to report the disorders are labeled as 1.</a:t>
            </a:r>
          </a:p>
        </p:txBody>
      </p:sp>
      <p:graphicFrame>
        <p:nvGraphicFramePr>
          <p:cNvPr id="18" name="Table 17">
            <a:extLst>
              <a:ext uri="{FF2B5EF4-FFF2-40B4-BE49-F238E27FC236}">
                <a16:creationId xmlns:a16="http://schemas.microsoft.com/office/drawing/2014/main" id="{CF8A3F77-4187-5B1E-A7F7-B45ED501019B}"/>
              </a:ext>
            </a:extLst>
          </p:cNvPr>
          <p:cNvGraphicFramePr>
            <a:graphicFrameLocks noGrp="1"/>
          </p:cNvGraphicFramePr>
          <p:nvPr>
            <p:extLst>
              <p:ext uri="{D42A27DB-BD31-4B8C-83A1-F6EECF244321}">
                <p14:modId xmlns:p14="http://schemas.microsoft.com/office/powerpoint/2010/main" val="3316965914"/>
              </p:ext>
            </p:extLst>
          </p:nvPr>
        </p:nvGraphicFramePr>
        <p:xfrm>
          <a:off x="2053485" y="19948848"/>
          <a:ext cx="12555141" cy="1737360"/>
        </p:xfrm>
        <a:graphic>
          <a:graphicData uri="http://schemas.openxmlformats.org/drawingml/2006/table">
            <a:tbl>
              <a:tblPr firstRow="1" bandRow="1">
                <a:tableStyleId>{3C2FFA5D-87B4-456A-9821-1D502468CF0F}</a:tableStyleId>
              </a:tblPr>
              <a:tblGrid>
                <a:gridCol w="4185047">
                  <a:extLst>
                    <a:ext uri="{9D8B030D-6E8A-4147-A177-3AD203B41FA5}">
                      <a16:colId xmlns:a16="http://schemas.microsoft.com/office/drawing/2014/main" val="4274926776"/>
                    </a:ext>
                  </a:extLst>
                </a:gridCol>
                <a:gridCol w="4185047">
                  <a:extLst>
                    <a:ext uri="{9D8B030D-6E8A-4147-A177-3AD203B41FA5}">
                      <a16:colId xmlns:a16="http://schemas.microsoft.com/office/drawing/2014/main" val="3758887839"/>
                    </a:ext>
                  </a:extLst>
                </a:gridCol>
                <a:gridCol w="4185047">
                  <a:extLst>
                    <a:ext uri="{9D8B030D-6E8A-4147-A177-3AD203B41FA5}">
                      <a16:colId xmlns:a16="http://schemas.microsoft.com/office/drawing/2014/main" val="1977661459"/>
                    </a:ext>
                  </a:extLst>
                </a:gridCol>
              </a:tblGrid>
              <a:tr h="236647">
                <a:tc>
                  <a:txBody>
                    <a:bodyPr/>
                    <a:lstStyle/>
                    <a:p>
                      <a:pPr algn="ctr"/>
                      <a:r>
                        <a:rPr lang="en-IN" sz="3200" dirty="0"/>
                        <a:t>Label</a:t>
                      </a:r>
                    </a:p>
                  </a:txBody>
                  <a:tcPr/>
                </a:tc>
                <a:tc>
                  <a:txBody>
                    <a:bodyPr/>
                    <a:lstStyle/>
                    <a:p>
                      <a:pPr algn="ctr"/>
                      <a:r>
                        <a:rPr lang="en-IN" sz="3200" dirty="0"/>
                        <a:t>Training</a:t>
                      </a:r>
                    </a:p>
                  </a:txBody>
                  <a:tcPr/>
                </a:tc>
                <a:tc>
                  <a:txBody>
                    <a:bodyPr/>
                    <a:lstStyle/>
                    <a:p>
                      <a:pPr algn="ctr"/>
                      <a:r>
                        <a:rPr lang="en-IN" sz="3200" dirty="0"/>
                        <a:t>Validation</a:t>
                      </a:r>
                    </a:p>
                  </a:txBody>
                  <a:tcPr/>
                </a:tc>
                <a:extLst>
                  <a:ext uri="{0D108BD9-81ED-4DB2-BD59-A6C34878D82A}">
                    <a16:rowId xmlns:a16="http://schemas.microsoft.com/office/drawing/2014/main" val="3755597315"/>
                  </a:ext>
                </a:extLst>
              </a:tr>
              <a:tr h="370840">
                <a:tc>
                  <a:txBody>
                    <a:bodyPr/>
                    <a:lstStyle/>
                    <a:p>
                      <a:pPr algn="ctr"/>
                      <a:r>
                        <a:rPr lang="en-IN" sz="3200" dirty="0"/>
                        <a:t>0</a:t>
                      </a:r>
                    </a:p>
                  </a:txBody>
                  <a:tcPr/>
                </a:tc>
                <a:tc>
                  <a:txBody>
                    <a:bodyPr/>
                    <a:lstStyle/>
                    <a:p>
                      <a:pPr algn="ctr"/>
                      <a:r>
                        <a:rPr lang="en-IN" sz="3200" dirty="0"/>
                        <a:t>5118(69.2%)</a:t>
                      </a:r>
                    </a:p>
                  </a:txBody>
                  <a:tcPr/>
                </a:tc>
                <a:tc>
                  <a:txBody>
                    <a:bodyPr/>
                    <a:lstStyle/>
                    <a:p>
                      <a:pPr algn="ctr"/>
                      <a:r>
                        <a:rPr lang="en-IN" sz="3200" dirty="0"/>
                        <a:t>254(65.3%)</a:t>
                      </a:r>
                    </a:p>
                  </a:txBody>
                  <a:tcPr/>
                </a:tc>
                <a:extLst>
                  <a:ext uri="{0D108BD9-81ED-4DB2-BD59-A6C34878D82A}">
                    <a16:rowId xmlns:a16="http://schemas.microsoft.com/office/drawing/2014/main" val="1684009166"/>
                  </a:ext>
                </a:extLst>
              </a:tr>
              <a:tr h="370840">
                <a:tc>
                  <a:txBody>
                    <a:bodyPr/>
                    <a:lstStyle/>
                    <a:p>
                      <a:pPr algn="ctr"/>
                      <a:r>
                        <a:rPr lang="en-IN" sz="3200" dirty="0"/>
                        <a:t>1</a:t>
                      </a:r>
                    </a:p>
                  </a:txBody>
                  <a:tcPr/>
                </a:tc>
                <a:tc>
                  <a:txBody>
                    <a:bodyPr/>
                    <a:lstStyle/>
                    <a:p>
                      <a:pPr algn="ctr"/>
                      <a:r>
                        <a:rPr lang="en-IN" sz="3200" dirty="0"/>
                        <a:t>2280(30.8%)</a:t>
                      </a:r>
                    </a:p>
                  </a:txBody>
                  <a:tcPr/>
                </a:tc>
                <a:tc>
                  <a:txBody>
                    <a:bodyPr/>
                    <a:lstStyle/>
                    <a:p>
                      <a:pPr algn="ctr"/>
                      <a:r>
                        <a:rPr lang="en-IN" sz="3200" dirty="0"/>
                        <a:t>135(34.7%)</a:t>
                      </a:r>
                    </a:p>
                  </a:txBody>
                  <a:tcPr/>
                </a:tc>
                <a:extLst>
                  <a:ext uri="{0D108BD9-81ED-4DB2-BD59-A6C34878D82A}">
                    <a16:rowId xmlns:a16="http://schemas.microsoft.com/office/drawing/2014/main" val="3377642430"/>
                  </a:ext>
                </a:extLst>
              </a:tr>
            </a:tbl>
          </a:graphicData>
        </a:graphic>
      </p:graphicFrame>
      <p:sp>
        <p:nvSpPr>
          <p:cNvPr id="6" name="TextBox 5">
            <a:extLst>
              <a:ext uri="{FF2B5EF4-FFF2-40B4-BE49-F238E27FC236}">
                <a16:creationId xmlns:a16="http://schemas.microsoft.com/office/drawing/2014/main" id="{250ABA05-4843-F04C-252C-79F0108D19B3}"/>
              </a:ext>
            </a:extLst>
          </p:cNvPr>
          <p:cNvSpPr txBox="1"/>
          <p:nvPr/>
        </p:nvSpPr>
        <p:spPr>
          <a:xfrm>
            <a:off x="2010014" y="7183302"/>
            <a:ext cx="12520405" cy="738664"/>
          </a:xfrm>
          <a:prstGeom prst="rect">
            <a:avLst/>
          </a:prstGeom>
          <a:solidFill>
            <a:schemeClr val="bg1"/>
          </a:solidFill>
        </p:spPr>
        <p:txBody>
          <a:bodyPr wrap="square" rtlCol="0">
            <a:spAutoFit/>
          </a:bodyPr>
          <a:lstStyle/>
          <a:p>
            <a:pPr algn="ctr"/>
            <a:r>
              <a:rPr lang="en-IN" sz="4200" b="1" dirty="0">
                <a:cs typeface="Times New Roman" panose="02020603050405020304" pitchFamily="18" charset="0"/>
              </a:rPr>
              <a:t>Abstract</a:t>
            </a:r>
          </a:p>
        </p:txBody>
      </p:sp>
      <p:sp>
        <p:nvSpPr>
          <p:cNvPr id="10" name="TextBox 9">
            <a:extLst>
              <a:ext uri="{FF2B5EF4-FFF2-40B4-BE49-F238E27FC236}">
                <a16:creationId xmlns:a16="http://schemas.microsoft.com/office/drawing/2014/main" id="{692D98CA-6FAB-4294-4A1E-5A2FAB192E10}"/>
              </a:ext>
            </a:extLst>
          </p:cNvPr>
          <p:cNvSpPr txBox="1"/>
          <p:nvPr/>
        </p:nvSpPr>
        <p:spPr>
          <a:xfrm>
            <a:off x="2079490" y="11281336"/>
            <a:ext cx="12555141" cy="738664"/>
          </a:xfrm>
          <a:prstGeom prst="rect">
            <a:avLst/>
          </a:prstGeom>
          <a:solidFill>
            <a:schemeClr val="bg1"/>
          </a:solidFill>
        </p:spPr>
        <p:txBody>
          <a:bodyPr wrap="square" rtlCol="0">
            <a:spAutoFit/>
          </a:bodyPr>
          <a:lstStyle/>
          <a:p>
            <a:pPr algn="ctr"/>
            <a:r>
              <a:rPr lang="en-IN" sz="4200" b="1" dirty="0">
                <a:cs typeface="Times New Roman" panose="02020603050405020304" pitchFamily="18" charset="0"/>
              </a:rPr>
              <a:t>Introduction</a:t>
            </a:r>
          </a:p>
        </p:txBody>
      </p:sp>
      <p:sp>
        <p:nvSpPr>
          <p:cNvPr id="22" name="TextBox 21">
            <a:extLst>
              <a:ext uri="{FF2B5EF4-FFF2-40B4-BE49-F238E27FC236}">
                <a16:creationId xmlns:a16="http://schemas.microsoft.com/office/drawing/2014/main" id="{C0C2F576-1BAF-0BC3-42BD-9E0F77051126}"/>
              </a:ext>
            </a:extLst>
          </p:cNvPr>
          <p:cNvSpPr txBox="1"/>
          <p:nvPr/>
        </p:nvSpPr>
        <p:spPr>
          <a:xfrm>
            <a:off x="2053485" y="17629856"/>
            <a:ext cx="12520404" cy="738664"/>
          </a:xfrm>
          <a:prstGeom prst="rect">
            <a:avLst/>
          </a:prstGeom>
          <a:solidFill>
            <a:schemeClr val="bg1"/>
          </a:solidFill>
        </p:spPr>
        <p:txBody>
          <a:bodyPr wrap="square" rtlCol="0">
            <a:spAutoFit/>
          </a:bodyPr>
          <a:lstStyle/>
          <a:p>
            <a:pPr algn="ctr"/>
            <a:r>
              <a:rPr lang="en-IN" sz="4200" b="1" dirty="0"/>
              <a:t>Data</a:t>
            </a:r>
          </a:p>
        </p:txBody>
      </p:sp>
      <p:sp>
        <p:nvSpPr>
          <p:cNvPr id="23" name="Rectangle 22">
            <a:extLst>
              <a:ext uri="{FF2B5EF4-FFF2-40B4-BE49-F238E27FC236}">
                <a16:creationId xmlns:a16="http://schemas.microsoft.com/office/drawing/2014/main" id="{A8ECE7BA-C6E8-0491-646F-F26EB7758DC2}"/>
              </a:ext>
            </a:extLst>
          </p:cNvPr>
          <p:cNvSpPr/>
          <p:nvPr/>
        </p:nvSpPr>
        <p:spPr>
          <a:xfrm>
            <a:off x="1646000" y="22631751"/>
            <a:ext cx="13387386" cy="10492361"/>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13C396F7-3274-DBBC-C9D2-4EAFA617D3D2}"/>
              </a:ext>
            </a:extLst>
          </p:cNvPr>
          <p:cNvSpPr txBox="1"/>
          <p:nvPr/>
        </p:nvSpPr>
        <p:spPr>
          <a:xfrm>
            <a:off x="2079490" y="23014238"/>
            <a:ext cx="12624619" cy="738664"/>
          </a:xfrm>
          <a:prstGeom prst="rect">
            <a:avLst/>
          </a:prstGeom>
          <a:solidFill>
            <a:schemeClr val="bg1"/>
          </a:solidFill>
        </p:spPr>
        <p:txBody>
          <a:bodyPr wrap="square" rtlCol="0">
            <a:spAutoFit/>
          </a:bodyPr>
          <a:lstStyle/>
          <a:p>
            <a:pPr algn="ctr"/>
            <a:r>
              <a:rPr lang="en-IN" sz="4200" b="1" dirty="0"/>
              <a:t>Preprocessing</a:t>
            </a:r>
          </a:p>
        </p:txBody>
      </p:sp>
      <p:sp>
        <p:nvSpPr>
          <p:cNvPr id="26" name="TextBox 25">
            <a:extLst>
              <a:ext uri="{FF2B5EF4-FFF2-40B4-BE49-F238E27FC236}">
                <a16:creationId xmlns:a16="http://schemas.microsoft.com/office/drawing/2014/main" id="{E403F9C9-5B9D-51EF-C108-66331A88B848}"/>
              </a:ext>
            </a:extLst>
          </p:cNvPr>
          <p:cNvSpPr txBox="1"/>
          <p:nvPr/>
        </p:nvSpPr>
        <p:spPr>
          <a:xfrm>
            <a:off x="2010014" y="23796746"/>
            <a:ext cx="12624619" cy="9140964"/>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Neattext is a simple NLP package designed for cleaning textual data and preprocessing text by efficiently removing various types of unnecessary text elements, such as usernames, hashtags, links, emojis, and dates.</a:t>
            </a:r>
          </a:p>
          <a:p>
            <a:pPr algn="just"/>
            <a:endParaRPr lang="en-US"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2800" b="1" dirty="0">
                <a:latin typeface="Arial" panose="020B0604020202020204" pitchFamily="34" charset="0"/>
                <a:cs typeface="Arial" panose="020B0604020202020204" pitchFamily="34" charset="0"/>
              </a:rPr>
              <a:t>Removal of User Handles</a:t>
            </a:r>
            <a:r>
              <a:rPr lang="en-US" sz="2800" dirty="0">
                <a:latin typeface="Arial" panose="020B0604020202020204" pitchFamily="34" charset="0"/>
                <a:cs typeface="Arial" panose="020B0604020202020204" pitchFamily="34" charset="0"/>
              </a:rPr>
              <a:t>: Neattext was initially used to remove user handles (@usernames) from the tweets.</a:t>
            </a:r>
          </a:p>
          <a:p>
            <a:pPr marL="457200" indent="-457200" algn="just">
              <a:buFont typeface="Wingdings" panose="05000000000000000000" pitchFamily="2" charset="2"/>
              <a:buChar char="v"/>
            </a:pPr>
            <a:r>
              <a:rPr lang="en-US" sz="2800" b="1" dirty="0">
                <a:latin typeface="Arial" panose="020B0604020202020204" pitchFamily="34" charset="0"/>
                <a:cs typeface="Arial" panose="020B0604020202020204" pitchFamily="34" charset="0"/>
              </a:rPr>
              <a:t>Removal of Hashtags</a:t>
            </a:r>
            <a:r>
              <a:rPr lang="en-US" sz="2800" dirty="0">
                <a:latin typeface="Arial" panose="020B0604020202020204" pitchFamily="34" charset="0"/>
                <a:cs typeface="Arial" panose="020B0604020202020204" pitchFamily="34" charset="0"/>
              </a:rPr>
              <a:t>: Neattext was used to remove hashtags (like #happy, #sad) from the tweets.</a:t>
            </a:r>
          </a:p>
          <a:p>
            <a:pPr marL="457200" indent="-457200" algn="just">
              <a:buFont typeface="Wingdings" panose="05000000000000000000" pitchFamily="2" charset="2"/>
              <a:buChar char="v"/>
            </a:pPr>
            <a:r>
              <a:rPr lang="en-US" sz="2800" b="1" dirty="0">
                <a:latin typeface="Arial" panose="020B0604020202020204" pitchFamily="34" charset="0"/>
                <a:cs typeface="Arial" panose="020B0604020202020204" pitchFamily="34" charset="0"/>
              </a:rPr>
              <a:t>Removal of Emojis</a:t>
            </a:r>
            <a:r>
              <a:rPr lang="en-US" sz="2800" dirty="0">
                <a:latin typeface="Arial" panose="020B0604020202020204" pitchFamily="34" charset="0"/>
                <a:cs typeface="Arial" panose="020B0604020202020204" pitchFamily="34" charset="0"/>
              </a:rPr>
              <a:t>: Initially, Neattext's function for removing emojis was used, but it was found to be incomplete. A custom Python function was then created to ensure comprehensive removal of all types of emojis.</a:t>
            </a:r>
          </a:p>
          <a:p>
            <a:pPr marL="457200" indent="-457200" algn="just">
              <a:buFont typeface="Wingdings" panose="05000000000000000000" pitchFamily="2" charset="2"/>
              <a:buChar char="v"/>
            </a:pPr>
            <a:r>
              <a:rPr lang="en-US" sz="2800" b="1" dirty="0">
                <a:latin typeface="Arial" panose="020B0604020202020204" pitchFamily="34" charset="0"/>
                <a:cs typeface="Arial" panose="020B0604020202020204" pitchFamily="34" charset="0"/>
              </a:rPr>
              <a:t>Removal of URLs</a:t>
            </a:r>
            <a:r>
              <a:rPr lang="en-US" sz="2800" dirty="0">
                <a:latin typeface="Arial" panose="020B0604020202020204" pitchFamily="34" charset="0"/>
                <a:cs typeface="Arial" panose="020B0604020202020204" pitchFamily="34" charset="0"/>
              </a:rPr>
              <a:t>: Neattext was used to remove URLs (web links) from the tweets.</a:t>
            </a:r>
          </a:p>
          <a:p>
            <a:pPr marL="457200" indent="-457200" algn="just">
              <a:buFont typeface="Wingdings" panose="05000000000000000000" pitchFamily="2" charset="2"/>
              <a:buChar char="v"/>
            </a:pPr>
            <a:r>
              <a:rPr lang="en-US" sz="2800" b="1" dirty="0">
                <a:latin typeface="Arial" panose="020B0604020202020204" pitchFamily="34" charset="0"/>
                <a:cs typeface="Arial" panose="020B0604020202020204" pitchFamily="34" charset="0"/>
              </a:rPr>
              <a:t>Combining Training and Validation Datasets</a:t>
            </a:r>
            <a:r>
              <a:rPr lang="en-US" sz="2800" dirty="0">
                <a:latin typeface="Arial" panose="020B0604020202020204" pitchFamily="34" charset="0"/>
                <a:cs typeface="Arial" panose="020B0604020202020204" pitchFamily="34" charset="0"/>
              </a:rPr>
              <a:t>: After preprocessing, the training and validation datasets were merged to increase the amount of data available to the model.</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These preprocessing steps aimed to clean and standardize the textual data, removing unnecessary elements like usernames, hashtags, emojis, and URLs. This cleaning process helped improve the model's performance by allowing it to focus more effectively on the core textual content of the tweets.</a:t>
            </a:r>
          </a:p>
        </p:txBody>
      </p:sp>
      <p:sp>
        <p:nvSpPr>
          <p:cNvPr id="37" name="Rectangle 36">
            <a:extLst>
              <a:ext uri="{FF2B5EF4-FFF2-40B4-BE49-F238E27FC236}">
                <a16:creationId xmlns:a16="http://schemas.microsoft.com/office/drawing/2014/main" id="{4AB83782-35A7-6D93-C431-C67D70396120}"/>
              </a:ext>
            </a:extLst>
          </p:cNvPr>
          <p:cNvSpPr/>
          <p:nvPr/>
        </p:nvSpPr>
        <p:spPr>
          <a:xfrm>
            <a:off x="1646001" y="33734145"/>
            <a:ext cx="13387386" cy="5564251"/>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41D3A17D-41E3-9804-E0AC-E1F82D75FBA2}"/>
              </a:ext>
            </a:extLst>
          </p:cNvPr>
          <p:cNvSpPr txBox="1"/>
          <p:nvPr/>
        </p:nvSpPr>
        <p:spPr>
          <a:xfrm>
            <a:off x="1933566" y="34120902"/>
            <a:ext cx="12624619" cy="738664"/>
          </a:xfrm>
          <a:prstGeom prst="rect">
            <a:avLst/>
          </a:prstGeom>
          <a:solidFill>
            <a:schemeClr val="bg1"/>
          </a:solidFill>
        </p:spPr>
        <p:txBody>
          <a:bodyPr wrap="square" rtlCol="0">
            <a:spAutoFit/>
          </a:bodyPr>
          <a:lstStyle/>
          <a:p>
            <a:pPr algn="ctr"/>
            <a:r>
              <a:rPr lang="en-IN" sz="4200" b="1" dirty="0"/>
              <a:t>Resampling</a:t>
            </a:r>
          </a:p>
        </p:txBody>
      </p:sp>
      <p:sp>
        <p:nvSpPr>
          <p:cNvPr id="41" name="TextBox 40">
            <a:extLst>
              <a:ext uri="{FF2B5EF4-FFF2-40B4-BE49-F238E27FC236}">
                <a16:creationId xmlns:a16="http://schemas.microsoft.com/office/drawing/2014/main" id="{F1B16C15-6970-0C46-E8CD-EB8CC44B7BEA}"/>
              </a:ext>
            </a:extLst>
          </p:cNvPr>
          <p:cNvSpPr txBox="1"/>
          <p:nvPr/>
        </p:nvSpPr>
        <p:spPr>
          <a:xfrm>
            <a:off x="1933567" y="34877429"/>
            <a:ext cx="12624619" cy="1815882"/>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Random Under Sampling is a technique used to balance a dataset by reducing the number of examples in the majority class. This approach equalizes both classes, helping to mitigate bias in the dataset. It ensures that the model is trained more effectively on both classes, improving its ability to generalizability.</a:t>
            </a:r>
          </a:p>
        </p:txBody>
      </p:sp>
      <p:graphicFrame>
        <p:nvGraphicFramePr>
          <p:cNvPr id="46" name="Table 45">
            <a:extLst>
              <a:ext uri="{FF2B5EF4-FFF2-40B4-BE49-F238E27FC236}">
                <a16:creationId xmlns:a16="http://schemas.microsoft.com/office/drawing/2014/main" id="{F61AD7FF-1996-7F75-5911-A23D98930384}"/>
              </a:ext>
            </a:extLst>
          </p:cNvPr>
          <p:cNvGraphicFramePr>
            <a:graphicFrameLocks noGrp="1"/>
          </p:cNvGraphicFramePr>
          <p:nvPr>
            <p:extLst>
              <p:ext uri="{D42A27DB-BD31-4B8C-83A1-F6EECF244321}">
                <p14:modId xmlns:p14="http://schemas.microsoft.com/office/powerpoint/2010/main" val="3828501131"/>
              </p:ext>
            </p:extLst>
          </p:nvPr>
        </p:nvGraphicFramePr>
        <p:xfrm>
          <a:off x="2010014" y="36766674"/>
          <a:ext cx="12520405" cy="2023326"/>
        </p:xfrm>
        <a:graphic>
          <a:graphicData uri="http://schemas.openxmlformats.org/drawingml/2006/table">
            <a:tbl>
              <a:tblPr firstRow="1" bandRow="1">
                <a:tableStyleId>{5C22544A-7EE6-4342-B048-85BDC9FD1C3A}</a:tableStyleId>
              </a:tblPr>
              <a:tblGrid>
                <a:gridCol w="5242595">
                  <a:extLst>
                    <a:ext uri="{9D8B030D-6E8A-4147-A177-3AD203B41FA5}">
                      <a16:colId xmlns:a16="http://schemas.microsoft.com/office/drawing/2014/main" val="2350614123"/>
                    </a:ext>
                  </a:extLst>
                </a:gridCol>
                <a:gridCol w="3687096">
                  <a:extLst>
                    <a:ext uri="{9D8B030D-6E8A-4147-A177-3AD203B41FA5}">
                      <a16:colId xmlns:a16="http://schemas.microsoft.com/office/drawing/2014/main" val="701749355"/>
                    </a:ext>
                  </a:extLst>
                </a:gridCol>
                <a:gridCol w="3590714">
                  <a:extLst>
                    <a:ext uri="{9D8B030D-6E8A-4147-A177-3AD203B41FA5}">
                      <a16:colId xmlns:a16="http://schemas.microsoft.com/office/drawing/2014/main" val="656347339"/>
                    </a:ext>
                  </a:extLst>
                </a:gridCol>
              </a:tblGrid>
              <a:tr h="678288">
                <a:tc>
                  <a:txBody>
                    <a:bodyPr/>
                    <a:lstStyle/>
                    <a:p>
                      <a:endParaRPr lang="en-IN" sz="3200" dirty="0">
                        <a:latin typeface="+mn-lt"/>
                      </a:endParaRPr>
                    </a:p>
                  </a:txBody>
                  <a:tcPr/>
                </a:tc>
                <a:tc>
                  <a:txBody>
                    <a:bodyPr/>
                    <a:lstStyle/>
                    <a:p>
                      <a:r>
                        <a:rPr lang="en-IN" sz="3200" dirty="0">
                          <a:latin typeface="+mn-lt"/>
                        </a:rPr>
                        <a:t>Label 0</a:t>
                      </a:r>
                    </a:p>
                  </a:txBody>
                  <a:tcPr/>
                </a:tc>
                <a:tc>
                  <a:txBody>
                    <a:bodyPr/>
                    <a:lstStyle/>
                    <a:p>
                      <a:r>
                        <a:rPr lang="en-IN" sz="3200" dirty="0">
                          <a:latin typeface="+mn-lt"/>
                        </a:rPr>
                        <a:t>Label 1</a:t>
                      </a:r>
                    </a:p>
                  </a:txBody>
                  <a:tcPr/>
                </a:tc>
                <a:extLst>
                  <a:ext uri="{0D108BD9-81ED-4DB2-BD59-A6C34878D82A}">
                    <a16:rowId xmlns:a16="http://schemas.microsoft.com/office/drawing/2014/main" val="855642893"/>
                  </a:ext>
                </a:extLst>
              </a:tr>
              <a:tr h="678288">
                <a:tc>
                  <a:txBody>
                    <a:bodyPr/>
                    <a:lstStyle/>
                    <a:p>
                      <a:r>
                        <a:rPr lang="en-IN" sz="3200" dirty="0">
                          <a:latin typeface="+mn-lt"/>
                        </a:rPr>
                        <a:t>Before Resampling</a:t>
                      </a:r>
                    </a:p>
                  </a:txBody>
                  <a:tcPr/>
                </a:tc>
                <a:tc>
                  <a:txBody>
                    <a:bodyPr/>
                    <a:lstStyle/>
                    <a:p>
                      <a:r>
                        <a:rPr lang="en-IN" sz="3200" dirty="0">
                          <a:latin typeface="+mn-lt"/>
                        </a:rPr>
                        <a:t>5372</a:t>
                      </a:r>
                    </a:p>
                  </a:txBody>
                  <a:tcPr/>
                </a:tc>
                <a:tc>
                  <a:txBody>
                    <a:bodyPr/>
                    <a:lstStyle/>
                    <a:p>
                      <a:r>
                        <a:rPr lang="en-IN" sz="3200" dirty="0">
                          <a:latin typeface="+mn-lt"/>
                        </a:rPr>
                        <a:t>2415</a:t>
                      </a:r>
                    </a:p>
                  </a:txBody>
                  <a:tcPr/>
                </a:tc>
                <a:extLst>
                  <a:ext uri="{0D108BD9-81ED-4DB2-BD59-A6C34878D82A}">
                    <a16:rowId xmlns:a16="http://schemas.microsoft.com/office/drawing/2014/main" val="3777961729"/>
                  </a:ext>
                </a:extLst>
              </a:tr>
              <a:tr h="666750">
                <a:tc>
                  <a:txBody>
                    <a:bodyPr/>
                    <a:lstStyle/>
                    <a:p>
                      <a:r>
                        <a:rPr lang="en-IN" sz="3200" dirty="0">
                          <a:latin typeface="+mn-lt"/>
                        </a:rPr>
                        <a:t>After Resampling</a:t>
                      </a:r>
                    </a:p>
                  </a:txBody>
                  <a:tcPr/>
                </a:tc>
                <a:tc>
                  <a:txBody>
                    <a:bodyPr/>
                    <a:lstStyle/>
                    <a:p>
                      <a:r>
                        <a:rPr lang="en-IN" sz="3200" dirty="0">
                          <a:latin typeface="+mn-lt"/>
                        </a:rPr>
                        <a:t>2415</a:t>
                      </a:r>
                    </a:p>
                  </a:txBody>
                  <a:tcPr/>
                </a:tc>
                <a:tc>
                  <a:txBody>
                    <a:bodyPr/>
                    <a:lstStyle/>
                    <a:p>
                      <a:r>
                        <a:rPr lang="en-IN" sz="3200" dirty="0">
                          <a:latin typeface="+mn-lt"/>
                        </a:rPr>
                        <a:t>2415</a:t>
                      </a:r>
                    </a:p>
                  </a:txBody>
                  <a:tcPr/>
                </a:tc>
                <a:extLst>
                  <a:ext uri="{0D108BD9-81ED-4DB2-BD59-A6C34878D82A}">
                    <a16:rowId xmlns:a16="http://schemas.microsoft.com/office/drawing/2014/main" val="2946381811"/>
                  </a:ext>
                </a:extLst>
              </a:tr>
            </a:tbl>
          </a:graphicData>
        </a:graphic>
      </p:graphicFrame>
      <p:sp>
        <p:nvSpPr>
          <p:cNvPr id="47" name="Rectangle 46">
            <a:extLst>
              <a:ext uri="{FF2B5EF4-FFF2-40B4-BE49-F238E27FC236}">
                <a16:creationId xmlns:a16="http://schemas.microsoft.com/office/drawing/2014/main" id="{35818AA1-0046-6F79-3DDD-450176E4080F}"/>
              </a:ext>
            </a:extLst>
          </p:cNvPr>
          <p:cNvSpPr/>
          <p:nvPr/>
        </p:nvSpPr>
        <p:spPr>
          <a:xfrm>
            <a:off x="15808339" y="6850196"/>
            <a:ext cx="6212680" cy="4534382"/>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77259EDB-D44A-66C5-2F65-F928A4326128}"/>
              </a:ext>
            </a:extLst>
          </p:cNvPr>
          <p:cNvSpPr/>
          <p:nvPr/>
        </p:nvSpPr>
        <p:spPr>
          <a:xfrm>
            <a:off x="22416531" y="6850196"/>
            <a:ext cx="6212680" cy="4491936"/>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49" name="TextBox 48">
            <a:extLst>
              <a:ext uri="{FF2B5EF4-FFF2-40B4-BE49-F238E27FC236}">
                <a16:creationId xmlns:a16="http://schemas.microsoft.com/office/drawing/2014/main" id="{8F143211-CCFE-7504-64D3-1A424C06E8B3}"/>
              </a:ext>
            </a:extLst>
          </p:cNvPr>
          <p:cNvSpPr txBox="1"/>
          <p:nvPr/>
        </p:nvSpPr>
        <p:spPr>
          <a:xfrm>
            <a:off x="22817920" y="7183302"/>
            <a:ext cx="5447279" cy="738664"/>
          </a:xfrm>
          <a:prstGeom prst="rect">
            <a:avLst/>
          </a:prstGeom>
          <a:solidFill>
            <a:schemeClr val="bg1"/>
          </a:solidFill>
        </p:spPr>
        <p:txBody>
          <a:bodyPr wrap="square" rtlCol="0">
            <a:spAutoFit/>
          </a:bodyPr>
          <a:lstStyle/>
          <a:p>
            <a:pPr algn="ctr"/>
            <a:r>
              <a:rPr lang="en-IN" sz="4200" b="1" dirty="0"/>
              <a:t>Model parameters</a:t>
            </a:r>
          </a:p>
        </p:txBody>
      </p:sp>
      <p:sp>
        <p:nvSpPr>
          <p:cNvPr id="52" name="TextBox 51">
            <a:extLst>
              <a:ext uri="{FF2B5EF4-FFF2-40B4-BE49-F238E27FC236}">
                <a16:creationId xmlns:a16="http://schemas.microsoft.com/office/drawing/2014/main" id="{FAD29002-197C-CBED-2B94-F398FFEF5F00}"/>
              </a:ext>
            </a:extLst>
          </p:cNvPr>
          <p:cNvSpPr txBox="1"/>
          <p:nvPr/>
        </p:nvSpPr>
        <p:spPr>
          <a:xfrm>
            <a:off x="22778603" y="8063211"/>
            <a:ext cx="5447279" cy="3108543"/>
          </a:xfrm>
          <a:prstGeom prst="rect">
            <a:avLst/>
          </a:prstGeom>
          <a:noFill/>
        </p:spPr>
        <p:txBody>
          <a:bodyPr wrap="square" rtlCol="0">
            <a:spAutoFit/>
          </a:bodyPr>
          <a:lstStyle/>
          <a:p>
            <a:pPr marL="457200" indent="-457200" algn="just">
              <a:buFont typeface="Wingdings" panose="05000000000000000000" pitchFamily="2" charset="2"/>
              <a:buChar char="v"/>
            </a:pPr>
            <a:r>
              <a:rPr lang="en-IN" sz="2800" dirty="0">
                <a:latin typeface="Arial" panose="020B0604020202020204" pitchFamily="34" charset="0"/>
                <a:cs typeface="Arial" panose="020B0604020202020204" pitchFamily="34" charset="0"/>
              </a:rPr>
              <a:t>Epochs = 15</a:t>
            </a:r>
          </a:p>
          <a:p>
            <a:pPr marL="457200" indent="-457200" algn="just">
              <a:buFont typeface="Wingdings" panose="05000000000000000000" pitchFamily="2" charset="2"/>
              <a:buChar char="v"/>
            </a:pPr>
            <a:r>
              <a:rPr lang="en-IN" sz="2800" dirty="0">
                <a:latin typeface="Arial" panose="020B0604020202020204" pitchFamily="34" charset="0"/>
                <a:cs typeface="Arial" panose="020B0604020202020204" pitchFamily="34" charset="0"/>
              </a:rPr>
              <a:t>Batch size = 6</a:t>
            </a:r>
          </a:p>
          <a:p>
            <a:pPr marL="457200" indent="-457200" algn="just">
              <a:buFont typeface="Wingdings" panose="05000000000000000000" pitchFamily="2" charset="2"/>
              <a:buChar char="v"/>
            </a:pPr>
            <a:r>
              <a:rPr lang="en-IN" sz="2800" dirty="0">
                <a:latin typeface="Arial" panose="020B0604020202020204" pitchFamily="34" charset="0"/>
                <a:cs typeface="Arial" panose="020B0604020202020204" pitchFamily="34" charset="0"/>
              </a:rPr>
              <a:t>Tokenization length = 280 </a:t>
            </a:r>
          </a:p>
          <a:p>
            <a:pPr marL="457200" indent="-457200" algn="just">
              <a:buFont typeface="Wingdings" panose="05000000000000000000" pitchFamily="2" charset="2"/>
              <a:buChar char="v"/>
            </a:pPr>
            <a:r>
              <a:rPr lang="en-IN" sz="2800" dirty="0">
                <a:latin typeface="Arial" panose="020B0604020202020204" pitchFamily="34" charset="0"/>
                <a:cs typeface="Arial" panose="020B0604020202020204" pitchFamily="34" charset="0"/>
              </a:rPr>
              <a:t>Criterion = Cross Entropy Loss.</a:t>
            </a:r>
          </a:p>
          <a:p>
            <a:pPr marL="457200" indent="-457200" algn="just">
              <a:buFont typeface="Wingdings" panose="05000000000000000000" pitchFamily="2" charset="2"/>
              <a:buChar char="v"/>
            </a:pPr>
            <a:r>
              <a:rPr lang="en-IN" sz="2800" dirty="0">
                <a:latin typeface="Arial" panose="020B0604020202020204" pitchFamily="34" charset="0"/>
                <a:cs typeface="Arial" panose="020B0604020202020204" pitchFamily="34" charset="0"/>
              </a:rPr>
              <a:t>Adam Optimizer</a:t>
            </a:r>
          </a:p>
          <a:p>
            <a:pPr marL="457200" indent="-457200" algn="just">
              <a:buFont typeface="Wingdings" panose="05000000000000000000" pitchFamily="2" charset="2"/>
              <a:buChar char="v"/>
            </a:pPr>
            <a:r>
              <a:rPr lang="en-IN" sz="2800" dirty="0">
                <a:latin typeface="Arial" panose="020B0604020202020204" pitchFamily="34" charset="0"/>
                <a:cs typeface="Arial" panose="020B0604020202020204" pitchFamily="34" charset="0"/>
              </a:rPr>
              <a:t>Learning rate = 1.5e-8</a:t>
            </a:r>
          </a:p>
        </p:txBody>
      </p:sp>
      <p:sp>
        <p:nvSpPr>
          <p:cNvPr id="53" name="TextBox 52">
            <a:extLst>
              <a:ext uri="{FF2B5EF4-FFF2-40B4-BE49-F238E27FC236}">
                <a16:creationId xmlns:a16="http://schemas.microsoft.com/office/drawing/2014/main" id="{688FCCC5-3C7D-4E6E-6089-0D8A8431E7A3}"/>
              </a:ext>
            </a:extLst>
          </p:cNvPr>
          <p:cNvSpPr txBox="1"/>
          <p:nvPr/>
        </p:nvSpPr>
        <p:spPr>
          <a:xfrm>
            <a:off x="16052958" y="7317589"/>
            <a:ext cx="5447279" cy="738664"/>
          </a:xfrm>
          <a:prstGeom prst="rect">
            <a:avLst/>
          </a:prstGeom>
          <a:solidFill>
            <a:schemeClr val="bg1"/>
          </a:solidFill>
        </p:spPr>
        <p:txBody>
          <a:bodyPr wrap="square" rtlCol="0">
            <a:spAutoFit/>
          </a:bodyPr>
          <a:lstStyle/>
          <a:p>
            <a:pPr algn="ctr"/>
            <a:r>
              <a:rPr lang="en-IN" sz="4200" b="1" dirty="0"/>
              <a:t>Training Regimen</a:t>
            </a:r>
          </a:p>
        </p:txBody>
      </p:sp>
      <p:sp>
        <p:nvSpPr>
          <p:cNvPr id="54" name="TextBox 53">
            <a:extLst>
              <a:ext uri="{FF2B5EF4-FFF2-40B4-BE49-F238E27FC236}">
                <a16:creationId xmlns:a16="http://schemas.microsoft.com/office/drawing/2014/main" id="{95C44B35-6F23-C791-1B58-351CED00C479}"/>
              </a:ext>
            </a:extLst>
          </p:cNvPr>
          <p:cNvSpPr txBox="1"/>
          <p:nvPr/>
        </p:nvSpPr>
        <p:spPr>
          <a:xfrm>
            <a:off x="16052958" y="8109605"/>
            <a:ext cx="5447279" cy="3108543"/>
          </a:xfrm>
          <a:prstGeom prst="rect">
            <a:avLst/>
          </a:prstGeom>
          <a:noFill/>
        </p:spPr>
        <p:txBody>
          <a:bodyPr wrap="square" rtlCol="0">
            <a:spAutoFit/>
          </a:bodyPr>
          <a:lstStyle/>
          <a:p>
            <a:pPr algn="just"/>
            <a:r>
              <a:rPr lang="en-IN" sz="2800" b="1" dirty="0">
                <a:latin typeface="Arial" panose="020B0604020202020204" pitchFamily="34" charset="0"/>
                <a:cs typeface="Arial" panose="020B0604020202020204" pitchFamily="34" charset="0"/>
              </a:rPr>
              <a:t>Model</a:t>
            </a:r>
            <a:r>
              <a:rPr lang="en-IN" sz="2800" dirty="0">
                <a:latin typeface="Arial" panose="020B0604020202020204" pitchFamily="34" charset="0"/>
                <a:cs typeface="Arial" panose="020B0604020202020204" pitchFamily="34" charset="0"/>
              </a:rPr>
              <a:t>:-RoBERTa-Large was preferred because of it’s dynamic masking patterns to capture linguistic nuances.</a:t>
            </a:r>
          </a:p>
          <a:p>
            <a:pPr algn="just"/>
            <a:r>
              <a:rPr lang="en-IN" sz="2800" b="1" dirty="0">
                <a:latin typeface="Arial" panose="020B0604020202020204" pitchFamily="34" charset="0"/>
                <a:cs typeface="Arial" panose="020B0604020202020204" pitchFamily="34" charset="0"/>
              </a:rPr>
              <a:t>Training Strategy:- </a:t>
            </a:r>
            <a:r>
              <a:rPr lang="en-IN" sz="2800" dirty="0">
                <a:latin typeface="Arial" panose="020B0604020202020204" pitchFamily="34" charset="0"/>
                <a:cs typeface="Arial" panose="020B0604020202020204" pitchFamily="34" charset="0"/>
              </a:rPr>
              <a:t>5-Fold-Cross Validation was preferred as it is a computationally efficient</a:t>
            </a:r>
          </a:p>
        </p:txBody>
      </p:sp>
      <p:graphicFrame>
        <p:nvGraphicFramePr>
          <p:cNvPr id="57" name="Chart 56">
            <a:extLst>
              <a:ext uri="{FF2B5EF4-FFF2-40B4-BE49-F238E27FC236}">
                <a16:creationId xmlns:a16="http://schemas.microsoft.com/office/drawing/2014/main" id="{7C7FE44E-7569-3649-1ACD-CBF3478AA574}"/>
              </a:ext>
            </a:extLst>
          </p:cNvPr>
          <p:cNvGraphicFramePr/>
          <p:nvPr>
            <p:extLst>
              <p:ext uri="{D42A27DB-BD31-4B8C-83A1-F6EECF244321}">
                <p14:modId xmlns:p14="http://schemas.microsoft.com/office/powerpoint/2010/main" val="3749258379"/>
              </p:ext>
            </p:extLst>
          </p:nvPr>
        </p:nvGraphicFramePr>
        <p:xfrm>
          <a:off x="15986233" y="12254644"/>
          <a:ext cx="12417545" cy="10987211"/>
        </p:xfrm>
        <a:graphic>
          <a:graphicData uri="http://schemas.openxmlformats.org/drawingml/2006/chart">
            <c:chart xmlns:c="http://schemas.openxmlformats.org/drawingml/2006/chart" xmlns:r="http://schemas.openxmlformats.org/officeDocument/2006/relationships" r:id="rId2"/>
          </a:graphicData>
        </a:graphic>
      </p:graphicFrame>
      <p:sp>
        <p:nvSpPr>
          <p:cNvPr id="59" name="Rectangle 58">
            <a:extLst>
              <a:ext uri="{FF2B5EF4-FFF2-40B4-BE49-F238E27FC236}">
                <a16:creationId xmlns:a16="http://schemas.microsoft.com/office/drawing/2014/main" id="{085A02A5-EFD0-A2D7-912B-F394C0C578AA}"/>
              </a:ext>
            </a:extLst>
          </p:cNvPr>
          <p:cNvSpPr/>
          <p:nvPr/>
        </p:nvSpPr>
        <p:spPr>
          <a:xfrm>
            <a:off x="15760804" y="23796746"/>
            <a:ext cx="12868405" cy="7201096"/>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TextBox 62">
            <a:extLst>
              <a:ext uri="{FF2B5EF4-FFF2-40B4-BE49-F238E27FC236}">
                <a16:creationId xmlns:a16="http://schemas.microsoft.com/office/drawing/2014/main" id="{F9FBB33F-64DB-1DC2-252E-74DF6C1E8BB5}"/>
              </a:ext>
            </a:extLst>
          </p:cNvPr>
          <p:cNvSpPr txBox="1"/>
          <p:nvPr/>
        </p:nvSpPr>
        <p:spPr>
          <a:xfrm>
            <a:off x="16052958" y="24332653"/>
            <a:ext cx="12034845" cy="738664"/>
          </a:xfrm>
          <a:prstGeom prst="rect">
            <a:avLst/>
          </a:prstGeom>
          <a:solidFill>
            <a:schemeClr val="bg1"/>
          </a:solidFill>
        </p:spPr>
        <p:txBody>
          <a:bodyPr wrap="square" rtlCol="0">
            <a:spAutoFit/>
          </a:bodyPr>
          <a:lstStyle/>
          <a:p>
            <a:pPr algn="ctr"/>
            <a:r>
              <a:rPr lang="en-IN" sz="4200" b="1" dirty="0"/>
              <a:t>Discussion</a:t>
            </a:r>
          </a:p>
        </p:txBody>
      </p:sp>
      <p:sp>
        <p:nvSpPr>
          <p:cNvPr id="66" name="TextBox 65">
            <a:extLst>
              <a:ext uri="{FF2B5EF4-FFF2-40B4-BE49-F238E27FC236}">
                <a16:creationId xmlns:a16="http://schemas.microsoft.com/office/drawing/2014/main" id="{6BF8173A-8610-7CEF-1F67-EE72CA7476C5}"/>
              </a:ext>
            </a:extLst>
          </p:cNvPr>
          <p:cNvSpPr txBox="1"/>
          <p:nvPr/>
        </p:nvSpPr>
        <p:spPr>
          <a:xfrm>
            <a:off x="16052958" y="25346422"/>
            <a:ext cx="12034845" cy="5693866"/>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1" dirty="0">
                <a:latin typeface="Arial" panose="020B0604020202020204" pitchFamily="34" charset="0"/>
                <a:cs typeface="Arial" panose="020B0604020202020204" pitchFamily="34" charset="0"/>
              </a:rPr>
              <a:t>Suboptimal Learning Rate</a:t>
            </a:r>
            <a:r>
              <a:rPr lang="en-US" sz="2800" dirty="0">
                <a:latin typeface="Arial" panose="020B0604020202020204" pitchFamily="34" charset="0"/>
                <a:cs typeface="Arial" panose="020B0604020202020204" pitchFamily="34" charset="0"/>
              </a:rPr>
              <a:t>: The learning rate was not effectively optimized, potentially impeding the model’s ability to converge to the global minimum of the loss function efficiently.</a:t>
            </a:r>
          </a:p>
          <a:p>
            <a:pPr marL="457200" indent="-457200" algn="just">
              <a:buFont typeface="Wingdings" panose="05000000000000000000" pitchFamily="2" charset="2"/>
              <a:buChar char="v"/>
            </a:pPr>
            <a:r>
              <a:rPr lang="en-US" sz="2800" b="1" dirty="0">
                <a:latin typeface="Arial" panose="020B0604020202020204" pitchFamily="34" charset="0"/>
                <a:cs typeface="Arial" panose="020B0604020202020204" pitchFamily="34" charset="0"/>
              </a:rPr>
              <a:t>No Text Conversion to Lowercase</a:t>
            </a:r>
            <a:r>
              <a:rPr lang="en-US" sz="2800" dirty="0">
                <a:latin typeface="Arial" panose="020B0604020202020204" pitchFamily="34" charset="0"/>
                <a:cs typeface="Arial" panose="020B0604020202020204" pitchFamily="34" charset="0"/>
              </a:rPr>
              <a:t>: The decision not to implement text conversion to lowercase could have limited the standardization of the model’s vocabulary and text, potentially hindering the training process.</a:t>
            </a:r>
          </a:p>
          <a:p>
            <a:pPr marL="457200" indent="-457200" algn="just">
              <a:buFont typeface="Wingdings" panose="05000000000000000000" pitchFamily="2" charset="2"/>
              <a:buChar char="v"/>
            </a:pPr>
            <a:r>
              <a:rPr lang="en-US" sz="2800" b="1" dirty="0">
                <a:latin typeface="Arial" panose="020B0604020202020204" pitchFamily="34" charset="0"/>
                <a:cs typeface="Arial" panose="020B0604020202020204" pitchFamily="34" charset="0"/>
              </a:rPr>
              <a:t>Tokenization Length</a:t>
            </a:r>
            <a:r>
              <a:rPr lang="en-US" sz="2800" dirty="0">
                <a:latin typeface="Arial" panose="020B0604020202020204" pitchFamily="34" charset="0"/>
                <a:cs typeface="Arial" panose="020B0604020202020204" pitchFamily="34" charset="0"/>
              </a:rPr>
              <a:t>: Not setting the tokenization length to the maximum of 512 tokens, as recommended for RoBERTa, may have reduced the model’s ability to capture the complete contextual meaning of tweets.</a:t>
            </a:r>
          </a:p>
          <a:p>
            <a:pPr marL="457200" indent="-457200" algn="just">
              <a:buFont typeface="Wingdings" panose="05000000000000000000" pitchFamily="2" charset="2"/>
              <a:buChar char="v"/>
            </a:pPr>
            <a:r>
              <a:rPr lang="en-US" sz="2800" b="1" dirty="0">
                <a:latin typeface="Arial" panose="020B0604020202020204" pitchFamily="34" charset="0"/>
                <a:cs typeface="Arial" panose="020B0604020202020204" pitchFamily="34" charset="0"/>
              </a:rPr>
              <a:t>Higher False Positive Rates</a:t>
            </a:r>
            <a:r>
              <a:rPr lang="en-US" sz="2800" dirty="0">
                <a:latin typeface="Arial" panose="020B0604020202020204" pitchFamily="34" charset="0"/>
                <a:cs typeface="Arial" panose="020B0604020202020204" pitchFamily="34" charset="0"/>
              </a:rPr>
              <a:t>: While the model excels in identifying relevant cases, it tends to exhibit higher false positive rates, thereby impacting precision.</a:t>
            </a:r>
          </a:p>
        </p:txBody>
      </p:sp>
      <p:sp>
        <p:nvSpPr>
          <p:cNvPr id="68" name="Rectangle 67">
            <a:extLst>
              <a:ext uri="{FF2B5EF4-FFF2-40B4-BE49-F238E27FC236}">
                <a16:creationId xmlns:a16="http://schemas.microsoft.com/office/drawing/2014/main" id="{A5D1A85E-44C0-16F4-BFFC-DAACC30D23E8}"/>
              </a:ext>
            </a:extLst>
          </p:cNvPr>
          <p:cNvSpPr/>
          <p:nvPr/>
        </p:nvSpPr>
        <p:spPr>
          <a:xfrm>
            <a:off x="15760805" y="31648531"/>
            <a:ext cx="12868405" cy="3486150"/>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TextBox 68">
            <a:extLst>
              <a:ext uri="{FF2B5EF4-FFF2-40B4-BE49-F238E27FC236}">
                <a16:creationId xmlns:a16="http://schemas.microsoft.com/office/drawing/2014/main" id="{F62C86A8-6E01-18CD-00FE-2D3C656FB16E}"/>
              </a:ext>
            </a:extLst>
          </p:cNvPr>
          <p:cNvSpPr txBox="1"/>
          <p:nvPr/>
        </p:nvSpPr>
        <p:spPr>
          <a:xfrm>
            <a:off x="16052958" y="32135954"/>
            <a:ext cx="12034845" cy="738664"/>
          </a:xfrm>
          <a:prstGeom prst="rect">
            <a:avLst/>
          </a:prstGeom>
          <a:solidFill>
            <a:schemeClr val="bg1"/>
          </a:solidFill>
        </p:spPr>
        <p:txBody>
          <a:bodyPr wrap="square" rtlCol="0">
            <a:spAutoFit/>
          </a:bodyPr>
          <a:lstStyle/>
          <a:p>
            <a:pPr algn="ctr"/>
            <a:r>
              <a:rPr lang="en-IN" sz="4200" b="1" dirty="0"/>
              <a:t>Acknowledgements</a:t>
            </a:r>
          </a:p>
        </p:txBody>
      </p:sp>
      <p:sp>
        <p:nvSpPr>
          <p:cNvPr id="70" name="TextBox 69">
            <a:extLst>
              <a:ext uri="{FF2B5EF4-FFF2-40B4-BE49-F238E27FC236}">
                <a16:creationId xmlns:a16="http://schemas.microsoft.com/office/drawing/2014/main" id="{D013981B-FFAC-F7B7-44C7-D125782C5B1F}"/>
              </a:ext>
            </a:extLst>
          </p:cNvPr>
          <p:cNvSpPr txBox="1"/>
          <p:nvPr/>
        </p:nvSpPr>
        <p:spPr>
          <a:xfrm>
            <a:off x="16052958" y="33043694"/>
            <a:ext cx="12034845" cy="1815882"/>
          </a:xfrm>
          <a:prstGeom prst="rect">
            <a:avLst/>
          </a:prstGeom>
          <a:noFill/>
        </p:spPr>
        <p:txBody>
          <a:bodyPr wrap="square" rtlCol="0">
            <a:spAutoFit/>
          </a:bodyPr>
          <a:lstStyle/>
          <a:p>
            <a:pPr algn="just"/>
            <a:r>
              <a:rPr lang="en-IN" sz="2800" dirty="0">
                <a:latin typeface="Arial" panose="020B0604020202020204" pitchFamily="34" charset="0"/>
                <a:cs typeface="Arial" panose="020B0604020202020204" pitchFamily="34" charset="0"/>
              </a:rPr>
              <a:t>We would like to  thank our supervisor ,Lipika Dey, for her invaluable guidance, support and mentorship throughout the competition. In addition, we want to extend our gratitude to the reviewers for their insightful suggestions.</a:t>
            </a:r>
            <a:endParaRPr lang="en-US" sz="28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75DCF77-7F9A-FA35-DE30-6CF9C38CEF59}"/>
              </a:ext>
            </a:extLst>
          </p:cNvPr>
          <p:cNvSpPr/>
          <p:nvPr/>
        </p:nvSpPr>
        <p:spPr>
          <a:xfrm>
            <a:off x="15760805" y="35785370"/>
            <a:ext cx="12868405" cy="3486150"/>
          </a:xfrm>
          <a:prstGeom prst="rect">
            <a:avLst/>
          </a:prstGeom>
          <a:solidFill>
            <a:srgbClr val="DCE844"/>
          </a:solidFill>
          <a:ln w="1270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TextBox 71">
            <a:extLst>
              <a:ext uri="{FF2B5EF4-FFF2-40B4-BE49-F238E27FC236}">
                <a16:creationId xmlns:a16="http://schemas.microsoft.com/office/drawing/2014/main" id="{3B42F2CB-FD69-D24A-8288-212E4D14D2D3}"/>
              </a:ext>
            </a:extLst>
          </p:cNvPr>
          <p:cNvSpPr txBox="1"/>
          <p:nvPr/>
        </p:nvSpPr>
        <p:spPr>
          <a:xfrm>
            <a:off x="16052958" y="36146938"/>
            <a:ext cx="12034845" cy="738664"/>
          </a:xfrm>
          <a:prstGeom prst="rect">
            <a:avLst/>
          </a:prstGeom>
          <a:solidFill>
            <a:schemeClr val="bg1"/>
          </a:solidFill>
        </p:spPr>
        <p:txBody>
          <a:bodyPr wrap="square" rtlCol="0">
            <a:spAutoFit/>
          </a:bodyPr>
          <a:lstStyle/>
          <a:p>
            <a:pPr algn="ctr"/>
            <a:r>
              <a:rPr lang="en-IN" sz="4200" b="1" dirty="0"/>
              <a:t>Future Work</a:t>
            </a:r>
          </a:p>
        </p:txBody>
      </p:sp>
      <p:sp>
        <p:nvSpPr>
          <p:cNvPr id="73" name="TextBox 72">
            <a:extLst>
              <a:ext uri="{FF2B5EF4-FFF2-40B4-BE49-F238E27FC236}">
                <a16:creationId xmlns:a16="http://schemas.microsoft.com/office/drawing/2014/main" id="{5DC868ED-2DBC-7C32-EFB5-C81CF6616236}"/>
              </a:ext>
            </a:extLst>
          </p:cNvPr>
          <p:cNvSpPr txBox="1"/>
          <p:nvPr/>
        </p:nvSpPr>
        <p:spPr>
          <a:xfrm>
            <a:off x="16052958" y="36970494"/>
            <a:ext cx="12034845" cy="1815882"/>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This methodology can potentially be extended to Sentence Transformers, as they excel at embedding text based on context. Utilizing Sentence Transformers could simplify the development of a more effective machine learning model by providing richer contextual embeddings.</a:t>
            </a:r>
          </a:p>
        </p:txBody>
      </p:sp>
      <p:pic>
        <p:nvPicPr>
          <p:cNvPr id="77" name="Picture 76">
            <a:extLst>
              <a:ext uri="{FF2B5EF4-FFF2-40B4-BE49-F238E27FC236}">
                <a16:creationId xmlns:a16="http://schemas.microsoft.com/office/drawing/2014/main" id="{72BCC71E-EBC2-6BAD-3A75-5EA7CCA40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65" y="40054923"/>
            <a:ext cx="2447939" cy="2699574"/>
          </a:xfrm>
          <a:prstGeom prst="rect">
            <a:avLst/>
          </a:prstGeom>
        </p:spPr>
      </p:pic>
      <p:pic>
        <p:nvPicPr>
          <p:cNvPr id="81" name="Picture 80">
            <a:extLst>
              <a:ext uri="{FF2B5EF4-FFF2-40B4-BE49-F238E27FC236}">
                <a16:creationId xmlns:a16="http://schemas.microsoft.com/office/drawing/2014/main" id="{166E85D5-4B5D-229A-48F1-8728ABA55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061" y="39982703"/>
            <a:ext cx="2997200" cy="3037521"/>
          </a:xfrm>
          <a:prstGeom prst="rect">
            <a:avLst/>
          </a:prstGeom>
        </p:spPr>
      </p:pic>
      <p:sp>
        <p:nvSpPr>
          <p:cNvPr id="2" name="Rectangle: Rounded Corners 1">
            <a:extLst>
              <a:ext uri="{FF2B5EF4-FFF2-40B4-BE49-F238E27FC236}">
                <a16:creationId xmlns:a16="http://schemas.microsoft.com/office/drawing/2014/main" id="{6ACE76AF-4774-9A84-A6B9-9A59B818829B}"/>
              </a:ext>
            </a:extLst>
          </p:cNvPr>
          <p:cNvSpPr/>
          <p:nvPr/>
        </p:nvSpPr>
        <p:spPr>
          <a:xfrm>
            <a:off x="1567832" y="3993742"/>
            <a:ext cx="27044014" cy="2670051"/>
          </a:xfrm>
          <a:prstGeom prst="roundRect">
            <a:avLst/>
          </a:prstGeom>
          <a:solidFill>
            <a:srgbClr val="DCE844"/>
          </a:solidFill>
          <a:ln w="127000">
            <a:solidFill>
              <a:schemeClr val="accent3">
                <a:lumMod val="50000"/>
              </a:schemeClr>
            </a:solidFill>
            <a:prstDash val="solid"/>
            <a:extLst>
              <a:ext uri="{C807C97D-BFC1-408E-A445-0C87EB9F89A2}">
                <ask:lineSketchStyleProps xmlns:ask="http://schemas.microsoft.com/office/drawing/2018/sketchyshapes">
                  <ask:type>
                    <ask:lineSketchNone/>
                  </ask:type>
                </ask:lineSketchStyleProps>
              </a:ext>
            </a:extLs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BBEABCE-6E80-2A46-7C1E-3D02CABEB9F9}"/>
              </a:ext>
            </a:extLst>
          </p:cNvPr>
          <p:cNvSpPr txBox="1"/>
          <p:nvPr/>
        </p:nvSpPr>
        <p:spPr>
          <a:xfrm>
            <a:off x="21120005" y="4360140"/>
            <a:ext cx="7145194" cy="2123658"/>
          </a:xfrm>
          <a:prstGeom prst="rect">
            <a:avLst/>
          </a:prstGeom>
          <a:noFill/>
        </p:spPr>
        <p:txBody>
          <a:bodyPr wrap="square" rtlCol="0">
            <a:spAutoFit/>
          </a:bodyPr>
          <a:lstStyle/>
          <a:p>
            <a:pPr algn="ctr"/>
            <a:r>
              <a:rPr lang="en-IN" sz="4400" b="1" dirty="0">
                <a:latin typeface="Georgia" panose="02040502050405020303" pitchFamily="18" charset="0"/>
              </a:rPr>
              <a:t>Lipika Dey</a:t>
            </a:r>
          </a:p>
          <a:p>
            <a:pPr algn="ctr"/>
            <a:r>
              <a:rPr lang="en-IN" sz="4400" dirty="0">
                <a:latin typeface="Georgia" panose="02040502050405020303" pitchFamily="18" charset="0"/>
              </a:rPr>
              <a:t>Ashoka University</a:t>
            </a:r>
          </a:p>
          <a:p>
            <a:pPr algn="ctr"/>
            <a:r>
              <a:rPr lang="en-IN" sz="4400" dirty="0">
                <a:latin typeface="Georgia" panose="02040502050405020303" pitchFamily="18" charset="0"/>
              </a:rPr>
              <a:t>lipika.dey@ashoka.edu.in</a:t>
            </a:r>
          </a:p>
        </p:txBody>
      </p:sp>
      <p:sp>
        <p:nvSpPr>
          <p:cNvPr id="16" name="TextBox 15">
            <a:extLst>
              <a:ext uri="{FF2B5EF4-FFF2-40B4-BE49-F238E27FC236}">
                <a16:creationId xmlns:a16="http://schemas.microsoft.com/office/drawing/2014/main" id="{28C1AB83-13C3-791A-A114-43E03B252C0F}"/>
              </a:ext>
            </a:extLst>
          </p:cNvPr>
          <p:cNvSpPr txBox="1"/>
          <p:nvPr/>
        </p:nvSpPr>
        <p:spPr>
          <a:xfrm>
            <a:off x="1663367" y="4411093"/>
            <a:ext cx="19717332" cy="2123658"/>
          </a:xfrm>
          <a:prstGeom prst="rect">
            <a:avLst/>
          </a:prstGeom>
          <a:noFill/>
        </p:spPr>
        <p:txBody>
          <a:bodyPr wrap="square" rtlCol="0">
            <a:spAutoFit/>
          </a:bodyPr>
          <a:lstStyle/>
          <a:p>
            <a:pPr algn="ctr"/>
            <a:r>
              <a:rPr lang="en-IN" sz="4400" b="1" dirty="0">
                <a:latin typeface="Georgia" panose="02040502050405020303" pitchFamily="18" charset="0"/>
              </a:rPr>
              <a:t>B Rahul Naik </a:t>
            </a:r>
            <a:r>
              <a:rPr lang="en-IN" sz="4400" dirty="0">
                <a:latin typeface="Georgia" panose="02040502050405020303" pitchFamily="18" charset="0"/>
              </a:rPr>
              <a:t>and </a:t>
            </a:r>
            <a:r>
              <a:rPr lang="en-IN" sz="4400" b="1" dirty="0">
                <a:latin typeface="Georgia" panose="02040502050405020303" pitchFamily="18" charset="0"/>
              </a:rPr>
              <a:t>Oppangi Poojitha </a:t>
            </a:r>
            <a:r>
              <a:rPr lang="en-IN" sz="4400" dirty="0">
                <a:latin typeface="Georgia" panose="02040502050405020303" pitchFamily="18" charset="0"/>
              </a:rPr>
              <a:t>and  </a:t>
            </a:r>
            <a:r>
              <a:rPr lang="en-IN" sz="4400" b="1" dirty="0">
                <a:latin typeface="Georgia" panose="02040502050405020303" pitchFamily="18" charset="0"/>
              </a:rPr>
              <a:t>PothiReddy Kovidh Reddy</a:t>
            </a:r>
          </a:p>
          <a:p>
            <a:pPr algn="ctr"/>
            <a:r>
              <a:rPr lang="en-IN" sz="4400" dirty="0">
                <a:latin typeface="Georgia" panose="02040502050405020303" pitchFamily="18" charset="0"/>
              </a:rPr>
              <a:t>Indian Institute of Technology Jodhpur</a:t>
            </a:r>
          </a:p>
          <a:p>
            <a:pPr algn="ctr"/>
            <a:r>
              <a:rPr lang="en-IN" sz="4400" dirty="0">
                <a:latin typeface="Georgia" panose="02040502050405020303" pitchFamily="18" charset="0"/>
              </a:rPr>
              <a:t>{naik.9, poojita.1, reddy.19} @iitj.ac.in</a:t>
            </a:r>
          </a:p>
        </p:txBody>
      </p:sp>
      <p:pic>
        <p:nvPicPr>
          <p:cNvPr id="21" name="Picture 20">
            <a:extLst>
              <a:ext uri="{FF2B5EF4-FFF2-40B4-BE49-F238E27FC236}">
                <a16:creationId xmlns:a16="http://schemas.microsoft.com/office/drawing/2014/main" id="{8757F780-CAA9-262D-8851-AF4F483E26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261" y="40309665"/>
            <a:ext cx="9945114" cy="2655346"/>
          </a:xfrm>
          <a:prstGeom prst="rect">
            <a:avLst/>
          </a:prstGeom>
        </p:spPr>
      </p:pic>
      <p:pic>
        <p:nvPicPr>
          <p:cNvPr id="29" name="Picture 28">
            <a:extLst>
              <a:ext uri="{FF2B5EF4-FFF2-40B4-BE49-F238E27FC236}">
                <a16:creationId xmlns:a16="http://schemas.microsoft.com/office/drawing/2014/main" id="{A82C469F-56C0-9E87-005D-43CB522C6B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74528" y="38230157"/>
            <a:ext cx="6404075" cy="6399072"/>
          </a:xfrm>
          <a:prstGeom prst="rect">
            <a:avLst/>
          </a:prstGeom>
        </p:spPr>
      </p:pic>
    </p:spTree>
    <p:extLst>
      <p:ext uri="{BB962C8B-B14F-4D97-AF65-F5344CB8AC3E}">
        <p14:creationId xmlns:p14="http://schemas.microsoft.com/office/powerpoint/2010/main" val="218687497"/>
      </p:ext>
    </p:extLst>
  </p:cSld>
  <p:clrMapOvr>
    <a:masterClrMapping/>
  </p:clrMapOvr>
  <mc:AlternateContent xmlns:mc="http://schemas.openxmlformats.org/markup-compatibility/2006" xmlns:p14="http://schemas.microsoft.com/office/powerpoint/2010/main">
    <mc:Choice Requires="p14">
      <p:transition spd="slow" p14:dur="2000" advTm="483596"/>
    </mc:Choice>
    <mc:Fallback xmlns="">
      <p:transition spd="slow" advTm="483596"/>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1574</TotalTime>
  <Words>831</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Georgia</vt:lpstr>
      <vt:lpstr>Times New Roman</vt:lpstr>
      <vt:lpstr>Wingdings</vt:lpstr>
      <vt:lpstr>Retrospect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Naik</dc:creator>
  <cp:lastModifiedBy>Rahul Naik</cp:lastModifiedBy>
  <cp:revision>8</cp:revision>
  <dcterms:created xsi:type="dcterms:W3CDTF">2024-07-08T18:54:34Z</dcterms:created>
  <dcterms:modified xsi:type="dcterms:W3CDTF">2024-08-16T15:08:19Z</dcterms:modified>
</cp:coreProperties>
</file>