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Ubuntu"/>
      <p:regular r:id="rId14"/>
      <p:bold r:id="rId15"/>
      <p:italic r:id="rId16"/>
      <p:boldItalic r:id="rId17"/>
    </p:embeddedFont>
    <p:embeddedFont>
      <p:font typeface="Roboto"/>
      <p:regular r:id="rId18"/>
      <p:bold r:id="rId19"/>
      <p:italic r:id="rId20"/>
      <p:boldItalic r:id="rId2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F02B735-6A4E-4957-96F3-D15732EA963A}">
  <a:tblStyle styleId="{7F02B735-6A4E-4957-96F3-D15732EA963A}"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grpSp>
        <p:nvGrpSpPr>
          <p:cNvPr id="9" name="Shape 9"/>
          <p:cNvGrpSpPr/>
          <p:nvPr/>
        </p:nvGrpSpPr>
        <p:grpSpPr>
          <a:xfrm>
            <a:off x="6098378" y="4"/>
            <a:ext cx="3045625" cy="2030570"/>
            <a:chOff x="6098378" y="4"/>
            <a:chExt cx="3045625" cy="2030570"/>
          </a:xfrm>
        </p:grpSpPr>
        <p:sp>
          <p:nvSpPr>
            <p:cNvPr id="10" name="Shape 1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13" name="Shape 1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4" name="Shape 1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15" name="Shape 15"/>
          <p:cNvSpPr txBox="1"/>
          <p:nvPr>
            <p:ph type="ctrTitle"/>
          </p:nvPr>
        </p:nvSpPr>
        <p:spPr>
          <a:xfrm>
            <a:off x="598100" y="1775222"/>
            <a:ext cx="8222100" cy="838799"/>
          </a:xfrm>
          <a:prstGeom prst="rect">
            <a:avLst/>
          </a:prstGeom>
        </p:spPr>
        <p:txBody>
          <a:bodyPr anchorCtr="0" anchor="b"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16" name="Shape 16"/>
          <p:cNvSpPr txBox="1"/>
          <p:nvPr>
            <p:ph idx="1" type="subTitle"/>
          </p:nvPr>
        </p:nvSpPr>
        <p:spPr>
          <a:xfrm>
            <a:off x="598088" y="2715912"/>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100">
                <a:solidFill>
                  <a:schemeClr val="lt1"/>
                </a:solidFill>
              </a:defRPr>
            </a:lvl1pPr>
            <a:lvl2pPr>
              <a:lnSpc>
                <a:spcPct val="100000"/>
              </a:lnSpc>
              <a:spcBef>
                <a:spcPts val="0"/>
              </a:spcBef>
              <a:spcAft>
                <a:spcPts val="0"/>
              </a:spcAft>
              <a:buClr>
                <a:schemeClr val="lt1"/>
              </a:buClr>
              <a:buSzPct val="100000"/>
              <a:buNone/>
              <a:defRPr sz="2100">
                <a:solidFill>
                  <a:schemeClr val="lt1"/>
                </a:solidFill>
              </a:defRPr>
            </a:lvl2pPr>
            <a:lvl3pPr>
              <a:lnSpc>
                <a:spcPct val="100000"/>
              </a:lnSpc>
              <a:spcBef>
                <a:spcPts val="0"/>
              </a:spcBef>
              <a:spcAft>
                <a:spcPts val="0"/>
              </a:spcAft>
              <a:buClr>
                <a:schemeClr val="lt1"/>
              </a:buClr>
              <a:buSzPct val="100000"/>
              <a:buNone/>
              <a:defRPr sz="2100">
                <a:solidFill>
                  <a:schemeClr val="lt1"/>
                </a:solidFill>
              </a:defRPr>
            </a:lvl3pPr>
            <a:lvl4pPr>
              <a:lnSpc>
                <a:spcPct val="100000"/>
              </a:lnSpc>
              <a:spcBef>
                <a:spcPts val="0"/>
              </a:spcBef>
              <a:spcAft>
                <a:spcPts val="0"/>
              </a:spcAft>
              <a:buClr>
                <a:schemeClr val="lt1"/>
              </a:buClr>
              <a:buSzPct val="100000"/>
              <a:buNone/>
              <a:defRPr sz="2100">
                <a:solidFill>
                  <a:schemeClr val="lt1"/>
                </a:solidFill>
              </a:defRPr>
            </a:lvl4pPr>
            <a:lvl5pPr>
              <a:lnSpc>
                <a:spcPct val="100000"/>
              </a:lnSpc>
              <a:spcBef>
                <a:spcPts val="0"/>
              </a:spcBef>
              <a:spcAft>
                <a:spcPts val="0"/>
              </a:spcAft>
              <a:buClr>
                <a:schemeClr val="lt1"/>
              </a:buClr>
              <a:buSzPct val="100000"/>
              <a:buNone/>
              <a:defRPr sz="2100">
                <a:solidFill>
                  <a:schemeClr val="lt1"/>
                </a:solidFill>
              </a:defRPr>
            </a:lvl5pPr>
            <a:lvl6pPr>
              <a:lnSpc>
                <a:spcPct val="100000"/>
              </a:lnSpc>
              <a:spcBef>
                <a:spcPts val="0"/>
              </a:spcBef>
              <a:spcAft>
                <a:spcPts val="0"/>
              </a:spcAft>
              <a:buClr>
                <a:schemeClr val="lt1"/>
              </a:buClr>
              <a:buSzPct val="100000"/>
              <a:buNone/>
              <a:defRPr sz="2100">
                <a:solidFill>
                  <a:schemeClr val="lt1"/>
                </a:solidFill>
              </a:defRPr>
            </a:lvl6pPr>
            <a:lvl7pPr>
              <a:lnSpc>
                <a:spcPct val="100000"/>
              </a:lnSpc>
              <a:spcBef>
                <a:spcPts val="0"/>
              </a:spcBef>
              <a:spcAft>
                <a:spcPts val="0"/>
              </a:spcAft>
              <a:buClr>
                <a:schemeClr val="lt1"/>
              </a:buClr>
              <a:buSzPct val="100000"/>
              <a:buNone/>
              <a:defRPr sz="2100">
                <a:solidFill>
                  <a:schemeClr val="lt1"/>
                </a:solidFill>
              </a:defRPr>
            </a:lvl7pPr>
            <a:lvl8pPr>
              <a:lnSpc>
                <a:spcPct val="100000"/>
              </a:lnSpc>
              <a:spcBef>
                <a:spcPts val="0"/>
              </a:spcBef>
              <a:spcAft>
                <a:spcPts val="0"/>
              </a:spcAft>
              <a:buClr>
                <a:schemeClr val="lt1"/>
              </a:buClr>
              <a:buSzPct val="100000"/>
              <a:buNone/>
              <a:defRPr sz="2100">
                <a:solidFill>
                  <a:schemeClr val="lt1"/>
                </a:solidFill>
              </a:defRPr>
            </a:lvl8pPr>
            <a:lvl9pPr>
              <a:lnSpc>
                <a:spcPct val="100000"/>
              </a:lnSpc>
              <a:spcBef>
                <a:spcPts val="0"/>
              </a:spcBef>
              <a:spcAft>
                <a:spcPts val="0"/>
              </a:spcAft>
              <a:buClr>
                <a:schemeClr val="lt1"/>
              </a:buClr>
              <a:buSzPct val="100000"/>
              <a:buNone/>
              <a:defRPr sz="2100">
                <a:solidFill>
                  <a:schemeClr val="lt1"/>
                </a:solidFill>
              </a:defRPr>
            </a:lvl9pPr>
          </a:lstStyle>
          <a:p/>
        </p:txBody>
      </p:sp>
      <p:sp>
        <p:nvSpPr>
          <p:cNvPr id="17" name="Shape 1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8"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1" name="Shape 7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72" name="Shape 7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73" name="Shape 7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4" name="Shape 7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75" name="Shape 75"/>
          <p:cNvSpPr txBox="1"/>
          <p:nvPr>
            <p:ph type="title"/>
          </p:nvPr>
        </p:nvSpPr>
        <p:spPr>
          <a:xfrm>
            <a:off x="311700" y="1256050"/>
            <a:ext cx="8520599" cy="20307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76" name="Shape 76"/>
          <p:cNvSpPr txBox="1"/>
          <p:nvPr>
            <p:ph idx="1" type="body"/>
          </p:nvPr>
        </p:nvSpPr>
        <p:spPr>
          <a:xfrm>
            <a:off x="311700" y="3369225"/>
            <a:ext cx="8520599" cy="12819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77" name="Shape 7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8" name="Shape 78"/>
        <p:cNvGrpSpPr/>
        <p:nvPr/>
      </p:nvGrpSpPr>
      <p:grpSpPr>
        <a:xfrm>
          <a:off x="0" y="0"/>
          <a:ext cx="0" cy="0"/>
          <a:chOff x="0" y="0"/>
          <a:chExt cx="0" cy="0"/>
        </a:xfrm>
      </p:grpSpPr>
      <p:sp>
        <p:nvSpPr>
          <p:cNvPr id="79" name="Shape 79"/>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6098378" y="4"/>
            <a:ext cx="3045625" cy="2030570"/>
            <a:chOff x="6098378" y="4"/>
            <a:chExt cx="3045625" cy="2030570"/>
          </a:xfrm>
        </p:grpSpPr>
        <p:sp>
          <p:nvSpPr>
            <p:cNvPr id="20" name="Shape 2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1" name="Shape 2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25" name="Shape 25"/>
          <p:cNvSpPr txBox="1"/>
          <p:nvPr>
            <p:ph type="title"/>
          </p:nvPr>
        </p:nvSpPr>
        <p:spPr>
          <a:xfrm>
            <a:off x="598100" y="2152347"/>
            <a:ext cx="8222100" cy="838799"/>
          </a:xfrm>
          <a:prstGeom prst="rect">
            <a:avLst/>
          </a:prstGeom>
        </p:spPr>
        <p:txBody>
          <a:bodyPr anchorCtr="0" anchor="ctr"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26" name="Shape 2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 name="Shape 27"/>
        <p:cNvGrpSpPr/>
        <p:nvPr/>
      </p:nvGrpSpPr>
      <p:grpSpPr>
        <a:xfrm>
          <a:off x="0" y="0"/>
          <a:ext cx="0" cy="0"/>
          <a:chOff x="0" y="0"/>
          <a:chExt cx="0" cy="0"/>
        </a:xfrm>
      </p:grpSpPr>
      <p:grpSp>
        <p:nvGrpSpPr>
          <p:cNvPr id="28" name="Shape 28"/>
          <p:cNvGrpSpPr/>
          <p:nvPr/>
        </p:nvGrpSpPr>
        <p:grpSpPr>
          <a:xfrm>
            <a:off x="0" y="3903669"/>
            <a:ext cx="9144000" cy="1239924"/>
            <a:chOff x="0" y="3903669"/>
            <a:chExt cx="9144000" cy="1239924"/>
          </a:xfrm>
        </p:grpSpPr>
        <p:sp>
          <p:nvSpPr>
            <p:cNvPr id="29" name="Shape 29"/>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1" name="Shape 31"/>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34" name="Shape 34"/>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idx="1" type="body"/>
          </p:nvPr>
        </p:nvSpPr>
        <p:spPr>
          <a:xfrm>
            <a:off x="311700" y="1229875"/>
            <a:ext cx="8520599" cy="3339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7" name="Shape 37"/>
        <p:cNvGrpSpPr/>
        <p:nvPr/>
      </p:nvGrpSpPr>
      <p:grpSpPr>
        <a:xfrm>
          <a:off x="0" y="0"/>
          <a:ext cx="0" cy="0"/>
          <a:chOff x="0" y="0"/>
          <a:chExt cx="0" cy="0"/>
        </a:xfrm>
      </p:grpSpPr>
      <p:sp>
        <p:nvSpPr>
          <p:cNvPr id="38" name="Shape 38"/>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 type="body"/>
          </p:nvPr>
        </p:nvSpPr>
        <p:spPr>
          <a:xfrm>
            <a:off x="3117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2" type="body"/>
          </p:nvPr>
        </p:nvSpPr>
        <p:spPr>
          <a:xfrm>
            <a:off x="48324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1" name="Shape 41"/>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5" name="Shape 45"/>
        <p:cNvGrpSpPr/>
        <p:nvPr/>
      </p:nvGrpSpPr>
      <p:grpSpPr>
        <a:xfrm>
          <a:off x="0" y="0"/>
          <a:ext cx="0" cy="0"/>
          <a:chOff x="0" y="0"/>
          <a:chExt cx="0" cy="0"/>
        </a:xfrm>
      </p:grpSpPr>
      <p:sp>
        <p:nvSpPr>
          <p:cNvPr id="46" name="Shape 46"/>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47" name="Shape 47"/>
          <p:cNvSpPr txBox="1"/>
          <p:nvPr>
            <p:ph idx="1" type="body"/>
          </p:nvPr>
        </p:nvSpPr>
        <p:spPr>
          <a:xfrm>
            <a:off x="311700" y="1465804"/>
            <a:ext cx="2807999" cy="3103199"/>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8" name="Shape 48"/>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49" name="Shape 49"/>
        <p:cNvGrpSpPr/>
        <p:nvPr/>
      </p:nvGrpSpPr>
      <p:grpSpPr>
        <a:xfrm>
          <a:off x="0" y="0"/>
          <a:ext cx="0" cy="0"/>
          <a:chOff x="0" y="0"/>
          <a:chExt cx="0" cy="0"/>
        </a:xfrm>
      </p:grpSpPr>
      <p:grpSp>
        <p:nvGrpSpPr>
          <p:cNvPr id="50" name="Shape 50"/>
          <p:cNvGrpSpPr/>
          <p:nvPr/>
        </p:nvGrpSpPr>
        <p:grpSpPr>
          <a:xfrm>
            <a:off x="6098378" y="4"/>
            <a:ext cx="3045625" cy="2030570"/>
            <a:chOff x="6098378" y="4"/>
            <a:chExt cx="3045625" cy="2030570"/>
          </a:xfrm>
        </p:grpSpPr>
        <p:sp>
          <p:nvSpPr>
            <p:cNvPr id="51" name="Shape 51"/>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2" name="Shape 52"/>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4" name="Shape 54"/>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5" name="Shape 55"/>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grpSp>
      <p:sp>
        <p:nvSpPr>
          <p:cNvPr id="56" name="Shape 56"/>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57" name="Shape 5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8" name="Shape 58"/>
        <p:cNvGrpSpPr/>
        <p:nvPr/>
      </p:nvGrpSpPr>
      <p:grpSpPr>
        <a:xfrm>
          <a:off x="0" y="0"/>
          <a:ext cx="0" cy="0"/>
          <a:chOff x="0" y="0"/>
          <a:chExt cx="0" cy="0"/>
        </a:xfrm>
      </p:grpSpPr>
      <p:sp>
        <p:nvSpPr>
          <p:cNvPr id="59" name="Shape 59"/>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60" name="Shape 6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1" name="Shape 61"/>
          <p:cNvSpPr txBox="1"/>
          <p:nvPr>
            <p:ph type="title"/>
          </p:nvPr>
        </p:nvSpPr>
        <p:spPr>
          <a:xfrm>
            <a:off x="265500" y="1151100"/>
            <a:ext cx="4045199" cy="15644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62" name="Shape 62"/>
          <p:cNvSpPr txBox="1"/>
          <p:nvPr>
            <p:ph idx="1" type="subTitle"/>
          </p:nvPr>
        </p:nvSpPr>
        <p:spPr>
          <a:xfrm>
            <a:off x="265500" y="2769001"/>
            <a:ext cx="4045199" cy="12692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63" name="Shape 6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64" name="Shape 6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67" name="Shape 6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10000"/>
            <a:ext cx="8520599" cy="607800"/>
          </a:xfrm>
          <a:prstGeom prst="rect">
            <a:avLst/>
          </a:prstGeom>
          <a:noFill/>
          <a:ln>
            <a:noFill/>
          </a:ln>
        </p:spPr>
        <p:txBody>
          <a:bodyPr anchorCtr="0" anchor="t" bIns="91425" lIns="91425" rIns="91425" tIns="91425"/>
          <a:lstStyle>
            <a:lvl1pPr>
              <a:spcBef>
                <a:spcPts val="0"/>
              </a:spcBef>
              <a:buClr>
                <a:schemeClr val="dk1"/>
              </a:buClr>
              <a:buSzPct val="100000"/>
              <a:buFont typeface="Roboto"/>
              <a:buNone/>
              <a:defRPr sz="3000">
                <a:solidFill>
                  <a:schemeClr val="dk1"/>
                </a:solidFill>
                <a:latin typeface="Roboto"/>
                <a:ea typeface="Roboto"/>
                <a:cs typeface="Roboto"/>
                <a:sym typeface="Roboto"/>
              </a:defRPr>
            </a:lvl1pPr>
            <a:lvl2pPr>
              <a:spcBef>
                <a:spcPts val="0"/>
              </a:spcBef>
              <a:buClr>
                <a:schemeClr val="dk1"/>
              </a:buClr>
              <a:buSzPct val="100000"/>
              <a:buFont typeface="Roboto"/>
              <a:buNone/>
              <a:defRPr sz="3000">
                <a:solidFill>
                  <a:schemeClr val="dk1"/>
                </a:solidFill>
                <a:latin typeface="Roboto"/>
                <a:ea typeface="Roboto"/>
                <a:cs typeface="Roboto"/>
                <a:sym typeface="Roboto"/>
              </a:defRPr>
            </a:lvl2pPr>
            <a:lvl3pPr>
              <a:spcBef>
                <a:spcPts val="0"/>
              </a:spcBef>
              <a:buClr>
                <a:schemeClr val="dk1"/>
              </a:buClr>
              <a:buSzPct val="100000"/>
              <a:buFont typeface="Roboto"/>
              <a:buNone/>
              <a:defRPr sz="3000">
                <a:solidFill>
                  <a:schemeClr val="dk1"/>
                </a:solidFill>
                <a:latin typeface="Roboto"/>
                <a:ea typeface="Roboto"/>
                <a:cs typeface="Roboto"/>
                <a:sym typeface="Roboto"/>
              </a:defRPr>
            </a:lvl3pPr>
            <a:lvl4pPr>
              <a:spcBef>
                <a:spcPts val="0"/>
              </a:spcBef>
              <a:buClr>
                <a:schemeClr val="dk1"/>
              </a:buClr>
              <a:buSzPct val="100000"/>
              <a:buFont typeface="Roboto"/>
              <a:buNone/>
              <a:defRPr sz="3000">
                <a:solidFill>
                  <a:schemeClr val="dk1"/>
                </a:solidFill>
                <a:latin typeface="Roboto"/>
                <a:ea typeface="Roboto"/>
                <a:cs typeface="Roboto"/>
                <a:sym typeface="Roboto"/>
              </a:defRPr>
            </a:lvl4pPr>
            <a:lvl5pPr>
              <a:spcBef>
                <a:spcPts val="0"/>
              </a:spcBef>
              <a:buClr>
                <a:schemeClr val="dk1"/>
              </a:buClr>
              <a:buSzPct val="100000"/>
              <a:buFont typeface="Roboto"/>
              <a:buNone/>
              <a:defRPr sz="3000">
                <a:solidFill>
                  <a:schemeClr val="dk1"/>
                </a:solidFill>
                <a:latin typeface="Roboto"/>
                <a:ea typeface="Roboto"/>
                <a:cs typeface="Roboto"/>
                <a:sym typeface="Roboto"/>
              </a:defRPr>
            </a:lvl5pPr>
            <a:lvl6pPr>
              <a:spcBef>
                <a:spcPts val="0"/>
              </a:spcBef>
              <a:buClr>
                <a:schemeClr val="dk1"/>
              </a:buClr>
              <a:buSzPct val="100000"/>
              <a:buFont typeface="Roboto"/>
              <a:buNone/>
              <a:defRPr sz="3000">
                <a:solidFill>
                  <a:schemeClr val="dk1"/>
                </a:solidFill>
                <a:latin typeface="Roboto"/>
                <a:ea typeface="Roboto"/>
                <a:cs typeface="Roboto"/>
                <a:sym typeface="Roboto"/>
              </a:defRPr>
            </a:lvl6pPr>
            <a:lvl7pPr>
              <a:spcBef>
                <a:spcPts val="0"/>
              </a:spcBef>
              <a:buClr>
                <a:schemeClr val="dk1"/>
              </a:buClr>
              <a:buSzPct val="100000"/>
              <a:buFont typeface="Roboto"/>
              <a:buNone/>
              <a:defRPr sz="3000">
                <a:solidFill>
                  <a:schemeClr val="dk1"/>
                </a:solidFill>
                <a:latin typeface="Roboto"/>
                <a:ea typeface="Roboto"/>
                <a:cs typeface="Roboto"/>
                <a:sym typeface="Roboto"/>
              </a:defRPr>
            </a:lvl7pPr>
            <a:lvl8pPr>
              <a:spcBef>
                <a:spcPts val="0"/>
              </a:spcBef>
              <a:buClr>
                <a:schemeClr val="dk1"/>
              </a:buClr>
              <a:buSzPct val="100000"/>
              <a:buFont typeface="Roboto"/>
              <a:buNone/>
              <a:defRPr sz="3000">
                <a:solidFill>
                  <a:schemeClr val="dk1"/>
                </a:solidFill>
                <a:latin typeface="Roboto"/>
                <a:ea typeface="Roboto"/>
                <a:cs typeface="Roboto"/>
                <a:sym typeface="Roboto"/>
              </a:defRPr>
            </a:lvl8pPr>
            <a:lvl9pPr>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6" name="Shape 6"/>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7" name="Shape 7"/>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ctrTitle"/>
          </p:nvPr>
        </p:nvSpPr>
        <p:spPr>
          <a:xfrm>
            <a:off x="598100" y="950322"/>
            <a:ext cx="8222100" cy="838799"/>
          </a:xfrm>
          <a:prstGeom prst="rect">
            <a:avLst/>
          </a:prstGeom>
        </p:spPr>
        <p:txBody>
          <a:bodyPr anchorCtr="0" anchor="b" bIns="91425" lIns="91425" rIns="91425" tIns="91425">
            <a:noAutofit/>
          </a:bodyPr>
          <a:lstStyle/>
          <a:p>
            <a:pPr lvl="0" rtl="0">
              <a:spcBef>
                <a:spcPts val="0"/>
              </a:spcBef>
              <a:buNone/>
            </a:pPr>
            <a:r>
              <a:rPr lang="es"/>
              <a:t>Ingeniería de los Computadores</a:t>
            </a:r>
          </a:p>
        </p:txBody>
      </p:sp>
      <p:sp>
        <p:nvSpPr>
          <p:cNvPr id="82" name="Shape 82"/>
          <p:cNvSpPr txBox="1"/>
          <p:nvPr>
            <p:ph idx="1" type="subTitle"/>
          </p:nvPr>
        </p:nvSpPr>
        <p:spPr>
          <a:xfrm>
            <a:off x="598088" y="2046662"/>
            <a:ext cx="8222100" cy="432899"/>
          </a:xfrm>
          <a:prstGeom prst="rect">
            <a:avLst/>
          </a:prstGeom>
        </p:spPr>
        <p:txBody>
          <a:bodyPr anchorCtr="0" anchor="t" bIns="91425" lIns="91425" rIns="91425" tIns="91425">
            <a:noAutofit/>
          </a:bodyPr>
          <a:lstStyle/>
          <a:p>
            <a:pPr lvl="0" rtl="0">
              <a:spcBef>
                <a:spcPts val="0"/>
              </a:spcBef>
              <a:buNone/>
            </a:pPr>
            <a:r>
              <a:rPr lang="es"/>
              <a:t>Práctica 2: PROYECTO DE EVALUACIÓN PARALELA</a:t>
            </a:r>
          </a:p>
        </p:txBody>
      </p:sp>
      <p:sp>
        <p:nvSpPr>
          <p:cNvPr id="83" name="Shape 83"/>
          <p:cNvSpPr txBox="1"/>
          <p:nvPr/>
        </p:nvSpPr>
        <p:spPr>
          <a:xfrm>
            <a:off x="592625" y="2739300"/>
            <a:ext cx="6167999" cy="1784099"/>
          </a:xfrm>
          <a:prstGeom prst="rect">
            <a:avLst/>
          </a:prstGeom>
          <a:noFill/>
          <a:ln>
            <a:noFill/>
          </a:ln>
        </p:spPr>
        <p:txBody>
          <a:bodyPr anchorCtr="0" anchor="t" bIns="91425" lIns="91425" rIns="91425" tIns="91425">
            <a:noAutofit/>
          </a:bodyPr>
          <a:lstStyle/>
          <a:p>
            <a:pPr lvl="0" rtl="0">
              <a:spcBef>
                <a:spcPts val="0"/>
              </a:spcBef>
              <a:buNone/>
            </a:pPr>
            <a:r>
              <a:rPr lang="es" sz="1600">
                <a:solidFill>
                  <a:srgbClr val="FFFFFF"/>
                </a:solidFill>
              </a:rPr>
              <a:t>Miembros del grupo:</a:t>
            </a:r>
          </a:p>
          <a:p>
            <a:pPr lvl="0" rtl="0">
              <a:spcBef>
                <a:spcPts val="0"/>
              </a:spcBef>
              <a:buNone/>
            </a:pPr>
            <a:r>
              <a:t/>
            </a:r>
            <a:endParaRPr sz="1600">
              <a:solidFill>
                <a:srgbClr val="FFFFFF"/>
              </a:solidFill>
            </a:endParaRPr>
          </a:p>
          <a:p>
            <a:pPr lvl="0" rtl="0">
              <a:spcBef>
                <a:spcPts val="0"/>
              </a:spcBef>
              <a:buNone/>
            </a:pPr>
            <a:r>
              <a:rPr lang="es" sz="1600">
                <a:solidFill>
                  <a:srgbClr val="FFFFFF"/>
                </a:solidFill>
              </a:rPr>
              <a:t>Cesar Enrique Pozo Vasquez </a:t>
            </a:r>
          </a:p>
          <a:p>
            <a:pPr lvl="0" rtl="0">
              <a:spcBef>
                <a:spcPts val="0"/>
              </a:spcBef>
              <a:buNone/>
            </a:pPr>
            <a:r>
              <a:rPr lang="es" sz="1600">
                <a:solidFill>
                  <a:srgbClr val="FFFFFF"/>
                </a:solidFill>
              </a:rPr>
              <a:t>Javier Bellver García</a:t>
            </a:r>
          </a:p>
          <a:p>
            <a:pPr lvl="0" rtl="0">
              <a:spcBef>
                <a:spcPts val="0"/>
              </a:spcBef>
              <a:buNone/>
            </a:pPr>
            <a:r>
              <a:rPr lang="es" sz="1600">
                <a:solidFill>
                  <a:srgbClr val="FFFFFF"/>
                </a:solidFill>
              </a:rPr>
              <a:t>Alejandro Reyes Albillar</a:t>
            </a:r>
          </a:p>
          <a:p>
            <a:pPr lvl="0" rtl="0">
              <a:spcBef>
                <a:spcPts val="0"/>
              </a:spcBef>
              <a:buNone/>
            </a:pPr>
            <a:r>
              <a:t/>
            </a:r>
            <a:endParaRPr>
              <a:solidFill>
                <a:srgbClr val="FFFFFF"/>
              </a:solidFill>
            </a:endParaRPr>
          </a:p>
          <a:p>
            <a:pPr lvl="0" rtl="0">
              <a:spcBef>
                <a:spcPts val="0"/>
              </a:spcBef>
              <a:buNone/>
            </a:pPr>
            <a:r>
              <a:rPr lang="es">
                <a:solidFill>
                  <a:srgbClr val="FFFFFF"/>
                </a:solidFill>
              </a:rPr>
              <a:t>Grado en Ingeniería Informática			</a:t>
            </a:r>
          </a:p>
        </p:txBody>
      </p:sp>
      <p:pic>
        <p:nvPicPr>
          <p:cNvPr id="84" name="Shape 84"/>
          <p:cNvPicPr preferRelativeResize="0"/>
          <p:nvPr/>
        </p:nvPicPr>
        <p:blipFill>
          <a:blip r:embed="rId3">
            <a:alphaModFix/>
          </a:blip>
          <a:stretch>
            <a:fillRect/>
          </a:stretch>
        </p:blipFill>
        <p:spPr>
          <a:xfrm>
            <a:off x="7279347" y="3470273"/>
            <a:ext cx="1214374" cy="12084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599" cy="607800"/>
          </a:xfrm>
          <a:prstGeom prst="rect">
            <a:avLst/>
          </a:prstGeom>
        </p:spPr>
        <p:txBody>
          <a:bodyPr anchorCtr="0" anchor="t" bIns="91425" lIns="91425" rIns="91425" tIns="91425">
            <a:noAutofit/>
          </a:bodyPr>
          <a:lstStyle/>
          <a:p>
            <a:pPr lvl="0">
              <a:lnSpc>
                <a:spcPct val="115000"/>
              </a:lnSpc>
              <a:spcBef>
                <a:spcPts val="0"/>
              </a:spcBef>
              <a:buNone/>
            </a:pPr>
            <a:r>
              <a:rPr lang="es"/>
              <a:t>Objetivo de la Práctica</a:t>
            </a:r>
          </a:p>
        </p:txBody>
      </p:sp>
      <p:sp>
        <p:nvSpPr>
          <p:cNvPr id="90" name="Shape 90"/>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Aplicar los conocimientos adquiridos sobre paralelismo para analizar las mejoras de rendimiento al aplicar los diferentes tipos de paralelismo a un algoritmo en concreto.</a:t>
            </a:r>
          </a:p>
          <a:p>
            <a:pPr lvl="0" rtl="0">
              <a:spcBef>
                <a:spcPts val="0"/>
              </a:spcBef>
              <a:buNone/>
            </a:pPr>
            <a:r>
              <a:t/>
            </a:r>
            <a:endParaRPr sz="1200"/>
          </a:p>
          <a:p>
            <a:pPr indent="-228600" lvl="0" marL="457200" rtl="0">
              <a:spcBef>
                <a:spcPts val="0"/>
              </a:spcBef>
              <a:buChar char="-"/>
            </a:pPr>
            <a:r>
              <a:rPr lang="es"/>
              <a:t>Obtener un algoritmo secuencial altamente paralelizable a partir de las fuentes de información disponibles.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Estado del Arte</a:t>
            </a:r>
          </a:p>
        </p:txBody>
      </p:sp>
      <p:sp>
        <p:nvSpPr>
          <p:cNvPr id="96" name="Shape 96"/>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El algoritmo escogido es el de la covarianza de matrices.</a:t>
            </a:r>
          </a:p>
          <a:p>
            <a:pPr indent="-228600" lvl="0" marL="457200" rtl="0">
              <a:spcBef>
                <a:spcPts val="0"/>
              </a:spcBef>
              <a:spcAft>
                <a:spcPts val="0"/>
              </a:spcAft>
              <a:buChar char="-"/>
            </a:pPr>
            <a:r>
              <a:rPr lang="es"/>
              <a:t>La covarianza es una operación que realiza la estimación de una variable bidimensional mediante la media aritmética (E[X]) de los productos de las desviaciones de cada una de las variables respecto a sus medias respectivas. </a:t>
            </a: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t/>
            </a:r>
            <a:endParaRPr/>
          </a:p>
          <a:p>
            <a:pPr rtl="0">
              <a:spcBef>
                <a:spcPts val="0"/>
              </a:spcBef>
              <a:spcAft>
                <a:spcPts val="0"/>
              </a:spcAft>
              <a:buNone/>
            </a:pPr>
            <a:r>
              <a:t/>
            </a:r>
            <a:endParaRPr>
              <a:solidFill>
                <a:srgbClr val="000000"/>
              </a:solidFill>
            </a:endParaRPr>
          </a:p>
          <a:p>
            <a:pPr lvl="0">
              <a:spcBef>
                <a:spcPts val="0"/>
              </a:spcBef>
              <a:spcAft>
                <a:spcPts val="0"/>
              </a:spcAft>
              <a:buNone/>
            </a:pPr>
            <a:r>
              <a:t/>
            </a:r>
            <a:endParaRPr>
              <a:solidFill>
                <a:srgbClr val="000000"/>
              </a:solidFill>
            </a:endParaRPr>
          </a:p>
        </p:txBody>
      </p:sp>
      <p:pic>
        <p:nvPicPr>
          <p:cNvPr id="97" name="Shape 97"/>
          <p:cNvPicPr preferRelativeResize="0"/>
          <p:nvPr/>
        </p:nvPicPr>
        <p:blipFill>
          <a:blip r:embed="rId3">
            <a:alphaModFix/>
          </a:blip>
          <a:stretch>
            <a:fillRect/>
          </a:stretch>
        </p:blipFill>
        <p:spPr>
          <a:xfrm>
            <a:off x="1926425" y="3089349"/>
            <a:ext cx="5537733" cy="6077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Estado del arte</a:t>
            </a:r>
          </a:p>
        </p:txBody>
      </p:sp>
      <p:sp>
        <p:nvSpPr>
          <p:cNvPr id="103" name="Shape 103"/>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Dicho de otro modo, la covarianza de una matriz es el resultado de obtener lo siguiente:</a:t>
            </a:r>
          </a:p>
          <a:p>
            <a:pPr indent="-228600" lvl="1" marL="914400" rtl="0">
              <a:spcBef>
                <a:spcPts val="0"/>
              </a:spcBef>
              <a:buChar char="-"/>
            </a:pPr>
            <a:r>
              <a:rPr lang="es"/>
              <a:t>Siendo X la matriz inicial y E[X] la media de la de dicha matriz inicial:</a:t>
            </a:r>
          </a:p>
          <a:p>
            <a:pPr indent="-228600" lvl="1" marL="914400" rtl="0">
              <a:spcBef>
                <a:spcPts val="0"/>
              </a:spcBef>
              <a:buChar char="-"/>
            </a:pPr>
            <a:r>
              <a:rPr lang="es"/>
              <a:t>Restamos a la matriz inicial su media: X-E[X]</a:t>
            </a:r>
          </a:p>
          <a:p>
            <a:pPr indent="-228600" lvl="1" marL="914400" rtl="0">
              <a:spcBef>
                <a:spcPts val="0"/>
              </a:spcBef>
              <a:buChar char="-"/>
            </a:pPr>
            <a:r>
              <a:rPr lang="es"/>
              <a:t>Esta nueva matriz la multiplicamos por su traspuesta: (X-E[X])*(X-E[X])</a:t>
            </a:r>
            <a:r>
              <a:rPr baseline="30000" lang="es"/>
              <a:t>T</a:t>
            </a:r>
          </a:p>
          <a:p>
            <a:pPr indent="-228600" lvl="1" marL="914400" rtl="0">
              <a:spcBef>
                <a:spcPts val="0"/>
              </a:spcBef>
              <a:buChar char="-"/>
            </a:pPr>
            <a:r>
              <a:rPr lang="es"/>
              <a:t>Finalmente realizamos la media de la multiplicación de matrices anterior: E[(X-E[X])*(X-E[X])</a:t>
            </a:r>
            <a:r>
              <a:rPr baseline="30000" lang="es"/>
              <a:t>T</a:t>
            </a:r>
            <a:r>
              <a:rPr lang="es"/>
              <a:t>]</a:t>
            </a:r>
          </a:p>
          <a:p>
            <a:pPr indent="-228600" lvl="0" marL="457200" rtl="0">
              <a:spcBef>
                <a:spcPts val="0"/>
              </a:spcBef>
              <a:buChar char="-"/>
            </a:pPr>
            <a:r>
              <a:rPr lang="es"/>
              <a:t>De este modo se obtiene la Covarianza de la matriz X según la fórmula mostrada anteriormente.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Paralelizaciones posibles del algoritmo</a:t>
            </a:r>
          </a:p>
        </p:txBody>
      </p:sp>
      <p:sp>
        <p:nvSpPr>
          <p:cNvPr id="109" name="Shape 109"/>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Paralelismo de datos:</a:t>
            </a:r>
          </a:p>
          <a:p>
            <a:pPr indent="-228600" lvl="1" marL="914400" rtl="0">
              <a:spcBef>
                <a:spcPts val="0"/>
              </a:spcBef>
              <a:buChar char="-"/>
            </a:pPr>
            <a:r>
              <a:rPr lang="es"/>
              <a:t>Leyendo desde un fichero de texto una serie de matrices de grandes dimensiones se obtiene un conjunto de datos tal, que es fácilmente paralelizable tanto en hilos como en nodos.</a:t>
            </a:r>
          </a:p>
          <a:p>
            <a:pPr indent="-228600" lvl="1" marL="914400" rtl="0">
              <a:spcBef>
                <a:spcPts val="0"/>
              </a:spcBef>
              <a:buChar char="-"/>
            </a:pPr>
            <a:r>
              <a:rPr lang="es"/>
              <a:t>Podemos enviar un grupo de matrices leídas por un hilo/nodo distinto de modo que se puedan calcular una mayor cantidad de matrices al mismo tiempo.</a:t>
            </a:r>
          </a:p>
          <a:p>
            <a:pPr indent="-228600" lvl="0" marL="457200" rtl="0">
              <a:spcBef>
                <a:spcPts val="0"/>
              </a:spcBef>
              <a:buChar char="-"/>
            </a:pPr>
            <a:r>
              <a:rPr lang="es"/>
              <a:t>Paralelismo a nivel de bucles</a:t>
            </a:r>
          </a:p>
          <a:p>
            <a:pPr indent="-228600" lvl="1" marL="914400">
              <a:spcBef>
                <a:spcPts val="0"/>
              </a:spcBef>
              <a:buChar char="-"/>
            </a:pPr>
            <a:r>
              <a:rPr lang="es"/>
              <a:t>La resolución de nuestro problema implica de muchas operaciones iterativas como es típico en las operaciones matriciales, que además tienen pocas estructuras de control. Esto hace que la paralelización de diferentes operaciones dentro del bucle sean una genial opción para paralelizar.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Hardware de los usuarios</a:t>
            </a:r>
          </a:p>
        </p:txBody>
      </p:sp>
      <p:sp>
        <p:nvSpPr>
          <p:cNvPr id="115" name="Shape 115"/>
          <p:cNvSpPr txBox="1"/>
          <p:nvPr>
            <p:ph idx="1" type="body"/>
          </p:nvPr>
        </p:nvSpPr>
        <p:spPr>
          <a:xfrm>
            <a:off x="151150" y="1478825"/>
            <a:ext cx="3552000" cy="1873499"/>
          </a:xfrm>
          <a:prstGeom prst="rect">
            <a:avLst/>
          </a:prstGeom>
        </p:spPr>
        <p:txBody>
          <a:bodyPr anchorCtr="0" anchor="t" bIns="91425" lIns="91425" rIns="91425" tIns="91425">
            <a:noAutofit/>
          </a:bodyPr>
          <a:lstStyle/>
          <a:p>
            <a:pPr indent="457200" rtl="0">
              <a:lnSpc>
                <a:spcPct val="138000"/>
              </a:lnSpc>
              <a:spcBef>
                <a:spcPts val="0"/>
              </a:spcBef>
              <a:spcAft>
                <a:spcPts val="0"/>
              </a:spcAft>
              <a:buNone/>
            </a:pPr>
            <a:r>
              <a:rPr lang="es" sz="1200" u="sng">
                <a:solidFill>
                  <a:srgbClr val="000000"/>
                </a:solidFill>
                <a:latin typeface="Ubuntu"/>
                <a:ea typeface="Ubuntu"/>
                <a:cs typeface="Ubuntu"/>
                <a:sym typeface="Ubuntu"/>
              </a:rPr>
              <a:t>HARDWARE ORDENADOR 1:</a:t>
            </a:r>
          </a:p>
          <a:p>
            <a:pPr indent="457200" rtl="0">
              <a:lnSpc>
                <a:spcPct val="138000"/>
              </a:lnSpc>
              <a:spcBef>
                <a:spcPts val="0"/>
              </a:spcBef>
              <a:spcAft>
                <a:spcPts val="0"/>
              </a:spcAft>
              <a:buNone/>
            </a:pPr>
            <a:r>
              <a:rPr lang="es" sz="1200">
                <a:solidFill>
                  <a:srgbClr val="000000"/>
                </a:solidFill>
                <a:latin typeface="Ubuntu"/>
                <a:ea typeface="Ubuntu"/>
                <a:cs typeface="Ubuntu"/>
                <a:sym typeface="Ubuntu"/>
              </a:rPr>
              <a:t>Procesador: Intel Core i3 ­ 3110M CPU  </a:t>
            </a:r>
          </a:p>
          <a:p>
            <a:pPr indent="457200" rtl="0">
              <a:lnSpc>
                <a:spcPct val="138000"/>
              </a:lnSpc>
              <a:spcBef>
                <a:spcPts val="0"/>
              </a:spcBef>
              <a:spcAft>
                <a:spcPts val="0"/>
              </a:spcAft>
              <a:buNone/>
            </a:pPr>
            <a:r>
              <a:rPr lang="es" sz="1200">
                <a:solidFill>
                  <a:srgbClr val="000000"/>
                </a:solidFill>
                <a:latin typeface="Ubuntu"/>
                <a:ea typeface="Ubuntu"/>
                <a:cs typeface="Ubuntu"/>
                <a:sym typeface="Ubuntu"/>
              </a:rPr>
              <a:t>MHz CPU:  2400 MHz  </a:t>
            </a:r>
          </a:p>
          <a:p>
            <a:pPr indent="457200" rtl="0">
              <a:lnSpc>
                <a:spcPct val="138000"/>
              </a:lnSpc>
              <a:spcBef>
                <a:spcPts val="0"/>
              </a:spcBef>
              <a:spcAft>
                <a:spcPts val="0"/>
              </a:spcAft>
              <a:buNone/>
            </a:pPr>
            <a:r>
              <a:rPr lang="es" sz="1200">
                <a:solidFill>
                  <a:srgbClr val="000000"/>
                </a:solidFill>
                <a:latin typeface="Ubuntu"/>
                <a:ea typeface="Ubuntu"/>
                <a:cs typeface="Ubuntu"/>
                <a:sym typeface="Ubuntu"/>
              </a:rPr>
              <a:t>Memoria física total:  7,88 GB</a:t>
            </a:r>
          </a:p>
          <a:p>
            <a:pPr indent="457200" rtl="0">
              <a:lnSpc>
                <a:spcPct val="138000"/>
              </a:lnSpc>
              <a:spcBef>
                <a:spcPts val="0"/>
              </a:spcBef>
              <a:spcAft>
                <a:spcPts val="0"/>
              </a:spcAft>
              <a:buNone/>
            </a:pPr>
            <a:r>
              <a:rPr lang="es" sz="1200">
                <a:solidFill>
                  <a:srgbClr val="000000"/>
                </a:solidFill>
                <a:latin typeface="Ubuntu"/>
                <a:ea typeface="Ubuntu"/>
                <a:cs typeface="Ubuntu"/>
                <a:sym typeface="Ubuntu"/>
              </a:rPr>
              <a:t>Memoria virtual total:  10,0 GB  </a:t>
            </a:r>
          </a:p>
          <a:p>
            <a:pPr rtl="0">
              <a:lnSpc>
                <a:spcPct val="100000"/>
              </a:lnSpc>
              <a:spcBef>
                <a:spcPts val="0"/>
              </a:spcBef>
              <a:spcAft>
                <a:spcPts val="0"/>
              </a:spcAft>
              <a:buNone/>
            </a:pPr>
            <a:r>
              <a:rPr lang="es" sz="1200">
                <a:solidFill>
                  <a:srgbClr val="000000"/>
                </a:solidFill>
                <a:latin typeface="Ubuntu"/>
                <a:ea typeface="Ubuntu"/>
                <a:cs typeface="Ubuntu"/>
                <a:sym typeface="Ubuntu"/>
              </a:rPr>
              <a:t>             Disco:  1,00 T</a:t>
            </a:r>
          </a:p>
          <a:p>
            <a:pPr>
              <a:spcBef>
                <a:spcPts val="0"/>
              </a:spcBef>
              <a:buNone/>
            </a:pPr>
            <a:r>
              <a:t/>
            </a:r>
            <a:endParaRPr sz="1200"/>
          </a:p>
        </p:txBody>
      </p:sp>
      <p:sp>
        <p:nvSpPr>
          <p:cNvPr id="116" name="Shape 116"/>
          <p:cNvSpPr txBox="1"/>
          <p:nvPr/>
        </p:nvSpPr>
        <p:spPr>
          <a:xfrm>
            <a:off x="2948400" y="1478825"/>
            <a:ext cx="3552000" cy="1986599"/>
          </a:xfrm>
          <a:prstGeom prst="rect">
            <a:avLst/>
          </a:prstGeom>
          <a:noFill/>
          <a:ln>
            <a:noFill/>
          </a:ln>
        </p:spPr>
        <p:txBody>
          <a:bodyPr anchorCtr="0" anchor="t" bIns="91425" lIns="91425" rIns="91425" tIns="91425">
            <a:noAutofit/>
          </a:bodyPr>
          <a:lstStyle/>
          <a:p>
            <a:pPr indent="457200" rtl="0">
              <a:lnSpc>
                <a:spcPct val="138000"/>
              </a:lnSpc>
              <a:spcBef>
                <a:spcPts val="0"/>
              </a:spcBef>
              <a:buNone/>
            </a:pPr>
            <a:r>
              <a:rPr lang="es" sz="1200" u="sng">
                <a:latin typeface="Ubuntu"/>
                <a:ea typeface="Ubuntu"/>
                <a:cs typeface="Ubuntu"/>
                <a:sym typeface="Ubuntu"/>
              </a:rPr>
              <a:t>HARDWARE ORDENADOR 2:</a:t>
            </a:r>
          </a:p>
          <a:p>
            <a:pPr indent="457200" rtl="0">
              <a:lnSpc>
                <a:spcPct val="138000"/>
              </a:lnSpc>
              <a:spcBef>
                <a:spcPts val="0"/>
              </a:spcBef>
              <a:buNone/>
            </a:pPr>
            <a:r>
              <a:rPr lang="es" sz="1200">
                <a:latin typeface="Ubuntu"/>
                <a:ea typeface="Ubuntu"/>
                <a:cs typeface="Ubuntu"/>
                <a:sym typeface="Ubuntu"/>
              </a:rPr>
              <a:t>Procesador: Intel Core i7 - 4710HQ CPU  </a:t>
            </a:r>
          </a:p>
          <a:p>
            <a:pPr indent="457200" rtl="0">
              <a:lnSpc>
                <a:spcPct val="138000"/>
              </a:lnSpc>
              <a:spcBef>
                <a:spcPts val="0"/>
              </a:spcBef>
              <a:buNone/>
            </a:pPr>
            <a:r>
              <a:rPr lang="es" sz="1200">
                <a:latin typeface="Ubuntu"/>
                <a:ea typeface="Ubuntu"/>
                <a:cs typeface="Ubuntu"/>
                <a:sym typeface="Ubuntu"/>
              </a:rPr>
              <a:t>MHz CPU:  2494 MHz  </a:t>
            </a:r>
          </a:p>
          <a:p>
            <a:pPr indent="457200" rtl="0">
              <a:lnSpc>
                <a:spcPct val="138000"/>
              </a:lnSpc>
              <a:spcBef>
                <a:spcPts val="0"/>
              </a:spcBef>
              <a:buNone/>
            </a:pPr>
            <a:r>
              <a:rPr lang="es" sz="1200">
                <a:latin typeface="Ubuntu"/>
                <a:ea typeface="Ubuntu"/>
                <a:cs typeface="Ubuntu"/>
                <a:sym typeface="Ubuntu"/>
              </a:rPr>
              <a:t>Memoria física total:  7,92 GB</a:t>
            </a:r>
          </a:p>
          <a:p>
            <a:pPr indent="457200" rtl="0">
              <a:lnSpc>
                <a:spcPct val="138000"/>
              </a:lnSpc>
              <a:spcBef>
                <a:spcPts val="0"/>
              </a:spcBef>
              <a:buNone/>
            </a:pPr>
            <a:r>
              <a:rPr lang="es" sz="1200">
                <a:latin typeface="Ubuntu"/>
                <a:ea typeface="Ubuntu"/>
                <a:cs typeface="Ubuntu"/>
                <a:sym typeface="Ubuntu"/>
              </a:rPr>
              <a:t>Memoria virtual total:  14,3 GB  </a:t>
            </a:r>
          </a:p>
          <a:p>
            <a:pPr>
              <a:spcBef>
                <a:spcPts val="0"/>
              </a:spcBef>
              <a:buNone/>
            </a:pPr>
            <a:r>
              <a:rPr lang="es" sz="1200">
                <a:latin typeface="Ubuntu"/>
                <a:ea typeface="Ubuntu"/>
                <a:cs typeface="Ubuntu"/>
                <a:sym typeface="Ubuntu"/>
              </a:rPr>
              <a:t>             Disco:  750 GB</a:t>
            </a:r>
          </a:p>
        </p:txBody>
      </p:sp>
      <p:sp>
        <p:nvSpPr>
          <p:cNvPr id="117" name="Shape 117"/>
          <p:cNvSpPr txBox="1"/>
          <p:nvPr/>
        </p:nvSpPr>
        <p:spPr>
          <a:xfrm>
            <a:off x="5863450" y="1478825"/>
            <a:ext cx="3050100" cy="1873499"/>
          </a:xfrm>
          <a:prstGeom prst="rect">
            <a:avLst/>
          </a:prstGeom>
          <a:noFill/>
          <a:ln>
            <a:noFill/>
          </a:ln>
        </p:spPr>
        <p:txBody>
          <a:bodyPr anchorCtr="0" anchor="t" bIns="91425" lIns="91425" rIns="91425" tIns="91425">
            <a:noAutofit/>
          </a:bodyPr>
          <a:lstStyle/>
          <a:p>
            <a:pPr indent="457200" rtl="0">
              <a:lnSpc>
                <a:spcPct val="138000"/>
              </a:lnSpc>
              <a:spcBef>
                <a:spcPts val="0"/>
              </a:spcBef>
              <a:buNone/>
            </a:pPr>
            <a:r>
              <a:rPr lang="es" sz="1200" u="sng">
                <a:latin typeface="Ubuntu"/>
                <a:ea typeface="Ubuntu"/>
                <a:cs typeface="Ubuntu"/>
                <a:sym typeface="Ubuntu"/>
              </a:rPr>
              <a:t>HARDWARE ORDENADOR 3:</a:t>
            </a:r>
          </a:p>
          <a:p>
            <a:pPr indent="457200" rtl="0">
              <a:lnSpc>
                <a:spcPct val="138000"/>
              </a:lnSpc>
              <a:spcBef>
                <a:spcPts val="0"/>
              </a:spcBef>
              <a:buNone/>
            </a:pPr>
            <a:r>
              <a:rPr lang="es" sz="1200">
                <a:latin typeface="Ubuntu"/>
                <a:ea typeface="Ubuntu"/>
                <a:cs typeface="Ubuntu"/>
                <a:sym typeface="Ubuntu"/>
              </a:rPr>
              <a:t>Procesador: Intel Core 2 DUO CPU  </a:t>
            </a:r>
          </a:p>
          <a:p>
            <a:pPr indent="457200" rtl="0">
              <a:lnSpc>
                <a:spcPct val="138000"/>
              </a:lnSpc>
              <a:spcBef>
                <a:spcPts val="0"/>
              </a:spcBef>
              <a:buNone/>
            </a:pPr>
            <a:r>
              <a:rPr lang="es" sz="1200">
                <a:latin typeface="Ubuntu"/>
                <a:ea typeface="Ubuntu"/>
                <a:cs typeface="Ubuntu"/>
                <a:sym typeface="Ubuntu"/>
              </a:rPr>
              <a:t>MHz CPU:  2201 MHz  </a:t>
            </a:r>
          </a:p>
          <a:p>
            <a:pPr indent="457200" rtl="0">
              <a:lnSpc>
                <a:spcPct val="138000"/>
              </a:lnSpc>
              <a:spcBef>
                <a:spcPts val="0"/>
              </a:spcBef>
              <a:buNone/>
            </a:pPr>
            <a:r>
              <a:rPr lang="es" sz="1200">
                <a:latin typeface="Ubuntu"/>
                <a:ea typeface="Ubuntu"/>
                <a:cs typeface="Ubuntu"/>
                <a:sym typeface="Ubuntu"/>
              </a:rPr>
              <a:t>Memoria física total:  2,98 GB</a:t>
            </a:r>
          </a:p>
          <a:p>
            <a:pPr indent="457200" rtl="0">
              <a:lnSpc>
                <a:spcPct val="138000"/>
              </a:lnSpc>
              <a:spcBef>
                <a:spcPts val="0"/>
              </a:spcBef>
              <a:buNone/>
            </a:pPr>
            <a:r>
              <a:rPr lang="es" sz="1200">
                <a:latin typeface="Ubuntu"/>
                <a:ea typeface="Ubuntu"/>
                <a:cs typeface="Ubuntu"/>
                <a:sym typeface="Ubuntu"/>
              </a:rPr>
              <a:t>Memoria virtual total:  5,11 GB  </a:t>
            </a:r>
          </a:p>
          <a:p>
            <a:pPr>
              <a:spcBef>
                <a:spcPts val="0"/>
              </a:spcBef>
              <a:buNone/>
            </a:pPr>
            <a:r>
              <a:rPr lang="es" sz="1200">
                <a:latin typeface="Ubuntu"/>
                <a:ea typeface="Ubuntu"/>
                <a:cs typeface="Ubuntu"/>
                <a:sym typeface="Ubuntu"/>
              </a:rPr>
              <a:t>             Disco:  250GB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Ejecución del programa en modo secuencial</a:t>
            </a:r>
          </a:p>
        </p:txBody>
      </p:sp>
      <p:sp>
        <p:nvSpPr>
          <p:cNvPr id="123" name="Shape 123"/>
          <p:cNvSpPr txBox="1"/>
          <p:nvPr>
            <p:ph idx="1" type="body"/>
          </p:nvPr>
        </p:nvSpPr>
        <p:spPr>
          <a:xfrm>
            <a:off x="311700" y="119642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Tras ejecutar el programa de manera secuencial con un archivo de 233 MB que contiene 10 matrices de 1000000 elementos cada una, simulando los datos estadísticos de una población (estatura, longitud pierna, brazo, espalda, pie, peso), los tiempos de ejecución han sido los siguientes:</a:t>
            </a:r>
          </a:p>
          <a:p>
            <a:pPr lvl="0" rtl="0">
              <a:spcBef>
                <a:spcPts val="0"/>
              </a:spcBef>
              <a:buNone/>
            </a:pPr>
            <a:r>
              <a:t/>
            </a:r>
            <a:endParaRPr/>
          </a:p>
        </p:txBody>
      </p:sp>
      <p:sp>
        <p:nvSpPr>
          <p:cNvPr id="124" name="Shape 124"/>
          <p:cNvSpPr txBox="1"/>
          <p:nvPr/>
        </p:nvSpPr>
        <p:spPr>
          <a:xfrm>
            <a:off x="1796450" y="3348375"/>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p:txBody>
      </p:sp>
      <p:graphicFrame>
        <p:nvGraphicFramePr>
          <p:cNvPr id="125" name="Shape 125"/>
          <p:cNvGraphicFramePr/>
          <p:nvPr/>
        </p:nvGraphicFramePr>
        <p:xfrm>
          <a:off x="1523625" y="2780375"/>
          <a:ext cx="3000000" cy="3000000"/>
        </p:xfrm>
        <a:graphic>
          <a:graphicData uri="http://schemas.openxmlformats.org/drawingml/2006/table">
            <a:tbl>
              <a:tblPr>
                <a:noFill/>
                <a:tableStyleId>{7F02B735-6A4E-4957-96F3-D15732EA963A}</a:tableStyleId>
              </a:tblPr>
              <a:tblGrid>
                <a:gridCol w="1914525"/>
                <a:gridCol w="1914525"/>
                <a:gridCol w="1895475"/>
              </a:tblGrid>
              <a:tr h="375775">
                <a:tc>
                  <a:txBody>
                    <a:bodyPr>
                      <a:noAutofit/>
                    </a:bodyPr>
                    <a:lstStyle/>
                    <a:p>
                      <a:pPr lvl="0" rtl="0">
                        <a:lnSpc>
                          <a:spcPct val="120000"/>
                        </a:lnSpc>
                        <a:spcBef>
                          <a:spcPts val="0"/>
                        </a:spcBef>
                        <a:buNone/>
                      </a:pPr>
                      <a:r>
                        <a:rPr lang="es" sz="1200">
                          <a:latin typeface="Ubuntu"/>
                          <a:ea typeface="Ubuntu"/>
                          <a:cs typeface="Ubuntu"/>
                          <a:sym typeface="Ubuntu"/>
                        </a:rPr>
                        <a:t>ORDENADOR 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s" sz="1200">
                          <a:latin typeface="Ubuntu"/>
                          <a:ea typeface="Ubuntu"/>
                          <a:cs typeface="Ubuntu"/>
                          <a:sym typeface="Ubuntu"/>
                        </a:rPr>
                        <a:t>ORDENADOR 2</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s" sz="1200">
                          <a:latin typeface="Ubuntu"/>
                          <a:ea typeface="Ubuntu"/>
                          <a:cs typeface="Ubuntu"/>
                          <a:sym typeface="Ubuntu"/>
                        </a:rPr>
                        <a:t>ORDENADOR 3</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23850">
                <a:tc>
                  <a:txBody>
                    <a:bodyPr>
                      <a:noAutofit/>
                    </a:bodyPr>
                    <a:lstStyle/>
                    <a:p>
                      <a:pPr lvl="0" rtl="0">
                        <a:lnSpc>
                          <a:spcPct val="120000"/>
                        </a:lnSpc>
                        <a:spcBef>
                          <a:spcPts val="0"/>
                        </a:spcBef>
                        <a:buNone/>
                      </a:pPr>
                      <a:r>
                        <a:rPr lang="es" sz="1200">
                          <a:latin typeface="Ubuntu"/>
                          <a:ea typeface="Ubuntu"/>
                          <a:cs typeface="Ubuntu"/>
                          <a:sym typeface="Ubuntu"/>
                        </a:rPr>
                        <a:t>40.63 segundos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s" sz="1200">
                          <a:latin typeface="Ubuntu"/>
                          <a:ea typeface="Ubuntu"/>
                          <a:cs typeface="Ubuntu"/>
                          <a:sym typeface="Ubuntu"/>
                        </a:rPr>
                        <a:t>38.34 segundos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s" sz="1200">
                          <a:latin typeface="Ubuntu"/>
                          <a:ea typeface="Ubuntu"/>
                          <a:cs typeface="Ubuntu"/>
                          <a:sym typeface="Ubuntu"/>
                        </a:rPr>
                        <a:t>90 segundos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s"/>
              <a:t>Conclusión</a:t>
            </a:r>
          </a:p>
        </p:txBody>
      </p:sp>
      <p:sp>
        <p:nvSpPr>
          <p:cNvPr id="131" name="Shape 131"/>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buChar char="-"/>
            </a:pPr>
            <a:r>
              <a:rPr lang="es"/>
              <a:t> Las altas posibilidades de paralelización del algoritmo de la covarianza de matrices lo hacen un algoritmo perfecto a la hora de mejorar su rendimiento utilizando hilos o nodos.</a:t>
            </a:r>
          </a:p>
          <a:p>
            <a:pPr indent="-228600" lvl="0" marL="457200" rtl="0">
              <a:spcBef>
                <a:spcPts val="0"/>
              </a:spcBef>
              <a:buChar char="-"/>
            </a:pPr>
            <a:r>
              <a:rPr lang="es"/>
              <a:t>Al realizar paralelismo de datos, aseguramos un speedup alto a la hora de ejecutar. De este modo, el rendimiento al ejecutar el programa con una gran cantidad de datos no supondrá un problema para el sistema.</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