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Ubuntu"/>
      <p:regular r:id="rId14"/>
      <p:bold r:id="rId15"/>
      <p:italic r:id="rId16"/>
      <p:boldItalic r:id="rId17"/>
    </p:embeddedFon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A3F2F267-A58F-48C3-9CB1-36CDDE2DEFE1}">
  <a:tblStyle styleId="{A3F2F267-A58F-48C3-9CB1-36CDDE2DEFE1}"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Ubuntu-bold.fntdata"/><Relationship Id="rId14" Type="http://schemas.openxmlformats.org/officeDocument/2006/relationships/font" Target="fonts/Ubuntu-regular.fntdata"/><Relationship Id="rId17" Type="http://schemas.openxmlformats.org/officeDocument/2006/relationships/font" Target="fonts/Ubuntu-boldItalic.fntdata"/><Relationship Id="rId16" Type="http://schemas.openxmlformats.org/officeDocument/2006/relationships/font" Target="fonts/Ubuntu-italic.fntdata"/><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3" name="Shape 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1" name="Shape 9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7" name="Shape 9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3" name="Shape 10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9" name="Shape 1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5" name="Shape 11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2" name="Shape 12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9" name="Shape 12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grpSp>
        <p:nvGrpSpPr>
          <p:cNvPr id="10" name="Shape 10"/>
          <p:cNvGrpSpPr/>
          <p:nvPr/>
        </p:nvGrpSpPr>
        <p:grpSpPr>
          <a:xfrm>
            <a:off x="6098378" y="4"/>
            <a:ext cx="3045625" cy="2030570"/>
            <a:chOff x="6098378" y="4"/>
            <a:chExt cx="3045625" cy="2030570"/>
          </a:xfrm>
        </p:grpSpPr>
        <p:sp>
          <p:nvSpPr>
            <p:cNvPr id="11" name="Shape 1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14" name="Shape 1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16" name="Shape 16"/>
          <p:cNvSpPr txBox="1"/>
          <p:nvPr>
            <p:ph type="ctrTitle"/>
          </p:nvPr>
        </p:nvSpPr>
        <p:spPr>
          <a:xfrm>
            <a:off x="598100" y="1775222"/>
            <a:ext cx="8222100" cy="838799"/>
          </a:xfrm>
          <a:prstGeom prst="rect">
            <a:avLst/>
          </a:prstGeom>
        </p:spPr>
        <p:txBody>
          <a:bodyPr anchorCtr="0" anchor="b"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17" name="Shape 17"/>
          <p:cNvSpPr txBox="1"/>
          <p:nvPr>
            <p:ph idx="1" type="subTitle"/>
          </p:nvPr>
        </p:nvSpPr>
        <p:spPr>
          <a:xfrm>
            <a:off x="598088" y="2715912"/>
            <a:ext cx="8222100" cy="432899"/>
          </a:xfrm>
          <a:prstGeom prst="rect">
            <a:avLst/>
          </a:prstGeom>
        </p:spPr>
        <p:txBody>
          <a:bodyPr anchorCtr="0" anchor="t" bIns="91425" lIns="91425" rIns="91425" tIns="91425"/>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p:txBody>
      </p:sp>
      <p:sp>
        <p:nvSpPr>
          <p:cNvPr id="18" name="Shape 18"/>
          <p:cNvSpPr txBox="1"/>
          <p:nvPr>
            <p:ph idx="12" type="sldNum"/>
          </p:nvPr>
        </p:nvSpPr>
        <p:spPr>
          <a:xfrm>
            <a:off x="8460431" y="465119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dk1"/>
        </a:solidFill>
      </p:bgPr>
    </p:bg>
    <p:spTree>
      <p:nvGrpSpPr>
        <p:cNvPr id="69" name="Shape 69"/>
        <p:cNvGrpSpPr/>
        <p:nvPr/>
      </p:nvGrpSpPr>
      <p:grpSpPr>
        <a:xfrm>
          <a:off x="0" y="0"/>
          <a:ext cx="0" cy="0"/>
          <a:chOff x="0" y="0"/>
          <a:chExt cx="0" cy="0"/>
        </a:xfrm>
      </p:grpSpPr>
      <p:grpSp>
        <p:nvGrpSpPr>
          <p:cNvPr id="70" name="Shape 70"/>
          <p:cNvGrpSpPr/>
          <p:nvPr/>
        </p:nvGrpSpPr>
        <p:grpSpPr>
          <a:xfrm>
            <a:off x="6098378" y="4"/>
            <a:ext cx="3045625" cy="2030570"/>
            <a:chOff x="6098378" y="4"/>
            <a:chExt cx="3045625" cy="2030570"/>
          </a:xfrm>
        </p:grpSpPr>
        <p:sp>
          <p:nvSpPr>
            <p:cNvPr id="71" name="Shape 7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2" name="Shape 7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73" name="Shape 7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74" name="Shape 7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76" name="Shape 76"/>
          <p:cNvSpPr txBox="1"/>
          <p:nvPr>
            <p:ph type="title"/>
          </p:nvPr>
        </p:nvSpPr>
        <p:spPr>
          <a:xfrm>
            <a:off x="311700" y="1256050"/>
            <a:ext cx="8520599" cy="2030700"/>
          </a:xfrm>
          <a:prstGeom prst="rect">
            <a:avLst/>
          </a:prstGeom>
        </p:spPr>
        <p:txBody>
          <a:bodyPr anchorCtr="0" anchor="b" bIns="91425" lIns="91425" rIns="91425" tIns="91425"/>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p:txBody>
      </p:sp>
      <p:sp>
        <p:nvSpPr>
          <p:cNvPr id="77" name="Shape 77"/>
          <p:cNvSpPr txBox="1"/>
          <p:nvPr>
            <p:ph idx="1" type="body"/>
          </p:nvPr>
        </p:nvSpPr>
        <p:spPr>
          <a:xfrm>
            <a:off x="311700" y="3369225"/>
            <a:ext cx="8520599" cy="1281900"/>
          </a:xfrm>
          <a:prstGeom prst="rect">
            <a:avLst/>
          </a:prstGeom>
        </p:spPr>
        <p:txBody>
          <a:bodyPr anchorCtr="0" anchor="t" bIns="91425" lIns="91425" rIns="91425" tIns="91425"/>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p:txBody>
      </p:sp>
      <p:sp>
        <p:nvSpPr>
          <p:cNvPr id="78" name="Shape 78"/>
          <p:cNvSpPr txBox="1"/>
          <p:nvPr>
            <p:ph idx="12" type="sldNum"/>
          </p:nvPr>
        </p:nvSpPr>
        <p:spPr>
          <a:xfrm>
            <a:off x="8460431" y="465119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79" name="Shape 79"/>
        <p:cNvGrpSpPr/>
        <p:nvPr/>
      </p:nvGrpSpPr>
      <p:grpSpPr>
        <a:xfrm>
          <a:off x="0" y="0"/>
          <a:ext cx="0" cy="0"/>
          <a:chOff x="0" y="0"/>
          <a:chExt cx="0" cy="0"/>
        </a:xfrm>
      </p:grpSpPr>
      <p:sp>
        <p:nvSpPr>
          <p:cNvPr id="80" name="Shape 80"/>
          <p:cNvSpPr txBox="1"/>
          <p:nvPr>
            <p:ph idx="12" type="sldNum"/>
          </p:nvPr>
        </p:nvSpPr>
        <p:spPr>
          <a:xfrm>
            <a:off x="8460431" y="465119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solidFill>
                  <a:schemeClr val="dk2"/>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title">
    <p:bg>
      <p:bgPr>
        <a:solidFill>
          <a:schemeClr val="dk1"/>
        </a:solidFill>
      </p:bgPr>
    </p:bg>
    <p:spTree>
      <p:nvGrpSpPr>
        <p:cNvPr id="19" name="Shape 19"/>
        <p:cNvGrpSpPr/>
        <p:nvPr/>
      </p:nvGrpSpPr>
      <p:grpSpPr>
        <a:xfrm>
          <a:off x="0" y="0"/>
          <a:ext cx="0" cy="0"/>
          <a:chOff x="0" y="0"/>
          <a:chExt cx="0" cy="0"/>
        </a:xfrm>
      </p:grpSpPr>
      <p:grpSp>
        <p:nvGrpSpPr>
          <p:cNvPr id="20" name="Shape 20"/>
          <p:cNvGrpSpPr/>
          <p:nvPr/>
        </p:nvGrpSpPr>
        <p:grpSpPr>
          <a:xfrm>
            <a:off x="6098378" y="4"/>
            <a:ext cx="3045625" cy="2030570"/>
            <a:chOff x="6098378" y="4"/>
            <a:chExt cx="3045625" cy="2030570"/>
          </a:xfrm>
        </p:grpSpPr>
        <p:sp>
          <p:nvSpPr>
            <p:cNvPr id="21" name="Shape 2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2" name="Shape 2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23" name="Shape 2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24" name="Shape 2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26" name="Shape 26"/>
          <p:cNvSpPr txBox="1"/>
          <p:nvPr>
            <p:ph type="title"/>
          </p:nvPr>
        </p:nvSpPr>
        <p:spPr>
          <a:xfrm>
            <a:off x="598100" y="2152347"/>
            <a:ext cx="8222100" cy="838799"/>
          </a:xfrm>
          <a:prstGeom prst="rect">
            <a:avLst/>
          </a:prstGeom>
        </p:spPr>
        <p:txBody>
          <a:bodyPr anchorCtr="0" anchor="ctr"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27" name="Shape 27"/>
          <p:cNvSpPr txBox="1"/>
          <p:nvPr>
            <p:ph idx="12" type="sldNum"/>
          </p:nvPr>
        </p:nvSpPr>
        <p:spPr>
          <a:xfrm>
            <a:off x="8460431" y="465119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8" name="Shape 28"/>
        <p:cNvGrpSpPr/>
        <p:nvPr/>
      </p:nvGrpSpPr>
      <p:grpSpPr>
        <a:xfrm>
          <a:off x="0" y="0"/>
          <a:ext cx="0" cy="0"/>
          <a:chOff x="0" y="0"/>
          <a:chExt cx="0" cy="0"/>
        </a:xfrm>
      </p:grpSpPr>
      <p:grpSp>
        <p:nvGrpSpPr>
          <p:cNvPr id="29" name="Shape 29"/>
          <p:cNvGrpSpPr/>
          <p:nvPr/>
        </p:nvGrpSpPr>
        <p:grpSpPr>
          <a:xfrm>
            <a:off x="0" y="3903669"/>
            <a:ext cx="9144000" cy="1239924"/>
            <a:chOff x="0" y="3903669"/>
            <a:chExt cx="9144000" cy="1239924"/>
          </a:xfrm>
        </p:grpSpPr>
        <p:sp>
          <p:nvSpPr>
            <p:cNvPr id="30" name="Shape 30"/>
            <p:cNvSpPr/>
            <p:nvPr/>
          </p:nvSpPr>
          <p:spPr>
            <a:xfrm>
              <a:off x="8154895" y="3903669"/>
              <a:ext cx="989099" cy="987899"/>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1" name="Shape 31"/>
            <p:cNvSpPr/>
            <p:nvPr/>
          </p:nvSpPr>
          <p:spPr>
            <a:xfrm flipH="1">
              <a:off x="6181162" y="3903669"/>
              <a:ext cx="989099" cy="987899"/>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2" name="Shape 32"/>
            <p:cNvSpPr/>
            <p:nvPr/>
          </p:nvSpPr>
          <p:spPr>
            <a:xfrm>
              <a:off x="7170274" y="3903669"/>
              <a:ext cx="989099" cy="9878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rot="10800000">
              <a:off x="8154757" y="3903682"/>
              <a:ext cx="989099" cy="987899"/>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34" name="Shape 34"/>
            <p:cNvSpPr/>
            <p:nvPr/>
          </p:nvSpPr>
          <p:spPr>
            <a:xfrm>
              <a:off x="0" y="4891594"/>
              <a:ext cx="9144000" cy="251999"/>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35" name="Shape 35"/>
          <p:cNvSpPr txBox="1"/>
          <p:nvPr>
            <p:ph type="title"/>
          </p:nvPr>
        </p:nvSpPr>
        <p:spPr>
          <a:xfrm>
            <a:off x="311700" y="410000"/>
            <a:ext cx="8520599"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6" name="Shape 36"/>
          <p:cNvSpPr txBox="1"/>
          <p:nvPr>
            <p:ph idx="1" type="body"/>
          </p:nvPr>
        </p:nvSpPr>
        <p:spPr>
          <a:xfrm>
            <a:off x="311700" y="1229875"/>
            <a:ext cx="8520599" cy="3339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60431" y="465119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8" name="Shape 38"/>
        <p:cNvGrpSpPr/>
        <p:nvPr/>
      </p:nvGrpSpPr>
      <p:grpSpPr>
        <a:xfrm>
          <a:off x="0" y="0"/>
          <a:ext cx="0" cy="0"/>
          <a:chOff x="0" y="0"/>
          <a:chExt cx="0" cy="0"/>
        </a:xfrm>
      </p:grpSpPr>
      <p:sp>
        <p:nvSpPr>
          <p:cNvPr id="39" name="Shape 39"/>
          <p:cNvSpPr txBox="1"/>
          <p:nvPr>
            <p:ph type="title"/>
          </p:nvPr>
        </p:nvSpPr>
        <p:spPr>
          <a:xfrm>
            <a:off x="311700" y="410000"/>
            <a:ext cx="8520599"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 type="body"/>
          </p:nvPr>
        </p:nvSpPr>
        <p:spPr>
          <a:xfrm>
            <a:off x="311700" y="1229975"/>
            <a:ext cx="3999899"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2" type="body"/>
          </p:nvPr>
        </p:nvSpPr>
        <p:spPr>
          <a:xfrm>
            <a:off x="4832400" y="1229975"/>
            <a:ext cx="3999899"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2" name="Shape 42"/>
          <p:cNvSpPr txBox="1"/>
          <p:nvPr>
            <p:ph idx="12" type="sldNum"/>
          </p:nvPr>
        </p:nvSpPr>
        <p:spPr>
          <a:xfrm>
            <a:off x="8460431" y="465119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solidFill>
                  <a:schemeClr val="dk2"/>
                </a:solidFil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3" name="Shape 43"/>
        <p:cNvGrpSpPr/>
        <p:nvPr/>
      </p:nvGrpSpPr>
      <p:grpSpPr>
        <a:xfrm>
          <a:off x="0" y="0"/>
          <a:ext cx="0" cy="0"/>
          <a:chOff x="0" y="0"/>
          <a:chExt cx="0" cy="0"/>
        </a:xfrm>
      </p:grpSpPr>
      <p:sp>
        <p:nvSpPr>
          <p:cNvPr id="44" name="Shape 44"/>
          <p:cNvSpPr txBox="1"/>
          <p:nvPr>
            <p:ph type="title"/>
          </p:nvPr>
        </p:nvSpPr>
        <p:spPr>
          <a:xfrm>
            <a:off x="311700" y="410000"/>
            <a:ext cx="8520599"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5" name="Shape 45"/>
          <p:cNvSpPr txBox="1"/>
          <p:nvPr>
            <p:ph idx="12" type="sldNum"/>
          </p:nvPr>
        </p:nvSpPr>
        <p:spPr>
          <a:xfrm>
            <a:off x="8460431" y="465119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solidFill>
                  <a:schemeClr val="dk2"/>
                </a:solidFil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7999" cy="7556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8" name="Shape 48"/>
          <p:cNvSpPr txBox="1"/>
          <p:nvPr>
            <p:ph idx="1" type="body"/>
          </p:nvPr>
        </p:nvSpPr>
        <p:spPr>
          <a:xfrm>
            <a:off x="311700" y="1465804"/>
            <a:ext cx="2807999" cy="3103199"/>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9" name="Shape 49"/>
          <p:cNvSpPr txBox="1"/>
          <p:nvPr>
            <p:ph idx="12" type="sldNum"/>
          </p:nvPr>
        </p:nvSpPr>
        <p:spPr>
          <a:xfrm>
            <a:off x="8460431" y="465119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solidFill>
                  <a:schemeClr val="dk2"/>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4"/>
        </a:solidFill>
      </p:bgPr>
    </p:bg>
    <p:spTree>
      <p:nvGrpSpPr>
        <p:cNvPr id="50" name="Shape 50"/>
        <p:cNvGrpSpPr/>
        <p:nvPr/>
      </p:nvGrpSpPr>
      <p:grpSpPr>
        <a:xfrm>
          <a:off x="0" y="0"/>
          <a:ext cx="0" cy="0"/>
          <a:chOff x="0" y="0"/>
          <a:chExt cx="0" cy="0"/>
        </a:xfrm>
      </p:grpSpPr>
      <p:grpSp>
        <p:nvGrpSpPr>
          <p:cNvPr id="51" name="Shape 51"/>
          <p:cNvGrpSpPr/>
          <p:nvPr/>
        </p:nvGrpSpPr>
        <p:grpSpPr>
          <a:xfrm>
            <a:off x="6098378" y="4"/>
            <a:ext cx="3045625" cy="2030570"/>
            <a:chOff x="6098378" y="4"/>
            <a:chExt cx="3045625" cy="2030570"/>
          </a:xfrm>
        </p:grpSpPr>
        <p:sp>
          <p:nvSpPr>
            <p:cNvPr id="52" name="Shape 52"/>
            <p:cNvSpPr/>
            <p:nvPr/>
          </p:nvSpPr>
          <p:spPr>
            <a:xfrm>
              <a:off x="8128803" y="15"/>
              <a:ext cx="1015200" cy="10152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3" name="Shape 53"/>
            <p:cNvSpPr/>
            <p:nvPr/>
          </p:nvSpPr>
          <p:spPr>
            <a:xfrm flipH="1">
              <a:off x="7113463" y="4"/>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7113588" y="106"/>
              <a:ext cx="1015200" cy="10152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5" name="Shape 55"/>
            <p:cNvSpPr/>
            <p:nvPr/>
          </p:nvSpPr>
          <p:spPr>
            <a:xfrm rot="10800000">
              <a:off x="6098378" y="96"/>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grpSp>
      <p:sp>
        <p:nvSpPr>
          <p:cNvPr id="57" name="Shape 57"/>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58" name="Shape 58"/>
          <p:cNvSpPr txBox="1"/>
          <p:nvPr>
            <p:ph idx="12" type="sldNum"/>
          </p:nvPr>
        </p:nvSpPr>
        <p:spPr>
          <a:xfrm>
            <a:off x="8460431" y="465119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59" name="Shape 59"/>
        <p:cNvGrpSpPr/>
        <p:nvPr/>
      </p:nvGrpSpPr>
      <p:grpSpPr>
        <a:xfrm>
          <a:off x="0" y="0"/>
          <a:ext cx="0" cy="0"/>
          <a:chOff x="0" y="0"/>
          <a:chExt cx="0" cy="0"/>
        </a:xfrm>
      </p:grpSpPr>
      <p:sp>
        <p:nvSpPr>
          <p:cNvPr id="60" name="Shape 60"/>
          <p:cNvSpPr/>
          <p:nvPr/>
        </p:nvSpPr>
        <p:spPr>
          <a:xfrm>
            <a:off x="4572000" y="-175"/>
            <a:ext cx="4572000" cy="5143499"/>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61" name="Shape 6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62" name="Shape 62"/>
          <p:cNvSpPr txBox="1"/>
          <p:nvPr>
            <p:ph type="title"/>
          </p:nvPr>
        </p:nvSpPr>
        <p:spPr>
          <a:xfrm>
            <a:off x="265500" y="1151100"/>
            <a:ext cx="4045199" cy="1564499"/>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63" name="Shape 63"/>
          <p:cNvSpPr txBox="1"/>
          <p:nvPr>
            <p:ph idx="1" type="subTitle"/>
          </p:nvPr>
        </p:nvSpPr>
        <p:spPr>
          <a:xfrm>
            <a:off x="265500" y="2769001"/>
            <a:ext cx="4045199" cy="1269299"/>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64" name="Shape 64"/>
          <p:cNvSpPr txBox="1"/>
          <p:nvPr>
            <p:ph idx="2" type="body"/>
          </p:nvPr>
        </p:nvSpPr>
        <p:spPr>
          <a:xfrm>
            <a:off x="4939500" y="724200"/>
            <a:ext cx="3837000" cy="3695099"/>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65" name="Shape 65"/>
          <p:cNvSpPr txBox="1"/>
          <p:nvPr>
            <p:ph idx="12" type="sldNum"/>
          </p:nvPr>
        </p:nvSpPr>
        <p:spPr>
          <a:xfrm>
            <a:off x="8460431" y="465119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66" name="Shape 66"/>
        <p:cNvGrpSpPr/>
        <p:nvPr/>
      </p:nvGrpSpPr>
      <p:grpSpPr>
        <a:xfrm>
          <a:off x="0" y="0"/>
          <a:ext cx="0" cy="0"/>
          <a:chOff x="0" y="0"/>
          <a:chExt cx="0" cy="0"/>
        </a:xfrm>
      </p:grpSpPr>
      <p:sp>
        <p:nvSpPr>
          <p:cNvPr id="67" name="Shape 67"/>
          <p:cNvSpPr txBox="1"/>
          <p:nvPr>
            <p:ph idx="1" type="body"/>
          </p:nvPr>
        </p:nvSpPr>
        <p:spPr>
          <a:xfrm>
            <a:off x="319500" y="4230575"/>
            <a:ext cx="5998800" cy="598799"/>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68" name="Shape 68"/>
          <p:cNvSpPr txBox="1"/>
          <p:nvPr>
            <p:ph idx="12" type="sldNum"/>
          </p:nvPr>
        </p:nvSpPr>
        <p:spPr>
          <a:xfrm>
            <a:off x="8460431" y="465119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solidFill>
                  <a:schemeClr val="dk2"/>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10000"/>
            <a:ext cx="8520599" cy="607800"/>
          </a:xfrm>
          <a:prstGeom prst="rect">
            <a:avLst/>
          </a:prstGeom>
          <a:noFill/>
          <a:ln>
            <a:noFill/>
          </a:ln>
        </p:spPr>
        <p:txBody>
          <a:bodyPr anchorCtr="0" anchor="t" bIns="91425" lIns="91425" rIns="91425" tIns="91425"/>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p:txBody>
      </p:sp>
      <p:sp>
        <p:nvSpPr>
          <p:cNvPr id="7" name="Shape 7"/>
          <p:cNvSpPr txBox="1"/>
          <p:nvPr>
            <p:ph idx="1" type="body"/>
          </p:nvPr>
        </p:nvSpPr>
        <p:spPr>
          <a:xfrm>
            <a:off x="311700" y="1229875"/>
            <a:ext cx="8520599" cy="33390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p:txBody>
      </p:sp>
      <p:sp>
        <p:nvSpPr>
          <p:cNvPr id="8" name="Shape 8"/>
          <p:cNvSpPr txBox="1"/>
          <p:nvPr>
            <p:ph idx="12" type="sldNum"/>
          </p:nvPr>
        </p:nvSpPr>
        <p:spPr>
          <a:xfrm>
            <a:off x="8460431" y="4651190"/>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s" sz="1000">
                <a:solidFill>
                  <a:schemeClr val="lt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ctrTitle"/>
          </p:nvPr>
        </p:nvSpPr>
        <p:spPr>
          <a:xfrm>
            <a:off x="598100" y="937022"/>
            <a:ext cx="8222100" cy="838799"/>
          </a:xfrm>
          <a:prstGeom prst="rect">
            <a:avLst/>
          </a:prstGeom>
        </p:spPr>
        <p:txBody>
          <a:bodyPr anchorCtr="0" anchor="b" bIns="91425" lIns="91425" rIns="91425" tIns="91425">
            <a:noAutofit/>
          </a:bodyPr>
          <a:lstStyle/>
          <a:p>
            <a:pPr lvl="0">
              <a:spcBef>
                <a:spcPts val="0"/>
              </a:spcBef>
              <a:buNone/>
            </a:pPr>
            <a:r>
              <a:rPr lang="es"/>
              <a:t>Ingeniería de los Computadores</a:t>
            </a:r>
          </a:p>
        </p:txBody>
      </p:sp>
      <p:sp>
        <p:nvSpPr>
          <p:cNvPr id="86" name="Shape 86"/>
          <p:cNvSpPr txBox="1"/>
          <p:nvPr>
            <p:ph idx="1" type="subTitle"/>
          </p:nvPr>
        </p:nvSpPr>
        <p:spPr>
          <a:xfrm>
            <a:off x="598088" y="2030112"/>
            <a:ext cx="8222100" cy="432899"/>
          </a:xfrm>
          <a:prstGeom prst="rect">
            <a:avLst/>
          </a:prstGeom>
        </p:spPr>
        <p:txBody>
          <a:bodyPr anchorCtr="0" anchor="t" bIns="91425" lIns="91425" rIns="91425" tIns="91425">
            <a:noAutofit/>
          </a:bodyPr>
          <a:lstStyle/>
          <a:p>
            <a:pPr lvl="0" rtl="0">
              <a:lnSpc>
                <a:spcPct val="120000"/>
              </a:lnSpc>
              <a:spcBef>
                <a:spcPts val="0"/>
              </a:spcBef>
              <a:buNone/>
            </a:pPr>
            <a:r>
              <a:rPr lang="es">
                <a:solidFill>
                  <a:srgbClr val="FFFFFF"/>
                </a:solidFill>
              </a:rPr>
              <a:t>Práctica 4: PARALELIZACIÓN EN NODOS</a:t>
            </a:r>
          </a:p>
          <a:p>
            <a:pPr lvl="0">
              <a:spcBef>
                <a:spcPts val="0"/>
              </a:spcBef>
              <a:buNone/>
            </a:pPr>
            <a:r>
              <a:t/>
            </a:r>
            <a:endParaRPr/>
          </a:p>
        </p:txBody>
      </p:sp>
      <p:sp>
        <p:nvSpPr>
          <p:cNvPr id="87" name="Shape 87"/>
          <p:cNvSpPr txBox="1"/>
          <p:nvPr/>
        </p:nvSpPr>
        <p:spPr>
          <a:xfrm>
            <a:off x="594000" y="2829300"/>
            <a:ext cx="5861399" cy="1702800"/>
          </a:xfrm>
          <a:prstGeom prst="rect">
            <a:avLst/>
          </a:prstGeom>
          <a:noFill/>
          <a:ln>
            <a:noFill/>
          </a:ln>
        </p:spPr>
        <p:txBody>
          <a:bodyPr anchorCtr="0" anchor="ctr" bIns="91425" lIns="91425" rIns="91425" tIns="91425">
            <a:noAutofit/>
          </a:bodyPr>
          <a:lstStyle/>
          <a:p>
            <a:pPr lvl="0" rtl="0">
              <a:lnSpc>
                <a:spcPct val="100000"/>
              </a:lnSpc>
              <a:spcBef>
                <a:spcPts val="0"/>
              </a:spcBef>
              <a:buNone/>
            </a:pPr>
            <a:r>
              <a:rPr lang="es" sz="1600">
                <a:solidFill>
                  <a:srgbClr val="FFFFFF"/>
                </a:solidFill>
              </a:rPr>
              <a:t>Miembros del grupo:</a:t>
            </a:r>
          </a:p>
          <a:p>
            <a:pPr lvl="0" rtl="0">
              <a:lnSpc>
                <a:spcPct val="100000"/>
              </a:lnSpc>
              <a:spcBef>
                <a:spcPts val="0"/>
              </a:spcBef>
              <a:buNone/>
            </a:pPr>
            <a:r>
              <a:t/>
            </a:r>
            <a:endParaRPr sz="1600">
              <a:solidFill>
                <a:srgbClr val="FFFFFF"/>
              </a:solidFill>
            </a:endParaRPr>
          </a:p>
          <a:p>
            <a:pPr lvl="0" rtl="0">
              <a:lnSpc>
                <a:spcPct val="100000"/>
              </a:lnSpc>
              <a:spcBef>
                <a:spcPts val="0"/>
              </a:spcBef>
              <a:buNone/>
            </a:pPr>
            <a:r>
              <a:rPr lang="es" sz="1600">
                <a:solidFill>
                  <a:srgbClr val="FFFFFF"/>
                </a:solidFill>
              </a:rPr>
              <a:t>Cesar Enrique Pozo Vasquez</a:t>
            </a:r>
          </a:p>
          <a:p>
            <a:pPr lvl="0" rtl="0">
              <a:lnSpc>
                <a:spcPct val="100000"/>
              </a:lnSpc>
              <a:spcBef>
                <a:spcPts val="0"/>
              </a:spcBef>
              <a:buNone/>
            </a:pPr>
            <a:r>
              <a:rPr lang="es" sz="1600">
                <a:solidFill>
                  <a:srgbClr val="FFFFFF"/>
                </a:solidFill>
              </a:rPr>
              <a:t>Javier Bellver García</a:t>
            </a:r>
          </a:p>
          <a:p>
            <a:pPr lvl="0" rtl="0">
              <a:lnSpc>
                <a:spcPct val="100000"/>
              </a:lnSpc>
              <a:spcBef>
                <a:spcPts val="0"/>
              </a:spcBef>
              <a:buNone/>
            </a:pPr>
            <a:r>
              <a:rPr lang="es" sz="1600">
                <a:solidFill>
                  <a:srgbClr val="FFFFFF"/>
                </a:solidFill>
              </a:rPr>
              <a:t>Alejandro Reyes Albillar</a:t>
            </a:r>
          </a:p>
          <a:p>
            <a:pPr lvl="0" rtl="0">
              <a:lnSpc>
                <a:spcPct val="100000"/>
              </a:lnSpc>
              <a:spcBef>
                <a:spcPts val="0"/>
              </a:spcBef>
              <a:buNone/>
            </a:pPr>
            <a:r>
              <a:t/>
            </a:r>
            <a:endParaRPr sz="1600">
              <a:solidFill>
                <a:srgbClr val="FFFFFF"/>
              </a:solidFill>
            </a:endParaRPr>
          </a:p>
          <a:p>
            <a:pPr lvl="0" rtl="0">
              <a:lnSpc>
                <a:spcPct val="100000"/>
              </a:lnSpc>
              <a:spcBef>
                <a:spcPts val="0"/>
              </a:spcBef>
              <a:buNone/>
            </a:pPr>
            <a:r>
              <a:rPr lang="es">
                <a:solidFill>
                  <a:srgbClr val="FFFFFF"/>
                </a:solidFill>
              </a:rPr>
              <a:t>Grado en Ingeniería Informática		</a:t>
            </a:r>
          </a:p>
        </p:txBody>
      </p:sp>
      <p:pic>
        <p:nvPicPr>
          <p:cNvPr id="88" name="Shape 88"/>
          <p:cNvPicPr preferRelativeResize="0"/>
          <p:nvPr/>
        </p:nvPicPr>
        <p:blipFill>
          <a:blip r:embed="rId3">
            <a:alphaModFix/>
          </a:blip>
          <a:stretch>
            <a:fillRect/>
          </a:stretch>
        </p:blipFill>
        <p:spPr>
          <a:xfrm>
            <a:off x="7253825" y="3472000"/>
            <a:ext cx="1209674" cy="1209674"/>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311700" y="410000"/>
            <a:ext cx="8520599" cy="607800"/>
          </a:xfrm>
          <a:prstGeom prst="rect">
            <a:avLst/>
          </a:prstGeom>
        </p:spPr>
        <p:txBody>
          <a:bodyPr anchorCtr="0" anchor="t" bIns="91425" lIns="91425" rIns="91425" tIns="91425">
            <a:noAutofit/>
          </a:bodyPr>
          <a:lstStyle/>
          <a:p>
            <a:pPr lvl="0">
              <a:spcBef>
                <a:spcPts val="0"/>
              </a:spcBef>
              <a:buNone/>
            </a:pPr>
            <a:r>
              <a:rPr lang="es"/>
              <a:t>¿Que es OpenMPI?</a:t>
            </a:r>
          </a:p>
        </p:txBody>
      </p:sp>
      <p:sp>
        <p:nvSpPr>
          <p:cNvPr id="94" name="Shape 94"/>
          <p:cNvSpPr txBox="1"/>
          <p:nvPr>
            <p:ph idx="1" type="body"/>
          </p:nvPr>
        </p:nvSpPr>
        <p:spPr>
          <a:xfrm>
            <a:off x="311700" y="1229875"/>
            <a:ext cx="8520599" cy="3339000"/>
          </a:xfrm>
          <a:prstGeom prst="rect">
            <a:avLst/>
          </a:prstGeom>
        </p:spPr>
        <p:txBody>
          <a:bodyPr anchorCtr="0" anchor="t" bIns="91425" lIns="91425" rIns="91425" tIns="91425">
            <a:noAutofit/>
          </a:bodyPr>
          <a:lstStyle/>
          <a:p>
            <a:pPr lvl="0" rtl="0">
              <a:spcBef>
                <a:spcPts val="0"/>
              </a:spcBef>
              <a:buNone/>
            </a:pPr>
            <a:r>
              <a:rPr lang="es"/>
              <a:t>Es una librería que implementa el estándar de paso de mensajes MPI , el cual nos permite realizar programas que se despliegan en los nodos de una red y comparten mensajes entre ellos</a:t>
            </a:r>
          </a:p>
          <a:p>
            <a:pPr lvl="0" rtl="0">
              <a:spcBef>
                <a:spcPts val="0"/>
              </a:spcBef>
              <a:buNone/>
            </a:pPr>
            <a:r>
              <a:rPr lang="es"/>
              <a:t>La API de OpenMPI se basa en un conjunto de directivas incluidas en la librería que permiten el paso de mensajes entre los diferentes nodos.</a:t>
            </a:r>
          </a:p>
          <a:p>
            <a:pPr lvl="0">
              <a:spcBef>
                <a:spcPts val="0"/>
              </a:spcBef>
              <a:buNone/>
            </a:pPr>
            <a:r>
              <a:t/>
            </a:r>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311700" y="410000"/>
            <a:ext cx="8710500" cy="607800"/>
          </a:xfrm>
          <a:prstGeom prst="rect">
            <a:avLst/>
          </a:prstGeom>
        </p:spPr>
        <p:txBody>
          <a:bodyPr anchorCtr="0" anchor="t" bIns="91425" lIns="91425" rIns="91425" tIns="91425">
            <a:noAutofit/>
          </a:bodyPr>
          <a:lstStyle/>
          <a:p>
            <a:pPr lvl="0">
              <a:spcBef>
                <a:spcPts val="0"/>
              </a:spcBef>
              <a:buNone/>
            </a:pPr>
            <a:r>
              <a:rPr lang="es"/>
              <a:t>¿Cómo funciona OpenMPI con nuestro problema?</a:t>
            </a:r>
          </a:p>
        </p:txBody>
      </p:sp>
      <p:sp>
        <p:nvSpPr>
          <p:cNvPr id="100" name="Shape 100"/>
          <p:cNvSpPr txBox="1"/>
          <p:nvPr>
            <p:ph idx="1" type="body"/>
          </p:nvPr>
        </p:nvSpPr>
        <p:spPr>
          <a:xfrm>
            <a:off x="311700" y="1229875"/>
            <a:ext cx="8520599" cy="3339000"/>
          </a:xfrm>
          <a:prstGeom prst="rect">
            <a:avLst/>
          </a:prstGeom>
        </p:spPr>
        <p:txBody>
          <a:bodyPr anchorCtr="0" anchor="t" bIns="91425" lIns="91425" rIns="91425" tIns="91425">
            <a:noAutofit/>
          </a:bodyPr>
          <a:lstStyle/>
          <a:p>
            <a:pPr lvl="0" rtl="0">
              <a:spcBef>
                <a:spcPts val="0"/>
              </a:spcBef>
              <a:buNone/>
            </a:pPr>
            <a:r>
              <a:rPr lang="es"/>
              <a:t>Nuestro problema consiste en leer un conjunto de matrices enorme y obtener la matriz de covarianza de cada una de dichas matrices, siendo útil para el cálculo de datos estadísticos, como puede ser ver la relación de unas variables respecto a otras.</a:t>
            </a:r>
          </a:p>
          <a:p>
            <a:pPr lvl="0" rtl="0">
              <a:spcBef>
                <a:spcPts val="0"/>
              </a:spcBef>
              <a:buNone/>
            </a:pPr>
            <a:r>
              <a:rPr lang="es"/>
              <a:t>Hemos decidido usar paralelismo de datos debido a que nuestro problema se adapta bien a este tipo de paralelismo para OpenMPI. Mediante este, dividimos la carga de trabajo entre los diferentes nodos de la red .</a:t>
            </a:r>
          </a:p>
          <a:p>
            <a:pPr lvl="0">
              <a:spcBef>
                <a:spcPts val="0"/>
              </a:spcBef>
              <a:buNone/>
            </a:pPr>
            <a:r>
              <a:t/>
            </a: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410000"/>
            <a:ext cx="8520599" cy="607800"/>
          </a:xfrm>
          <a:prstGeom prst="rect">
            <a:avLst/>
          </a:prstGeom>
        </p:spPr>
        <p:txBody>
          <a:bodyPr anchorCtr="0" anchor="t" bIns="91425" lIns="91425" rIns="91425" tIns="91425">
            <a:noAutofit/>
          </a:bodyPr>
          <a:lstStyle/>
          <a:p>
            <a:pPr lvl="0">
              <a:spcBef>
                <a:spcPts val="0"/>
              </a:spcBef>
              <a:buNone/>
            </a:pPr>
            <a:r>
              <a:rPr lang="es"/>
              <a:t>¿Cómo responde un programa a OpenMPI?</a:t>
            </a:r>
          </a:p>
        </p:txBody>
      </p:sp>
      <p:sp>
        <p:nvSpPr>
          <p:cNvPr id="106" name="Shape 106"/>
          <p:cNvSpPr txBox="1"/>
          <p:nvPr>
            <p:ph idx="1" type="body"/>
          </p:nvPr>
        </p:nvSpPr>
        <p:spPr>
          <a:xfrm>
            <a:off x="311700" y="1229875"/>
            <a:ext cx="8520599" cy="3339000"/>
          </a:xfrm>
          <a:prstGeom prst="rect">
            <a:avLst/>
          </a:prstGeom>
        </p:spPr>
        <p:txBody>
          <a:bodyPr anchorCtr="0" anchor="t" bIns="91425" lIns="91425" rIns="91425" tIns="91425">
            <a:noAutofit/>
          </a:bodyPr>
          <a:lstStyle/>
          <a:p>
            <a:pPr lvl="0" rtl="0">
              <a:spcBef>
                <a:spcPts val="0"/>
              </a:spcBef>
              <a:buNone/>
            </a:pPr>
            <a:r>
              <a:rPr lang="es"/>
              <a:t>El programa paralelizado obtiene una gran mejora en el tiempo con respecto a la implementación secuencial, por tanto se mejora el rendimiento del programa. Si bien los resultados son diferentes con respecto al número de nodos, la mejora y el speedup son significativos en todos los casos.</a:t>
            </a:r>
          </a:p>
          <a:p>
            <a:pPr lvl="0" rtl="0">
              <a:spcBef>
                <a:spcPts val="0"/>
              </a:spcBef>
              <a:buNone/>
            </a:pPr>
            <a:r>
              <a:rPr lang="es"/>
              <a:t>Aún con esta mejora, es cierto que dependemos enormemente de la topología de la red, ademá del trabajo previo de dividir y repartir las matrices a procesar.</a:t>
            </a:r>
          </a:p>
          <a:p>
            <a:pPr lvl="0">
              <a:spcBef>
                <a:spcPts val="0"/>
              </a:spcBef>
              <a:buNone/>
            </a:pPr>
            <a:r>
              <a:t/>
            </a:r>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410000"/>
            <a:ext cx="8520599" cy="607800"/>
          </a:xfrm>
          <a:prstGeom prst="rect">
            <a:avLst/>
          </a:prstGeom>
        </p:spPr>
        <p:txBody>
          <a:bodyPr anchorCtr="0" anchor="t" bIns="91425" lIns="91425" rIns="91425" tIns="91425">
            <a:noAutofit/>
          </a:bodyPr>
          <a:lstStyle/>
          <a:p>
            <a:pPr lvl="0">
              <a:spcBef>
                <a:spcPts val="0"/>
              </a:spcBef>
              <a:buNone/>
            </a:pPr>
            <a:r>
              <a:rPr lang="es"/>
              <a:t>Diferencias con OpenMP</a:t>
            </a:r>
          </a:p>
        </p:txBody>
      </p:sp>
      <p:sp>
        <p:nvSpPr>
          <p:cNvPr id="112" name="Shape 112"/>
          <p:cNvSpPr txBox="1"/>
          <p:nvPr>
            <p:ph idx="1" type="body"/>
          </p:nvPr>
        </p:nvSpPr>
        <p:spPr>
          <a:xfrm>
            <a:off x="311700" y="1229875"/>
            <a:ext cx="8520599" cy="3339000"/>
          </a:xfrm>
          <a:prstGeom prst="rect">
            <a:avLst/>
          </a:prstGeom>
        </p:spPr>
        <p:txBody>
          <a:bodyPr anchorCtr="0" anchor="t" bIns="91425" lIns="91425" rIns="91425" tIns="91425">
            <a:noAutofit/>
          </a:bodyPr>
          <a:lstStyle/>
          <a:p>
            <a:pPr lvl="0" rtl="0">
              <a:spcBef>
                <a:spcPts val="0"/>
              </a:spcBef>
              <a:buNone/>
            </a:pPr>
            <a:r>
              <a:rPr lang="es"/>
              <a:t>Mientras que con OpenMP nos centramos en la división del trabajo de los subprocesos que conforman el cálculo de la covarianza en diferentes hilos, en OpenMPI la estrategia seguida ha sido diferente.</a:t>
            </a:r>
          </a:p>
          <a:p>
            <a:pPr lvl="0">
              <a:spcBef>
                <a:spcPts val="0"/>
              </a:spcBef>
              <a:buNone/>
            </a:pPr>
            <a:r>
              <a:rPr lang="es"/>
              <a:t>La idea en este ha sido dividir el trabajo enteramente entre los diferentes nodos y luego reunir los resultados.</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311700" y="410000"/>
            <a:ext cx="8520599" cy="607800"/>
          </a:xfrm>
          <a:prstGeom prst="rect">
            <a:avLst/>
          </a:prstGeom>
        </p:spPr>
        <p:txBody>
          <a:bodyPr anchorCtr="0" anchor="t" bIns="91425" lIns="91425" rIns="91425" tIns="91425">
            <a:noAutofit/>
          </a:bodyPr>
          <a:lstStyle/>
          <a:p>
            <a:pPr lvl="0">
              <a:spcBef>
                <a:spcPts val="0"/>
              </a:spcBef>
              <a:buNone/>
            </a:pPr>
            <a:r>
              <a:rPr lang="es"/>
              <a:t>Comparativa de Tiempos de ejecución</a:t>
            </a:r>
          </a:p>
        </p:txBody>
      </p:sp>
      <p:graphicFrame>
        <p:nvGraphicFramePr>
          <p:cNvPr id="118" name="Shape 118"/>
          <p:cNvGraphicFramePr/>
          <p:nvPr/>
        </p:nvGraphicFramePr>
        <p:xfrm>
          <a:off x="225325" y="2287225"/>
          <a:ext cx="3000000" cy="3000000"/>
        </p:xfrm>
        <a:graphic>
          <a:graphicData uri="http://schemas.openxmlformats.org/drawingml/2006/table">
            <a:tbl>
              <a:tblPr>
                <a:noFill/>
                <a:tableStyleId>{A3F2F267-A58F-48C3-9CB1-36CDDE2DEFE1}</a:tableStyleId>
              </a:tblPr>
              <a:tblGrid>
                <a:gridCol w="1730425"/>
                <a:gridCol w="1730425"/>
                <a:gridCol w="1730425"/>
                <a:gridCol w="1730425"/>
                <a:gridCol w="1730425"/>
              </a:tblGrid>
              <a:tr h="497550">
                <a:tc>
                  <a:txBody>
                    <a:bodyPr>
                      <a:noAutofit/>
                    </a:bodyPr>
                    <a:lstStyle/>
                    <a:p>
                      <a:pPr lvl="0">
                        <a:spcBef>
                          <a:spcPts val="0"/>
                        </a:spcBef>
                        <a:buNone/>
                      </a:pPr>
                      <a:r>
                        <a:t/>
                      </a:r>
                      <a:endParaRPr sz="1200"/>
                    </a:p>
                  </a:txBody>
                  <a:tcPr marT="91425" marB="91425" marR="91425" marL="91425"/>
                </a:tc>
                <a:tc>
                  <a:txBody>
                    <a:bodyPr>
                      <a:noAutofit/>
                    </a:bodyPr>
                    <a:lstStyle/>
                    <a:p>
                      <a:pPr lvl="0">
                        <a:spcBef>
                          <a:spcPts val="0"/>
                        </a:spcBef>
                        <a:buNone/>
                      </a:pPr>
                      <a:r>
                        <a:rPr lang="es" sz="1200"/>
                        <a:t>Ejecución Secuencial (seg.)</a:t>
                      </a:r>
                    </a:p>
                  </a:txBody>
                  <a:tcPr marT="91425" marB="91425" marR="91425" marL="91425"/>
                </a:tc>
                <a:tc>
                  <a:txBody>
                    <a:bodyPr>
                      <a:noAutofit/>
                    </a:bodyPr>
                    <a:lstStyle/>
                    <a:p>
                      <a:pPr lvl="0" rtl="0">
                        <a:spcBef>
                          <a:spcPts val="0"/>
                        </a:spcBef>
                        <a:buNone/>
                      </a:pPr>
                      <a:r>
                        <a:rPr lang="es" sz="1200"/>
                        <a:t>Ejecución con 2 nodos</a:t>
                      </a:r>
                    </a:p>
                    <a:p>
                      <a:pPr lvl="0" rtl="0">
                        <a:spcBef>
                          <a:spcPts val="0"/>
                        </a:spcBef>
                        <a:buNone/>
                      </a:pPr>
                      <a:r>
                        <a:rPr lang="es" sz="1200"/>
                        <a:t>(seg.)</a:t>
                      </a:r>
                    </a:p>
                  </a:txBody>
                  <a:tcPr marT="91425" marB="91425" marR="91425" marL="91425"/>
                </a:tc>
                <a:tc>
                  <a:txBody>
                    <a:bodyPr>
                      <a:noAutofit/>
                    </a:bodyPr>
                    <a:lstStyle/>
                    <a:p>
                      <a:pPr lvl="0" rtl="0">
                        <a:spcBef>
                          <a:spcPts val="0"/>
                        </a:spcBef>
                        <a:buNone/>
                      </a:pPr>
                      <a:r>
                        <a:rPr lang="es" sz="1200"/>
                        <a:t>Ejecución con 3 nodos</a:t>
                      </a:r>
                    </a:p>
                    <a:p>
                      <a:pPr lvl="0" rtl="0">
                        <a:spcBef>
                          <a:spcPts val="0"/>
                        </a:spcBef>
                        <a:buNone/>
                      </a:pPr>
                      <a:r>
                        <a:rPr lang="es" sz="1200"/>
                        <a:t>(seg.)</a:t>
                      </a:r>
                    </a:p>
                  </a:txBody>
                  <a:tcPr marT="91425" marB="91425" marR="91425" marL="91425"/>
                </a:tc>
                <a:tc>
                  <a:txBody>
                    <a:bodyPr>
                      <a:noAutofit/>
                    </a:bodyPr>
                    <a:lstStyle/>
                    <a:p>
                      <a:pPr lvl="0" rtl="0">
                        <a:spcBef>
                          <a:spcPts val="0"/>
                        </a:spcBef>
                        <a:buNone/>
                      </a:pPr>
                      <a:r>
                        <a:rPr lang="es" sz="1200"/>
                        <a:t>Ejecución con 4 nodos</a:t>
                      </a:r>
                    </a:p>
                    <a:p>
                      <a:pPr lvl="0" rtl="0">
                        <a:spcBef>
                          <a:spcPts val="0"/>
                        </a:spcBef>
                        <a:buNone/>
                      </a:pPr>
                      <a:r>
                        <a:rPr lang="es" sz="1200"/>
                        <a:t>(seg.)</a:t>
                      </a:r>
                    </a:p>
                  </a:txBody>
                  <a:tcPr marT="91425" marB="91425" marR="91425" marL="91425"/>
                </a:tc>
              </a:tr>
              <a:tr h="346200">
                <a:tc>
                  <a:txBody>
                    <a:bodyPr>
                      <a:noAutofit/>
                    </a:bodyPr>
                    <a:lstStyle/>
                    <a:p>
                      <a:pPr lvl="0">
                        <a:spcBef>
                          <a:spcPts val="0"/>
                        </a:spcBef>
                        <a:buNone/>
                      </a:pPr>
                      <a:r>
                        <a:rPr lang="es" sz="1200"/>
                        <a:t>Tiempos</a:t>
                      </a:r>
                    </a:p>
                  </a:txBody>
                  <a:tcPr marT="91425" marB="91425" marR="91425" marL="91425"/>
                </a:tc>
                <a:tc>
                  <a:txBody>
                    <a:bodyPr>
                      <a:noAutofit/>
                    </a:bodyPr>
                    <a:lstStyle/>
                    <a:p>
                      <a:pPr lvl="0">
                        <a:spcBef>
                          <a:spcPts val="0"/>
                        </a:spcBef>
                        <a:buNone/>
                      </a:pPr>
                      <a:r>
                        <a:rPr lang="es" sz="1200">
                          <a:latin typeface="Ubuntu"/>
                          <a:ea typeface="Ubuntu"/>
                          <a:cs typeface="Ubuntu"/>
                          <a:sym typeface="Ubuntu"/>
                        </a:rPr>
                        <a:t>1’12,9648’’</a:t>
                      </a:r>
                    </a:p>
                  </a:txBody>
                  <a:tcPr marT="91425" marB="91425" marR="91425" marL="91425"/>
                </a:tc>
                <a:tc>
                  <a:txBody>
                    <a:bodyPr>
                      <a:noAutofit/>
                    </a:bodyPr>
                    <a:lstStyle/>
                    <a:p>
                      <a:pPr lvl="0" rtl="0">
                        <a:spcBef>
                          <a:spcPts val="0"/>
                        </a:spcBef>
                        <a:buNone/>
                      </a:pPr>
                      <a:r>
                        <a:rPr lang="es" sz="1200">
                          <a:latin typeface="Ubuntu"/>
                          <a:ea typeface="Ubuntu"/>
                          <a:cs typeface="Ubuntu"/>
                          <a:sym typeface="Ubuntu"/>
                        </a:rPr>
                        <a:t>36,739’’</a:t>
                      </a:r>
                    </a:p>
                  </a:txBody>
                  <a:tcPr marT="91425" marB="91425" marR="91425" marL="91425"/>
                </a:tc>
                <a:tc>
                  <a:txBody>
                    <a:bodyPr>
                      <a:noAutofit/>
                    </a:bodyPr>
                    <a:lstStyle/>
                    <a:p>
                      <a:pPr lvl="0" rtl="0">
                        <a:spcBef>
                          <a:spcPts val="0"/>
                        </a:spcBef>
                        <a:buNone/>
                      </a:pPr>
                      <a:r>
                        <a:rPr lang="es" sz="1200">
                          <a:latin typeface="Ubuntu"/>
                          <a:ea typeface="Ubuntu"/>
                          <a:cs typeface="Ubuntu"/>
                          <a:sym typeface="Ubuntu"/>
                        </a:rPr>
                        <a:t>22,2856’’</a:t>
                      </a:r>
                    </a:p>
                  </a:txBody>
                  <a:tcPr marT="91425" marB="91425" marR="91425" marL="91425"/>
                </a:tc>
                <a:tc>
                  <a:txBody>
                    <a:bodyPr>
                      <a:noAutofit/>
                    </a:bodyPr>
                    <a:lstStyle/>
                    <a:p>
                      <a:pPr lvl="0" rtl="0">
                        <a:spcBef>
                          <a:spcPts val="0"/>
                        </a:spcBef>
                        <a:buNone/>
                      </a:pPr>
                      <a:r>
                        <a:rPr lang="es" sz="1200">
                          <a:latin typeface="Ubuntu"/>
                          <a:ea typeface="Ubuntu"/>
                          <a:cs typeface="Ubuntu"/>
                          <a:sym typeface="Ubuntu"/>
                        </a:rPr>
                        <a:t>33,8252’’</a:t>
                      </a:r>
                    </a:p>
                  </a:txBody>
                  <a:tcPr marT="91425" marB="91425" marR="91425" marL="91425"/>
                </a:tc>
              </a:tr>
              <a:tr h="356525">
                <a:tc>
                  <a:txBody>
                    <a:bodyPr>
                      <a:noAutofit/>
                    </a:bodyPr>
                    <a:lstStyle/>
                    <a:p>
                      <a:pPr lvl="0" rtl="0">
                        <a:spcBef>
                          <a:spcPts val="0"/>
                        </a:spcBef>
                        <a:buNone/>
                      </a:pPr>
                      <a:r>
                        <a:rPr lang="es" sz="1200"/>
                        <a:t>Speedup</a:t>
                      </a:r>
                    </a:p>
                  </a:txBody>
                  <a:tcPr marT="91425" marB="91425" marR="91425" marL="91425"/>
                </a:tc>
                <a:tc>
                  <a:txBody>
                    <a:bodyPr>
                      <a:noAutofit/>
                    </a:bodyPr>
                    <a:lstStyle/>
                    <a:p>
                      <a:pPr lvl="0" rtl="0" algn="ctr">
                        <a:spcBef>
                          <a:spcPts val="0"/>
                        </a:spcBef>
                        <a:buNone/>
                      </a:pPr>
                      <a:r>
                        <a:rPr lang="es" sz="1200">
                          <a:latin typeface="Ubuntu"/>
                          <a:ea typeface="Ubuntu"/>
                          <a:cs typeface="Ubuntu"/>
                          <a:sym typeface="Ubuntu"/>
                        </a:rPr>
                        <a:t>-</a:t>
                      </a:r>
                    </a:p>
                  </a:txBody>
                  <a:tcPr marT="91425" marB="91425" marR="91425" marL="91425"/>
                </a:tc>
                <a:tc>
                  <a:txBody>
                    <a:bodyPr>
                      <a:noAutofit/>
                    </a:bodyPr>
                    <a:lstStyle/>
                    <a:p>
                      <a:pPr lvl="0" rtl="0">
                        <a:lnSpc>
                          <a:spcPct val="115000"/>
                        </a:lnSpc>
                        <a:spcBef>
                          <a:spcPts val="0"/>
                        </a:spcBef>
                        <a:buNone/>
                      </a:pPr>
                      <a:r>
                        <a:rPr lang="es" sz="1200">
                          <a:latin typeface="Ubuntu"/>
                          <a:ea typeface="Ubuntu"/>
                          <a:cs typeface="Ubuntu"/>
                          <a:sym typeface="Ubuntu"/>
                        </a:rPr>
                        <a:t>1.98603</a:t>
                      </a:r>
                    </a:p>
                  </a:txBody>
                  <a:tcPr marT="91425" marB="91425" marR="91425" marL="91425"/>
                </a:tc>
                <a:tc>
                  <a:txBody>
                    <a:bodyPr>
                      <a:noAutofit/>
                    </a:bodyPr>
                    <a:lstStyle/>
                    <a:p>
                      <a:pPr lvl="0" rtl="0">
                        <a:lnSpc>
                          <a:spcPct val="115000"/>
                        </a:lnSpc>
                        <a:spcBef>
                          <a:spcPts val="0"/>
                        </a:spcBef>
                        <a:buNone/>
                      </a:pPr>
                      <a:r>
                        <a:rPr lang="es" sz="1200">
                          <a:latin typeface="Ubuntu"/>
                          <a:ea typeface="Ubuntu"/>
                          <a:cs typeface="Ubuntu"/>
                          <a:sym typeface="Ubuntu"/>
                        </a:rPr>
                        <a:t>3.27407</a:t>
                      </a:r>
                    </a:p>
                  </a:txBody>
                  <a:tcPr marT="91425" marB="91425" marR="91425" marL="91425"/>
                </a:tc>
                <a:tc>
                  <a:txBody>
                    <a:bodyPr>
                      <a:noAutofit/>
                    </a:bodyPr>
                    <a:lstStyle/>
                    <a:p>
                      <a:pPr lvl="0" rtl="0">
                        <a:lnSpc>
                          <a:spcPct val="115000"/>
                        </a:lnSpc>
                        <a:spcBef>
                          <a:spcPts val="0"/>
                        </a:spcBef>
                        <a:buNone/>
                      </a:pPr>
                      <a:r>
                        <a:rPr lang="es" sz="1200">
                          <a:latin typeface="Ubuntu"/>
                          <a:ea typeface="Ubuntu"/>
                          <a:cs typeface="Ubuntu"/>
                          <a:sym typeface="Ubuntu"/>
                        </a:rPr>
                        <a:t>2.15724</a:t>
                      </a:r>
                    </a:p>
                  </a:txBody>
                  <a:tcPr marT="91425" marB="91425" marR="91425" marL="91425"/>
                </a:tc>
              </a:tr>
            </a:tbl>
          </a:graphicData>
        </a:graphic>
      </p:graphicFrame>
      <p:graphicFrame>
        <p:nvGraphicFramePr>
          <p:cNvPr id="119" name="Shape 119"/>
          <p:cNvGraphicFramePr/>
          <p:nvPr/>
        </p:nvGraphicFramePr>
        <p:xfrm>
          <a:off x="1068675" y="966625"/>
          <a:ext cx="3000000" cy="3000000"/>
        </p:xfrm>
        <a:graphic>
          <a:graphicData uri="http://schemas.openxmlformats.org/drawingml/2006/table">
            <a:tbl>
              <a:tblPr>
                <a:noFill/>
                <a:tableStyleId>{A3F2F267-A58F-48C3-9CB1-36CDDE2DEFE1}</a:tableStyleId>
              </a:tblPr>
              <a:tblGrid>
                <a:gridCol w="4138300"/>
              </a:tblGrid>
              <a:tr h="1281900">
                <a:tc>
                  <a:txBody>
                    <a:bodyPr>
                      <a:noAutofit/>
                    </a:bodyPr>
                    <a:lstStyle/>
                    <a:p>
                      <a:pPr lvl="0" rtl="0">
                        <a:lnSpc>
                          <a:spcPct val="138000"/>
                        </a:lnSpc>
                        <a:spcBef>
                          <a:spcPts val="0"/>
                        </a:spcBef>
                        <a:buNone/>
                      </a:pPr>
                      <a:r>
                        <a:rPr lang="es" sz="1200" u="sng">
                          <a:latin typeface="Ubuntu"/>
                          <a:ea typeface="Ubuntu"/>
                          <a:cs typeface="Ubuntu"/>
                          <a:sym typeface="Ubuntu"/>
                        </a:rPr>
                        <a:t>HARDWARE ORDENADOR 1:</a:t>
                      </a:r>
                    </a:p>
                    <a:p>
                      <a:pPr lvl="0" rtl="0">
                        <a:lnSpc>
                          <a:spcPct val="138000"/>
                        </a:lnSpc>
                        <a:spcBef>
                          <a:spcPts val="0"/>
                        </a:spcBef>
                        <a:buNone/>
                      </a:pPr>
                      <a:r>
                        <a:rPr lang="es" sz="1200">
                          <a:latin typeface="Ubuntu"/>
                          <a:ea typeface="Ubuntu"/>
                          <a:cs typeface="Ubuntu"/>
                          <a:sym typeface="Ubuntu"/>
                        </a:rPr>
                        <a:t>Procesador: </a:t>
                      </a:r>
                      <a:r>
                        <a:rPr lang="es" sz="1200">
                          <a:highlight>
                            <a:srgbClr val="FFFFFF"/>
                          </a:highlight>
                          <a:latin typeface="Ubuntu"/>
                          <a:ea typeface="Ubuntu"/>
                          <a:cs typeface="Ubuntu"/>
                          <a:sym typeface="Ubuntu"/>
                        </a:rPr>
                        <a:t>Intel(R) Pentium(R) CPU G840 @ 2.80GHz</a:t>
                      </a:r>
                    </a:p>
                    <a:p>
                      <a:pPr lvl="0" rtl="0">
                        <a:lnSpc>
                          <a:spcPct val="138000"/>
                        </a:lnSpc>
                        <a:spcBef>
                          <a:spcPts val="0"/>
                        </a:spcBef>
                        <a:buNone/>
                      </a:pPr>
                      <a:r>
                        <a:rPr lang="es" sz="1200">
                          <a:latin typeface="Ubuntu"/>
                          <a:ea typeface="Ubuntu"/>
                          <a:cs typeface="Ubuntu"/>
                          <a:sym typeface="Ubuntu"/>
                        </a:rPr>
                        <a:t>Memoria RAM: 4 Gbyte</a:t>
                      </a:r>
                    </a:p>
                    <a:p>
                      <a:pPr lvl="0" rtl="0">
                        <a:spcBef>
                          <a:spcPts val="0"/>
                        </a:spcBef>
                        <a:buNone/>
                      </a:pPr>
                      <a:r>
                        <a:rPr lang="es" sz="1200">
                          <a:latin typeface="Ubuntu"/>
                          <a:ea typeface="Ubuntu"/>
                          <a:cs typeface="Ubuntu"/>
                          <a:sym typeface="Ubuntu"/>
                        </a:rPr>
                        <a:t>Sistema operativo: Linux - Ubuntu</a:t>
                      </a:r>
                    </a:p>
                  </a:txBody>
                  <a:tcPr marT="91425" marB="91425" marR="91425" marL="91425">
                    <a:lnL cap="flat" cmpd="sng" w="9525">
                      <a:solidFill>
                        <a:srgbClr val="9E9E9E">
                          <a:alpha val="0"/>
                        </a:srgbClr>
                      </a:solidFill>
                      <a:prstDash val="dot"/>
                      <a:round/>
                      <a:headEnd len="med" w="med" type="none"/>
                      <a:tailEnd len="med" w="med" type="none"/>
                    </a:lnL>
                    <a:lnR cap="flat" cmpd="sng" w="9525">
                      <a:solidFill>
                        <a:srgbClr val="9E9E9E">
                          <a:alpha val="0"/>
                        </a:srgbClr>
                      </a:solidFill>
                      <a:prstDash val="dot"/>
                      <a:round/>
                      <a:headEnd len="med" w="med" type="none"/>
                      <a:tailEnd len="med" w="med" type="none"/>
                    </a:lnR>
                    <a:lnT cap="flat" cmpd="sng" w="9525">
                      <a:solidFill>
                        <a:srgbClr val="9E9E9E">
                          <a:alpha val="0"/>
                        </a:srgbClr>
                      </a:solidFill>
                      <a:prstDash val="dot"/>
                      <a:round/>
                      <a:headEnd len="med" w="med" type="none"/>
                      <a:tailEnd len="med" w="med" type="none"/>
                    </a:lnT>
                    <a:lnB cap="flat" cmpd="sng" w="9525">
                      <a:solidFill>
                        <a:srgbClr val="9E9E9E">
                          <a:alpha val="0"/>
                        </a:srgbClr>
                      </a:solidFill>
                      <a:prstDash val="dot"/>
                      <a:round/>
                      <a:headEnd len="med" w="med" type="none"/>
                      <a:tailEnd len="med" w="med" type="none"/>
                    </a:lnB>
                  </a:tcPr>
                </a:tc>
              </a:tr>
            </a:tbl>
          </a:graphicData>
        </a:graphic>
      </p:graphicFrame>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410000"/>
            <a:ext cx="8520599" cy="607800"/>
          </a:xfrm>
          <a:prstGeom prst="rect">
            <a:avLst/>
          </a:prstGeom>
        </p:spPr>
        <p:txBody>
          <a:bodyPr anchorCtr="0" anchor="t" bIns="91425" lIns="91425" rIns="91425" tIns="91425">
            <a:noAutofit/>
          </a:bodyPr>
          <a:lstStyle/>
          <a:p>
            <a:pPr lvl="0">
              <a:spcBef>
                <a:spcPts val="0"/>
              </a:spcBef>
              <a:buNone/>
            </a:pPr>
            <a:r>
              <a:rPr lang="es"/>
              <a:t>Gráfica</a:t>
            </a:r>
          </a:p>
        </p:txBody>
      </p:sp>
      <p:pic>
        <p:nvPicPr>
          <p:cNvPr id="125" name="Shape 125"/>
          <p:cNvPicPr preferRelativeResize="0"/>
          <p:nvPr/>
        </p:nvPicPr>
        <p:blipFill>
          <a:blip r:embed="rId3">
            <a:alphaModFix/>
          </a:blip>
          <a:stretch>
            <a:fillRect/>
          </a:stretch>
        </p:blipFill>
        <p:spPr>
          <a:xfrm>
            <a:off x="105049" y="968450"/>
            <a:ext cx="6102950" cy="3582399"/>
          </a:xfrm>
          <a:prstGeom prst="rect">
            <a:avLst/>
          </a:prstGeom>
          <a:noFill/>
          <a:ln>
            <a:noFill/>
          </a:ln>
        </p:spPr>
      </p:pic>
      <p:sp>
        <p:nvSpPr>
          <p:cNvPr id="126" name="Shape 126"/>
          <p:cNvSpPr txBox="1"/>
          <p:nvPr>
            <p:ph idx="1" type="body"/>
          </p:nvPr>
        </p:nvSpPr>
        <p:spPr>
          <a:xfrm>
            <a:off x="311700" y="1017800"/>
            <a:ext cx="8520599" cy="3339000"/>
          </a:xfrm>
          <a:prstGeom prst="rect">
            <a:avLst/>
          </a:prstGeom>
        </p:spPr>
        <p:txBody>
          <a:bodyPr anchorCtr="0" anchor="t" bIns="91425" lIns="91425" rIns="91425" tIns="91425">
            <a:noAutofit/>
          </a:bodyPr>
          <a:lstStyle/>
          <a:p>
            <a:pPr lvl="0" rtl="0" algn="r">
              <a:spcBef>
                <a:spcPts val="0"/>
              </a:spcBef>
              <a:buNone/>
            </a:pPr>
            <a:r>
              <a:rPr lang="es"/>
              <a:t>Aquí mostramos una </a:t>
            </a:r>
          </a:p>
          <a:p>
            <a:pPr lvl="0" rtl="0" algn="r">
              <a:spcBef>
                <a:spcPts val="0"/>
              </a:spcBef>
              <a:buNone/>
            </a:pPr>
            <a:r>
              <a:rPr lang="es"/>
              <a:t>comparativa de la </a:t>
            </a:r>
          </a:p>
          <a:p>
            <a:pPr lvl="0" rtl="0" algn="r">
              <a:spcBef>
                <a:spcPts val="0"/>
              </a:spcBef>
              <a:buNone/>
            </a:pPr>
            <a:r>
              <a:rPr lang="es"/>
              <a:t>ejecución en secuencial</a:t>
            </a:r>
          </a:p>
          <a:p>
            <a:pPr lvl="0" rtl="0" algn="r">
              <a:spcBef>
                <a:spcPts val="0"/>
              </a:spcBef>
              <a:buNone/>
            </a:pPr>
            <a:r>
              <a:rPr lang="es"/>
              <a:t> y paralelizada con </a:t>
            </a:r>
          </a:p>
          <a:p>
            <a:pPr lvl="0" rtl="0" algn="r">
              <a:spcBef>
                <a:spcPts val="0"/>
              </a:spcBef>
              <a:buNone/>
            </a:pPr>
            <a:r>
              <a:rPr lang="es"/>
              <a:t>OpenMPI</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311700" y="410000"/>
            <a:ext cx="8520599" cy="607800"/>
          </a:xfrm>
          <a:prstGeom prst="rect">
            <a:avLst/>
          </a:prstGeom>
        </p:spPr>
        <p:txBody>
          <a:bodyPr anchorCtr="0" anchor="t" bIns="91425" lIns="91425" rIns="91425" tIns="91425">
            <a:noAutofit/>
          </a:bodyPr>
          <a:lstStyle/>
          <a:p>
            <a:pPr lvl="0">
              <a:spcBef>
                <a:spcPts val="0"/>
              </a:spcBef>
              <a:buNone/>
            </a:pPr>
            <a:r>
              <a:rPr lang="es"/>
              <a:t>Conclusiones</a:t>
            </a:r>
          </a:p>
        </p:txBody>
      </p:sp>
      <p:sp>
        <p:nvSpPr>
          <p:cNvPr id="132" name="Shape 132"/>
          <p:cNvSpPr txBox="1"/>
          <p:nvPr>
            <p:ph idx="1" type="body"/>
          </p:nvPr>
        </p:nvSpPr>
        <p:spPr>
          <a:xfrm>
            <a:off x="311700" y="1229875"/>
            <a:ext cx="8520599" cy="3339000"/>
          </a:xfrm>
          <a:prstGeom prst="rect">
            <a:avLst/>
          </a:prstGeom>
        </p:spPr>
        <p:txBody>
          <a:bodyPr anchorCtr="0" anchor="t" bIns="91425" lIns="91425" rIns="91425" tIns="91425">
            <a:noAutofit/>
          </a:bodyPr>
          <a:lstStyle/>
          <a:p>
            <a:pPr lvl="0" rtl="0">
              <a:spcBef>
                <a:spcPts val="0"/>
              </a:spcBef>
              <a:buNone/>
            </a:pPr>
            <a:r>
              <a:rPr lang="es"/>
              <a:t>OpenMPI nos ofrece una librería sencilla de usar que nos permite realizar la paralelización multicomputador en red de forma sencilla y con buenos resultados.</a:t>
            </a:r>
          </a:p>
          <a:p>
            <a:pPr lvl="0">
              <a:spcBef>
                <a:spcPts val="0"/>
              </a:spcBef>
              <a:buNone/>
            </a:pPr>
            <a:r>
              <a:rPr lang="es"/>
              <a:t>Con un enfoque sencillo hemos conseguido obtener un rendimiento mucho mayor en la resolución del problema mediante el uso del paralelismo entre nodos. Si bien es cierto que tenemos que tener cuidado en el número de nodos a utilizar y la topología de la red para que obtengamos la mejora esperada.</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