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0" autoAdjust="0"/>
  </p:normalViewPr>
  <p:slideViewPr>
    <p:cSldViewPr>
      <p:cViewPr>
        <p:scale>
          <a:sx n="75" d="100"/>
          <a:sy n="75" d="100"/>
        </p:scale>
        <p:origin x="-3372" y="-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3928-6BA1-4482-AA88-25650747347A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D2E9-BF6A-4DA8-884A-BFC77BC10E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B57B-006F-4C7E-AB5F-D7943EDE61FB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sz="7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B57B-006F-4C7E-AB5F-D7943EDE61F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sz="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B57B-006F-4C7E-AB5F-D7943EDE61FB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sz="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B57B-006F-4C7E-AB5F-D7943EDE61FB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s-ES" sz="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1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1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1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02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2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5B07-41A5-448C-84DC-6A5B24C6BC9D}" type="datetimeFigureOut">
              <a:rPr lang="en-GB" smtClean="0"/>
              <a:t>11/11/2014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E31C-A65F-40DB-B56E-0E2C88EA4F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2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0963" y="-88900"/>
            <a:ext cx="7058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 smtClean="0"/>
              <a:t>Semaphores – exercises				1</a:t>
            </a:r>
            <a:endParaRPr lang="en-GB" sz="2800" dirty="0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192088" y="396875"/>
            <a:ext cx="666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4740" y="418104"/>
            <a:ext cx="685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en-GB" dirty="0"/>
              <a:t>In a warehouse there is a inject machine that leaves each piece produced on a conveyor belt of limited size. There is a robot that picks up the pieces of that belt (one at a time) and it leaves them in the packing case. Finally, we have an operator that, from time to time, picks up 3 pieces for quality control reasons. If there are not three pieces in the belt he will try it later. Solve the above scenario using semaphores.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260350" y="3267075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TSemáforo</a:t>
            </a:r>
            <a:r>
              <a:rPr lang="es-ES" dirty="0"/>
              <a:t> s, </a:t>
            </a:r>
            <a:r>
              <a:rPr lang="es-ES" dirty="0" smtClean="0"/>
              <a:t>n, e;</a:t>
            </a:r>
            <a:endParaRPr lang="es-ES" dirty="0"/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260350" y="6891338"/>
            <a:ext cx="5472113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inicializar(s, 1);   inicializar(n, 0);</a:t>
            </a:r>
          </a:p>
          <a:p>
            <a:r>
              <a:rPr lang="es-ES" dirty="0"/>
              <a:t>   </a:t>
            </a:r>
            <a:r>
              <a:rPr lang="es-ES" dirty="0" err="1"/>
              <a:t>cobegin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inject</a:t>
            </a:r>
            <a:r>
              <a:rPr lang="es-ES" dirty="0" smtClean="0"/>
              <a:t>();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smtClean="0"/>
              <a:t>robot();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coend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287338" y="3629025"/>
            <a:ext cx="26368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err="1" smtClean="0"/>
              <a:t>Inject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(true)</a:t>
            </a:r>
          </a:p>
          <a:p>
            <a:r>
              <a:rPr lang="es-ES" dirty="0"/>
              <a:t>   {</a:t>
            </a:r>
          </a:p>
          <a:p>
            <a:r>
              <a:rPr lang="es-ES" dirty="0"/>
              <a:t>      </a:t>
            </a:r>
            <a:r>
              <a:rPr lang="es-ES" dirty="0" err="1" smtClean="0"/>
              <a:t>produce_piece</a:t>
            </a:r>
            <a:r>
              <a:rPr lang="es-ES" dirty="0" smtClean="0"/>
              <a:t>();</a:t>
            </a:r>
          </a:p>
          <a:p>
            <a:r>
              <a:rPr lang="es-ES" dirty="0"/>
              <a:t> </a:t>
            </a:r>
            <a:r>
              <a:rPr lang="es-ES" dirty="0" smtClean="0"/>
              <a:t>     P(e);</a:t>
            </a:r>
            <a:endParaRPr lang="es-ES" dirty="0"/>
          </a:p>
          <a:p>
            <a:r>
              <a:rPr lang="es-ES" dirty="0"/>
              <a:t>      P(s);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leave</a:t>
            </a:r>
            <a:r>
              <a:rPr lang="es-ES" dirty="0" smtClean="0"/>
              <a:t> ();</a:t>
            </a:r>
            <a:endParaRPr lang="es-ES" dirty="0"/>
          </a:p>
          <a:p>
            <a:r>
              <a:rPr lang="es-ES" dirty="0"/>
              <a:t>      V(s);</a:t>
            </a:r>
          </a:p>
          <a:p>
            <a:r>
              <a:rPr lang="es-ES" dirty="0"/>
              <a:t>      V(n);</a:t>
            </a:r>
          </a:p>
          <a:p>
            <a:r>
              <a:rPr lang="es-ES" dirty="0"/>
              <a:t>   }</a:t>
            </a:r>
          </a:p>
          <a:p>
            <a:r>
              <a:rPr lang="es-ES" dirty="0"/>
              <a:t>}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3951288" y="3632200"/>
            <a:ext cx="26368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smtClean="0"/>
              <a:t>Robot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(true)</a:t>
            </a:r>
          </a:p>
          <a:p>
            <a:r>
              <a:rPr lang="es-ES" dirty="0"/>
              <a:t>   {</a:t>
            </a:r>
          </a:p>
          <a:p>
            <a:r>
              <a:rPr lang="es-ES" dirty="0"/>
              <a:t>      P(n);      </a:t>
            </a:r>
          </a:p>
          <a:p>
            <a:r>
              <a:rPr lang="es-ES" dirty="0"/>
              <a:t>      P(s);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picks</a:t>
            </a:r>
            <a:r>
              <a:rPr lang="es-ES" dirty="0" smtClean="0"/>
              <a:t> up ();</a:t>
            </a:r>
            <a:endParaRPr lang="es-ES" dirty="0"/>
          </a:p>
          <a:p>
            <a:r>
              <a:rPr lang="es-ES" dirty="0"/>
              <a:t>      V(s</a:t>
            </a:r>
            <a:r>
              <a:rPr lang="es-ES" dirty="0" smtClean="0"/>
              <a:t>);</a:t>
            </a:r>
          </a:p>
          <a:p>
            <a:r>
              <a:rPr lang="es-ES" dirty="0"/>
              <a:t> </a:t>
            </a:r>
            <a:r>
              <a:rPr lang="es-ES" dirty="0" smtClean="0"/>
              <a:t>     V(e)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packing</a:t>
            </a:r>
            <a:r>
              <a:rPr lang="es-ES" dirty="0" smtClean="0"/>
              <a:t> ();</a:t>
            </a:r>
            <a:endParaRPr lang="es-ES" dirty="0"/>
          </a:p>
          <a:p>
            <a:r>
              <a:rPr lang="es-ES" dirty="0"/>
              <a:t>   }</a:t>
            </a:r>
          </a:p>
          <a:p>
            <a:r>
              <a:rPr lang="es-ES" dirty="0"/>
              <a:t>}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244475" y="2312924"/>
            <a:ext cx="482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/>
              <a:t>Solution: Similar to the  Buffer unlimited size</a:t>
            </a:r>
            <a:endParaRPr lang="en-GB" b="1" dirty="0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ltGray">
          <a:xfrm>
            <a:off x="1916832" y="3267074"/>
            <a:ext cx="5327650" cy="576263"/>
          </a:xfrm>
          <a:prstGeom prst="wedgeRoundRectCallout">
            <a:avLst>
              <a:gd name="adj1" fmla="val -48273"/>
              <a:gd name="adj2" fmla="val 30812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s for ensure the access to the </a:t>
            </a:r>
            <a:r>
              <a:rPr lang="en-GB" sz="1600" b="1" dirty="0" err="1" smtClean="0">
                <a:latin typeface="Verdana" pitchFamily="34" charset="0"/>
                <a:cs typeface="Arial" charset="0"/>
              </a:rPr>
              <a:t>mutex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ltGray">
          <a:xfrm>
            <a:off x="1484313" y="6659563"/>
            <a:ext cx="4681537" cy="936625"/>
          </a:xfrm>
          <a:prstGeom prst="wedgeRoundRectCallout">
            <a:avLst>
              <a:gd name="adj1" fmla="val -37116"/>
              <a:gd name="adj2" fmla="val -433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n for managing P and C </a:t>
            </a:r>
            <a:r>
              <a:rPr lang="en-GB" sz="1600" b="1" dirty="0" smtClean="0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</a:p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  <a:sym typeface="Wingdings" pitchFamily="2" charset="2"/>
              </a:rPr>
              <a:t>synchronization of the consumer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ltGray">
          <a:xfrm flipV="1">
            <a:off x="3429000" y="5003800"/>
            <a:ext cx="863600" cy="15843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ltGray">
          <a:xfrm>
            <a:off x="620489" y="6083399"/>
            <a:ext cx="576263" cy="504825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ltGray">
          <a:xfrm>
            <a:off x="4381500" y="4684713"/>
            <a:ext cx="576263" cy="504825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ltGray">
          <a:xfrm flipH="1" flipV="1">
            <a:off x="1340768" y="6335810"/>
            <a:ext cx="1656432" cy="252314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549275" y="5365601"/>
            <a:ext cx="1943100" cy="7905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149725" y="5076825"/>
            <a:ext cx="1943100" cy="7905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ltGray">
          <a:xfrm>
            <a:off x="2349500" y="7812088"/>
            <a:ext cx="3671888" cy="504825"/>
          </a:xfrm>
          <a:prstGeom prst="wedgeRoundRectCallout">
            <a:avLst>
              <a:gd name="adj1" fmla="val -33569"/>
              <a:gd name="adj2" fmla="val -37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smtClean="0">
                <a:latin typeface="Verdana" pitchFamily="34" charset="0"/>
                <a:cs typeface="Arial" charset="0"/>
              </a:rPr>
              <a:t>beginning there are 0 elements</a:t>
            </a:r>
            <a:endParaRPr lang="en-GB" sz="1600" b="1">
              <a:latin typeface="Verdana" pitchFamily="34" charset="0"/>
              <a:cs typeface="Arial" charset="0"/>
            </a:endParaRPr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ltGray">
          <a:xfrm>
            <a:off x="2565400" y="8334376"/>
            <a:ext cx="3671888" cy="504825"/>
          </a:xfrm>
          <a:prstGeom prst="wedgeRoundRectCallout">
            <a:avLst>
              <a:gd name="adj1" fmla="val -33569"/>
              <a:gd name="adj2" fmla="val -37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smtClean="0">
                <a:latin typeface="Verdana" pitchFamily="34" charset="0"/>
                <a:cs typeface="Arial" charset="0"/>
              </a:rPr>
              <a:t>s=1, only 1 process</a:t>
            </a:r>
            <a:endParaRPr lang="en-GB" sz="1600" b="1">
              <a:latin typeface="Verdana" pitchFamily="34" charset="0"/>
              <a:cs typeface="Arial" charset="0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ltGray">
          <a:xfrm>
            <a:off x="653256" y="2172430"/>
            <a:ext cx="5545137" cy="647700"/>
          </a:xfrm>
          <a:prstGeom prst="wedgeRoundRectCallout">
            <a:avLst>
              <a:gd name="adj1" fmla="val -32764"/>
              <a:gd name="adj2" fmla="val 1110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3 Semaphores : s, n and e for buffer managing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nimBg="1"/>
      <p:bldP spid="16400" grpId="1" animBg="1"/>
      <p:bldP spid="16401" grpId="0" animBg="1"/>
      <p:bldP spid="16402" grpId="0" animBg="1"/>
      <p:bldP spid="16403" grpId="0" animBg="1"/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09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0963" y="-88900"/>
            <a:ext cx="7058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 smtClean="0"/>
              <a:t>Semaphores - </a:t>
            </a:r>
            <a:r>
              <a:rPr lang="en-GB" sz="2800" dirty="0"/>
              <a:t>exercises				1</a:t>
            </a:r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192088" y="396875"/>
            <a:ext cx="666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4740" y="418104"/>
            <a:ext cx="685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en-GB" dirty="0"/>
              <a:t>In a warehouse there is a inject machine that leaves each piece produced on a conveyor belt of limited size. There is a robot that picks up the pieces of that belt (one at a time) and it leaves them in the packing case. Finally, we have an operator that, from time to time, picks up 3 pieces for quality control reasons. If there are not three pieces in the belt he will try it later. Solve the above scenario using semaphores.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260350" y="6742113"/>
            <a:ext cx="547211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inicializar(s, 1);   inicializar(n, 0);</a:t>
            </a:r>
          </a:p>
          <a:p>
            <a:r>
              <a:rPr lang="es-ES" dirty="0"/>
              <a:t>   </a:t>
            </a:r>
            <a:r>
              <a:rPr lang="es-ES" dirty="0" err="1"/>
              <a:t>cobegin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inject</a:t>
            </a:r>
            <a:r>
              <a:rPr lang="es-ES" dirty="0" smtClean="0"/>
              <a:t>();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smtClean="0"/>
              <a:t>robot();</a:t>
            </a:r>
          </a:p>
          <a:p>
            <a:r>
              <a:rPr lang="es-ES" dirty="0" smtClean="0"/>
              <a:t>      </a:t>
            </a:r>
            <a:r>
              <a:rPr lang="es-ES" dirty="0" err="1" smtClean="0"/>
              <a:t>operator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coend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43898" y="7020272"/>
            <a:ext cx="278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inicializar(e, </a:t>
            </a:r>
            <a:r>
              <a:rPr lang="es-ES" dirty="0" err="1"/>
              <a:t>tamaño_cinta</a:t>
            </a:r>
            <a:r>
              <a:rPr lang="es-ES" dirty="0"/>
              <a:t>);</a:t>
            </a:r>
            <a:endParaRPr lang="en-GB" dirty="0"/>
          </a:p>
        </p:txBody>
      </p:sp>
      <p:sp>
        <p:nvSpPr>
          <p:cNvPr id="3" name="2 Rectángulo"/>
          <p:cNvSpPr/>
          <p:nvPr/>
        </p:nvSpPr>
        <p:spPr>
          <a:xfrm>
            <a:off x="3478764" y="5681444"/>
            <a:ext cx="3429000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b="1" dirty="0" err="1"/>
              <a:t>Operario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 smtClean="0"/>
              <a:t>{   </a:t>
            </a:r>
            <a:r>
              <a:rPr lang="en-US" dirty="0"/>
              <a:t>while (true)</a:t>
            </a:r>
            <a:endParaRPr lang="en-GB" dirty="0"/>
          </a:p>
          <a:p>
            <a:r>
              <a:rPr lang="en-US" dirty="0"/>
              <a:t>   {</a:t>
            </a:r>
            <a:endParaRPr lang="en-GB" dirty="0"/>
          </a:p>
          <a:p>
            <a:r>
              <a:rPr lang="en-US" dirty="0"/>
              <a:t>     P(s);</a:t>
            </a:r>
            <a:endParaRPr lang="en-GB" dirty="0"/>
          </a:p>
          <a:p>
            <a:r>
              <a:rPr lang="en-US" dirty="0"/>
              <a:t>     </a:t>
            </a:r>
            <a:r>
              <a:rPr lang="es-ES" dirty="0" err="1"/>
              <a:t>If</a:t>
            </a:r>
            <a:r>
              <a:rPr lang="es-ES" dirty="0"/>
              <a:t> (piezas&gt;=3)</a:t>
            </a:r>
            <a:endParaRPr lang="en-GB" dirty="0"/>
          </a:p>
          <a:p>
            <a:r>
              <a:rPr lang="es-ES" dirty="0"/>
              <a:t>    {</a:t>
            </a:r>
            <a:endParaRPr lang="en-GB" dirty="0"/>
          </a:p>
          <a:p>
            <a:r>
              <a:rPr lang="es-ES" dirty="0"/>
              <a:t>         Piezas=piezas-3;</a:t>
            </a:r>
            <a:endParaRPr lang="en-GB" dirty="0"/>
          </a:p>
          <a:p>
            <a:r>
              <a:rPr lang="es-ES" dirty="0"/>
              <a:t>         V(e); V(e); V(e);</a:t>
            </a:r>
            <a:endParaRPr lang="en-GB" dirty="0"/>
          </a:p>
          <a:p>
            <a:r>
              <a:rPr lang="es-ES" dirty="0"/>
              <a:t>         </a:t>
            </a:r>
            <a:r>
              <a:rPr lang="es-ES" dirty="0" err="1"/>
              <a:t>Operario_coge_piezas</a:t>
            </a:r>
            <a:r>
              <a:rPr lang="es-ES" dirty="0"/>
              <a:t>();</a:t>
            </a:r>
            <a:endParaRPr lang="en-GB" dirty="0"/>
          </a:p>
          <a:p>
            <a:r>
              <a:rPr lang="es-ES" dirty="0"/>
              <a:t>     };</a:t>
            </a:r>
            <a:endParaRPr lang="en-GB" dirty="0"/>
          </a:p>
          <a:p>
            <a:r>
              <a:rPr lang="es-ES" dirty="0"/>
              <a:t>     V(s);</a:t>
            </a:r>
            <a:endParaRPr lang="en-GB" dirty="0"/>
          </a:p>
          <a:p>
            <a:r>
              <a:rPr lang="es-ES" dirty="0"/>
              <a:t>   </a:t>
            </a:r>
            <a:r>
              <a:rPr lang="en-US" dirty="0" smtClean="0"/>
              <a:t>}}</a:t>
            </a:r>
            <a:endParaRPr lang="en-GB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92088" y="2159730"/>
            <a:ext cx="26368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err="1" smtClean="0"/>
              <a:t>Inject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(true)</a:t>
            </a:r>
          </a:p>
          <a:p>
            <a:r>
              <a:rPr lang="es-ES" dirty="0"/>
              <a:t>   {</a:t>
            </a:r>
          </a:p>
          <a:p>
            <a:r>
              <a:rPr lang="es-ES" dirty="0"/>
              <a:t>      </a:t>
            </a:r>
            <a:r>
              <a:rPr lang="es-ES" dirty="0" err="1" smtClean="0"/>
              <a:t>produce_piece</a:t>
            </a:r>
            <a:r>
              <a:rPr lang="es-ES" dirty="0" smtClean="0"/>
              <a:t>();</a:t>
            </a:r>
          </a:p>
          <a:p>
            <a:r>
              <a:rPr lang="es-ES" dirty="0"/>
              <a:t> </a:t>
            </a:r>
            <a:r>
              <a:rPr lang="es-ES" dirty="0" smtClean="0"/>
              <a:t>     P(e);</a:t>
            </a:r>
            <a:endParaRPr lang="es-ES" dirty="0"/>
          </a:p>
          <a:p>
            <a:r>
              <a:rPr lang="es-ES" dirty="0"/>
              <a:t>      P(s);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leave</a:t>
            </a:r>
            <a:r>
              <a:rPr lang="es-ES" dirty="0" smtClean="0"/>
              <a:t> ();</a:t>
            </a:r>
            <a:endParaRPr lang="es-ES" dirty="0"/>
          </a:p>
          <a:p>
            <a:r>
              <a:rPr lang="es-ES" dirty="0"/>
              <a:t>      V(s);</a:t>
            </a:r>
          </a:p>
          <a:p>
            <a:r>
              <a:rPr lang="es-ES" dirty="0"/>
              <a:t>      V(n);</a:t>
            </a:r>
          </a:p>
          <a:p>
            <a:r>
              <a:rPr lang="es-ES" dirty="0"/>
              <a:t>   }</a:t>
            </a:r>
          </a:p>
          <a:p>
            <a:r>
              <a:rPr lang="es-ES" dirty="0"/>
              <a:t>}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856038" y="2162905"/>
            <a:ext cx="26368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smtClean="0"/>
              <a:t>Robot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(true)</a:t>
            </a:r>
          </a:p>
          <a:p>
            <a:r>
              <a:rPr lang="es-ES" dirty="0"/>
              <a:t>   {</a:t>
            </a:r>
          </a:p>
          <a:p>
            <a:r>
              <a:rPr lang="es-ES" dirty="0"/>
              <a:t>      P(n);      </a:t>
            </a:r>
          </a:p>
          <a:p>
            <a:r>
              <a:rPr lang="es-ES" dirty="0"/>
              <a:t>      P(s);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picks</a:t>
            </a:r>
            <a:r>
              <a:rPr lang="es-ES" dirty="0" smtClean="0"/>
              <a:t> up ();</a:t>
            </a:r>
            <a:endParaRPr lang="es-ES" dirty="0"/>
          </a:p>
          <a:p>
            <a:r>
              <a:rPr lang="es-ES" dirty="0"/>
              <a:t>      V(s</a:t>
            </a:r>
            <a:r>
              <a:rPr lang="es-ES" dirty="0" smtClean="0"/>
              <a:t>);</a:t>
            </a:r>
          </a:p>
          <a:p>
            <a:r>
              <a:rPr lang="es-ES" dirty="0"/>
              <a:t> </a:t>
            </a:r>
            <a:r>
              <a:rPr lang="es-ES" dirty="0" smtClean="0"/>
              <a:t>     V(e)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packing</a:t>
            </a:r>
            <a:r>
              <a:rPr lang="es-ES" dirty="0" smtClean="0"/>
              <a:t> ();</a:t>
            </a:r>
            <a:endParaRPr lang="es-ES" dirty="0"/>
          </a:p>
          <a:p>
            <a:r>
              <a:rPr lang="es-ES" dirty="0"/>
              <a:t>   }</a:t>
            </a:r>
          </a:p>
          <a:p>
            <a:r>
              <a:rPr lang="es-ES" dirty="0"/>
              <a:t>}</a:t>
            </a: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ltGray">
          <a:xfrm flipH="1" flipV="1">
            <a:off x="1124744" y="3867888"/>
            <a:ext cx="2731294" cy="3872463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789363" y="6516216"/>
            <a:ext cx="2375942" cy="223224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0963" y="-88900"/>
            <a:ext cx="7058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 smtClean="0"/>
              <a:t>Semaphores - </a:t>
            </a:r>
            <a:r>
              <a:rPr lang="en-GB" sz="2800" dirty="0"/>
              <a:t>exercises				</a:t>
            </a:r>
            <a:r>
              <a:rPr lang="en-GB" sz="2800" dirty="0" smtClean="0"/>
              <a:t>2</a:t>
            </a:r>
            <a:endParaRPr lang="en-GB" sz="2800" dirty="0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192088" y="396875"/>
            <a:ext cx="666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4740" y="418104"/>
            <a:ext cx="685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en-GB" dirty="0" smtClean="0"/>
              <a:t>A </a:t>
            </a:r>
            <a:r>
              <a:rPr lang="en-GB" dirty="0"/>
              <a:t>tribe of cannibals dine in community with a big pot that contains M cooked explorers. When a cannibal is hungry, he himself takes an explorer from the pot, unless it is empty. If the pot is empty, the cannibal wakes up the cook and he waits until </a:t>
            </a:r>
            <a:r>
              <a:rPr lang="en-GB" dirty="0" smtClean="0"/>
              <a:t>the cook </a:t>
            </a:r>
            <a:r>
              <a:rPr lang="en-GB" dirty="0"/>
              <a:t>fills the pot. Develop the code of the actions of the cannibals and the cook by using semaphores. 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260350" y="3267075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TSemáforo</a:t>
            </a:r>
            <a:r>
              <a:rPr lang="es-ES" dirty="0"/>
              <a:t> 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cook</a:t>
            </a:r>
            <a:r>
              <a:rPr lang="es-ES" dirty="0"/>
              <a:t> and </a:t>
            </a:r>
            <a:r>
              <a:rPr lang="es-ES" dirty="0" err="1"/>
              <a:t>eat</a:t>
            </a:r>
            <a:r>
              <a:rPr lang="es-ES" dirty="0"/>
              <a:t>;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48680" y="6876256"/>
            <a:ext cx="63277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smtClean="0"/>
              <a:t>inicializar(</a:t>
            </a:r>
            <a:r>
              <a:rPr lang="es-ES" dirty="0" err="1" smtClean="0"/>
              <a:t>mutex</a:t>
            </a:r>
            <a:r>
              <a:rPr lang="es-ES" dirty="0" smtClean="0"/>
              <a:t>, </a:t>
            </a:r>
            <a:r>
              <a:rPr lang="es-ES" dirty="0"/>
              <a:t>1);   </a:t>
            </a:r>
            <a:r>
              <a:rPr lang="es-ES" dirty="0" smtClean="0"/>
              <a:t>inicializar(</a:t>
            </a:r>
            <a:r>
              <a:rPr lang="es-ES" dirty="0" err="1" smtClean="0"/>
              <a:t>cook</a:t>
            </a:r>
            <a:r>
              <a:rPr lang="es-ES" dirty="0" smtClean="0"/>
              <a:t>, </a:t>
            </a:r>
            <a:r>
              <a:rPr lang="es-ES" dirty="0"/>
              <a:t>0); </a:t>
            </a:r>
            <a:r>
              <a:rPr lang="es-ES" dirty="0" smtClean="0"/>
              <a:t>inicializar(</a:t>
            </a:r>
            <a:r>
              <a:rPr lang="es-ES" dirty="0" err="1" smtClean="0"/>
              <a:t>eat</a:t>
            </a:r>
            <a:r>
              <a:rPr lang="es-ES" dirty="0" smtClean="0"/>
              <a:t>, </a:t>
            </a:r>
            <a:r>
              <a:rPr lang="es-ES" dirty="0"/>
              <a:t>0);</a:t>
            </a:r>
          </a:p>
          <a:p>
            <a:r>
              <a:rPr lang="es-ES" dirty="0"/>
              <a:t>   </a:t>
            </a:r>
            <a:r>
              <a:rPr lang="es-ES" dirty="0" err="1"/>
              <a:t>cobegin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cannibal_i</a:t>
            </a:r>
            <a:r>
              <a:rPr lang="es-ES" dirty="0" smtClean="0"/>
              <a:t>();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cook</a:t>
            </a:r>
            <a:r>
              <a:rPr lang="es-ES" dirty="0" smtClean="0"/>
              <a:t>();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coend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287338" y="3629025"/>
            <a:ext cx="263683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err="1" smtClean="0"/>
              <a:t>cannibal_</a:t>
            </a:r>
            <a:r>
              <a:rPr lang="es-ES" b="1" baseline="-25000" dirty="0" err="1" smtClean="0"/>
              <a:t>i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P(</a:t>
            </a:r>
            <a:r>
              <a:rPr lang="es-ES" dirty="0" err="1" smtClean="0"/>
              <a:t>mutex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pot</a:t>
            </a:r>
            <a:r>
              <a:rPr lang="es-ES" dirty="0" smtClean="0"/>
              <a:t>=0)</a:t>
            </a:r>
            <a:endParaRPr lang="en-GB" dirty="0"/>
          </a:p>
          <a:p>
            <a:r>
              <a:rPr lang="es-ES" dirty="0"/>
              <a:t>    </a:t>
            </a:r>
            <a:r>
              <a:rPr lang="es-ES" dirty="0" smtClean="0"/>
              <a:t>  {</a:t>
            </a:r>
            <a:endParaRPr lang="en-GB" dirty="0"/>
          </a:p>
          <a:p>
            <a:r>
              <a:rPr lang="es-ES" dirty="0" smtClean="0"/>
              <a:t>         V(</a:t>
            </a:r>
            <a:r>
              <a:rPr lang="es-ES" dirty="0" err="1" smtClean="0"/>
              <a:t>cook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P(</a:t>
            </a:r>
            <a:r>
              <a:rPr lang="es-ES" dirty="0" err="1" smtClean="0"/>
              <a:t>eat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   }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pot</a:t>
            </a:r>
            <a:r>
              <a:rPr lang="es-ES" dirty="0" smtClean="0"/>
              <a:t>--;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smtClean="0"/>
              <a:t>V(</a:t>
            </a:r>
            <a:r>
              <a:rPr lang="es-ES" dirty="0" err="1" smtClean="0"/>
              <a:t>mutex</a:t>
            </a:r>
            <a:r>
              <a:rPr lang="es-ES" dirty="0" smtClean="0"/>
              <a:t>);</a:t>
            </a:r>
            <a:endParaRPr lang="es-ES" dirty="0"/>
          </a:p>
          <a:p>
            <a:r>
              <a:rPr lang="es-ES" dirty="0"/>
              <a:t>   }</a:t>
            </a:r>
          </a:p>
          <a:p>
            <a:r>
              <a:rPr lang="es-ES" dirty="0"/>
              <a:t>}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3951288" y="3632200"/>
            <a:ext cx="263683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smtClean="0"/>
              <a:t>Cook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(true)</a:t>
            </a:r>
          </a:p>
          <a:p>
            <a:r>
              <a:rPr lang="es-ES" dirty="0"/>
              <a:t>   {</a:t>
            </a:r>
          </a:p>
          <a:p>
            <a:r>
              <a:rPr lang="es-ES" dirty="0"/>
              <a:t>      </a:t>
            </a:r>
            <a:r>
              <a:rPr lang="es-ES" dirty="0" smtClean="0"/>
              <a:t>P(</a:t>
            </a:r>
            <a:r>
              <a:rPr lang="es-ES" dirty="0" err="1" smtClean="0"/>
              <a:t>cook</a:t>
            </a:r>
            <a:r>
              <a:rPr lang="es-ES" dirty="0" smtClean="0"/>
              <a:t>);      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pot</a:t>
            </a:r>
            <a:r>
              <a:rPr lang="es-ES" dirty="0" smtClean="0"/>
              <a:t>=m;</a:t>
            </a:r>
            <a:endParaRPr lang="es-ES" dirty="0"/>
          </a:p>
          <a:p>
            <a:r>
              <a:rPr lang="es-ES" dirty="0" smtClean="0"/>
              <a:t>       V(</a:t>
            </a:r>
            <a:r>
              <a:rPr lang="es-ES" dirty="0" err="1" smtClean="0"/>
              <a:t>eat</a:t>
            </a:r>
            <a:r>
              <a:rPr lang="es-ES" dirty="0" smtClean="0"/>
              <a:t>);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r>
              <a:rPr lang="es-ES" dirty="0"/>
              <a:t>}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ltGray">
          <a:xfrm>
            <a:off x="1260475" y="2492311"/>
            <a:ext cx="5327650" cy="576263"/>
          </a:xfrm>
          <a:prstGeom prst="wedgeRoundRectCallout">
            <a:avLst>
              <a:gd name="adj1" fmla="val -48273"/>
              <a:gd name="adj2" fmla="val 30812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err="1" smtClean="0">
                <a:latin typeface="Verdana" pitchFamily="34" charset="0"/>
                <a:cs typeface="Arial" charset="0"/>
              </a:rPr>
              <a:t>mutex</a:t>
            </a:r>
            <a:r>
              <a:rPr lang="en-GB" sz="1600" b="1" dirty="0" smtClean="0">
                <a:latin typeface="Verdana" pitchFamily="34" charset="0"/>
                <a:cs typeface="Arial" charset="0"/>
              </a:rPr>
              <a:t> for ensure the access to the </a:t>
            </a:r>
            <a:r>
              <a:rPr lang="en-GB" sz="1600" b="1" dirty="0" err="1" smtClean="0">
                <a:latin typeface="Verdana" pitchFamily="34" charset="0"/>
                <a:cs typeface="Arial" charset="0"/>
              </a:rPr>
              <a:t>mutex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ltGray">
          <a:xfrm>
            <a:off x="291306" y="5626160"/>
            <a:ext cx="4681537" cy="936625"/>
          </a:xfrm>
          <a:prstGeom prst="wedgeRoundRectCallout">
            <a:avLst>
              <a:gd name="adj1" fmla="val -37116"/>
              <a:gd name="adj2" fmla="val -433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cook for managing </a:t>
            </a:r>
            <a:r>
              <a:rPr lang="en-GB" sz="1600" b="1" dirty="0" err="1" smtClean="0">
                <a:latin typeface="Verdana" pitchFamily="34" charset="0"/>
                <a:cs typeface="Arial" charset="0"/>
              </a:rPr>
              <a:t>Cann</a:t>
            </a:r>
            <a:r>
              <a:rPr lang="en-GB" sz="1600" b="1" dirty="0" smtClean="0">
                <a:latin typeface="Verdana" pitchFamily="34" charset="0"/>
                <a:cs typeface="Arial" charset="0"/>
              </a:rPr>
              <a:t>. and Cook </a:t>
            </a:r>
            <a:r>
              <a:rPr lang="en-GB" sz="1600" b="1" dirty="0" smtClean="0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</a:p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  <a:sym typeface="Wingdings" pitchFamily="2" charset="2"/>
              </a:rPr>
              <a:t>synchronization of the cook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ltGray">
          <a:xfrm flipV="1">
            <a:off x="1605756" y="4932039"/>
            <a:ext cx="2111276" cy="48535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ltGray">
          <a:xfrm flipH="1">
            <a:off x="1448258" y="5508104"/>
            <a:ext cx="2844341" cy="28795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ltGray">
          <a:xfrm>
            <a:off x="3232944" y="6386513"/>
            <a:ext cx="3671888" cy="504825"/>
          </a:xfrm>
          <a:prstGeom prst="wedgeRoundRectCallout">
            <a:avLst>
              <a:gd name="adj1" fmla="val -33569"/>
              <a:gd name="adj2" fmla="val -37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And eat wait until pot is full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ltGray">
          <a:xfrm>
            <a:off x="2723554" y="8036718"/>
            <a:ext cx="3671888" cy="504825"/>
          </a:xfrm>
          <a:prstGeom prst="wedgeRoundRectCallout">
            <a:avLst>
              <a:gd name="adj1" fmla="val -33569"/>
              <a:gd name="adj2" fmla="val -37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err="1" smtClean="0">
                <a:latin typeface="Verdana" pitchFamily="34" charset="0"/>
                <a:cs typeface="Arial" charset="0"/>
              </a:rPr>
              <a:t>mutex</a:t>
            </a:r>
            <a:r>
              <a:rPr lang="en-GB" sz="1600" b="1" dirty="0" smtClean="0">
                <a:latin typeface="Verdana" pitchFamily="34" charset="0"/>
                <a:cs typeface="Arial" charset="0"/>
              </a:rPr>
              <a:t>=1, only 1 process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ltGray">
          <a:xfrm>
            <a:off x="3186112" y="8424812"/>
            <a:ext cx="3671888" cy="504825"/>
          </a:xfrm>
          <a:prstGeom prst="wedgeRoundRectCallout">
            <a:avLst>
              <a:gd name="adj1" fmla="val -33569"/>
              <a:gd name="adj2" fmla="val -37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Sync. Cook and eat = 0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44475" y="2312924"/>
            <a:ext cx="482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/>
              <a:t>Solution: Barber</a:t>
            </a:r>
            <a:endParaRPr lang="en-GB" b="1" dirty="0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ltGray">
          <a:xfrm>
            <a:off x="653256" y="2172430"/>
            <a:ext cx="5545137" cy="647700"/>
          </a:xfrm>
          <a:prstGeom prst="wedgeRoundRectCallout">
            <a:avLst>
              <a:gd name="adj1" fmla="val -32764"/>
              <a:gd name="adj2" fmla="val 1110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defTabSz="288925">
              <a:lnSpc>
                <a:spcPct val="160000"/>
              </a:lnSpc>
              <a:spcBef>
                <a:spcPct val="20000"/>
              </a:spcBef>
              <a:defRPr/>
            </a:pPr>
            <a:r>
              <a:rPr lang="en-GB" sz="1600" b="1" dirty="0" smtClean="0">
                <a:latin typeface="Verdana" pitchFamily="34" charset="0"/>
                <a:cs typeface="Arial" charset="0"/>
              </a:rPr>
              <a:t>3 Semaphores : </a:t>
            </a:r>
            <a:r>
              <a:rPr lang="en-GB" sz="1600" b="1" dirty="0" err="1" smtClean="0">
                <a:latin typeface="Verdana" pitchFamily="34" charset="0"/>
                <a:cs typeface="Arial" charset="0"/>
              </a:rPr>
              <a:t>mutex</a:t>
            </a:r>
            <a:r>
              <a:rPr lang="en-GB" sz="1600" b="1" dirty="0" smtClean="0">
                <a:latin typeface="Verdana" pitchFamily="34" charset="0"/>
                <a:cs typeface="Arial" charset="0"/>
              </a:rPr>
              <a:t>, cook and eat</a:t>
            </a:r>
            <a:endParaRPr lang="en-GB" sz="1600" b="1" dirty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3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nimBg="1"/>
      <p:bldP spid="16400" grpId="1" animBg="1"/>
      <p:bldP spid="16401" grpId="0" animBg="1"/>
      <p:bldP spid="16402" grpId="0" animBg="1"/>
      <p:bldP spid="16405" grpId="0" animBg="1"/>
      <p:bldP spid="16408" grpId="0" animBg="1"/>
      <p:bldP spid="16409" grpId="0" animBg="1"/>
      <p:bldP spid="16409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0963" y="-88900"/>
            <a:ext cx="7058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 smtClean="0"/>
              <a:t>Semaphores - </a:t>
            </a:r>
            <a:r>
              <a:rPr lang="en-GB" sz="2800" dirty="0"/>
              <a:t>exercises				</a:t>
            </a:r>
            <a:r>
              <a:rPr lang="en-GB" sz="2800" dirty="0" smtClean="0"/>
              <a:t>2</a:t>
            </a:r>
            <a:endParaRPr lang="en-GB" sz="2800" dirty="0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192088" y="396875"/>
            <a:ext cx="666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4740" y="418104"/>
            <a:ext cx="685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en-GB" dirty="0" smtClean="0"/>
              <a:t>A </a:t>
            </a:r>
            <a:r>
              <a:rPr lang="en-GB" dirty="0"/>
              <a:t>tribe of cannibals dine in community with a big pot that contains M cooked explorers. When a cannibal is hungry, he himself takes an explorer from the pot, unless it is empty. If the pot is empty, the cannibal wakes up the cook and he waits until </a:t>
            </a:r>
            <a:r>
              <a:rPr lang="en-GB" dirty="0" smtClean="0"/>
              <a:t>the cook </a:t>
            </a:r>
            <a:r>
              <a:rPr lang="en-GB" dirty="0"/>
              <a:t>fills the pot. Develop the code of the actions of the cannibals and the cook by using semaphores. </a:t>
            </a: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260350" y="3267075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TSemáforo</a:t>
            </a:r>
            <a:r>
              <a:rPr lang="es-ES" dirty="0"/>
              <a:t> 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cook</a:t>
            </a:r>
            <a:r>
              <a:rPr lang="es-ES" dirty="0"/>
              <a:t> and </a:t>
            </a:r>
            <a:r>
              <a:rPr lang="es-ES" dirty="0" err="1"/>
              <a:t>eat</a:t>
            </a:r>
            <a:r>
              <a:rPr lang="es-ES" dirty="0"/>
              <a:t>;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48680" y="6876256"/>
            <a:ext cx="63277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smtClean="0"/>
              <a:t>inicializar(</a:t>
            </a:r>
            <a:r>
              <a:rPr lang="es-ES" dirty="0" err="1" smtClean="0"/>
              <a:t>mutex</a:t>
            </a:r>
            <a:r>
              <a:rPr lang="es-ES" dirty="0" smtClean="0"/>
              <a:t>, </a:t>
            </a:r>
            <a:r>
              <a:rPr lang="es-ES" dirty="0"/>
              <a:t>1);   </a:t>
            </a:r>
            <a:r>
              <a:rPr lang="es-ES" dirty="0" smtClean="0"/>
              <a:t>inicializar(</a:t>
            </a:r>
            <a:r>
              <a:rPr lang="es-ES" dirty="0" err="1" smtClean="0"/>
              <a:t>cook</a:t>
            </a:r>
            <a:r>
              <a:rPr lang="es-ES" dirty="0" smtClean="0"/>
              <a:t>, </a:t>
            </a:r>
            <a:r>
              <a:rPr lang="es-ES" dirty="0"/>
              <a:t>0); </a:t>
            </a:r>
            <a:r>
              <a:rPr lang="es-ES" dirty="0" smtClean="0"/>
              <a:t>inicializar(</a:t>
            </a:r>
            <a:r>
              <a:rPr lang="es-ES" dirty="0" err="1" smtClean="0"/>
              <a:t>eat</a:t>
            </a:r>
            <a:r>
              <a:rPr lang="es-ES" dirty="0" smtClean="0"/>
              <a:t>, </a:t>
            </a:r>
            <a:r>
              <a:rPr lang="es-ES" dirty="0"/>
              <a:t>0);</a:t>
            </a:r>
          </a:p>
          <a:p>
            <a:r>
              <a:rPr lang="es-ES" dirty="0"/>
              <a:t>   </a:t>
            </a:r>
            <a:r>
              <a:rPr lang="es-ES" dirty="0" err="1"/>
              <a:t>cobegin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cannibal_i</a:t>
            </a:r>
            <a:r>
              <a:rPr lang="es-ES" dirty="0" smtClean="0"/>
              <a:t>();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cook</a:t>
            </a:r>
            <a:r>
              <a:rPr lang="es-ES" dirty="0" smtClean="0"/>
              <a:t>();</a:t>
            </a:r>
            <a:endParaRPr lang="es-ES" dirty="0"/>
          </a:p>
          <a:p>
            <a:r>
              <a:rPr lang="es-ES" dirty="0"/>
              <a:t>   </a:t>
            </a:r>
            <a:r>
              <a:rPr lang="es-ES" dirty="0" err="1"/>
              <a:t>coend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287338" y="3629025"/>
            <a:ext cx="263683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err="1" smtClean="0"/>
              <a:t>cannibal_</a:t>
            </a:r>
            <a:r>
              <a:rPr lang="es-ES" b="1" baseline="-25000" dirty="0" err="1" smtClean="0"/>
              <a:t>i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P(</a:t>
            </a:r>
            <a:r>
              <a:rPr lang="es-ES" dirty="0" err="1" smtClean="0"/>
              <a:t>mutex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pot</a:t>
            </a:r>
            <a:r>
              <a:rPr lang="es-ES" dirty="0" smtClean="0"/>
              <a:t>=0)</a:t>
            </a:r>
            <a:endParaRPr lang="en-GB" dirty="0"/>
          </a:p>
          <a:p>
            <a:r>
              <a:rPr lang="es-ES" dirty="0"/>
              <a:t>    </a:t>
            </a:r>
            <a:r>
              <a:rPr lang="es-ES" dirty="0" smtClean="0"/>
              <a:t>  {</a:t>
            </a:r>
            <a:endParaRPr lang="en-GB" dirty="0"/>
          </a:p>
          <a:p>
            <a:r>
              <a:rPr lang="es-ES" dirty="0" smtClean="0"/>
              <a:t>         V(</a:t>
            </a:r>
            <a:r>
              <a:rPr lang="es-ES" dirty="0" err="1" smtClean="0"/>
              <a:t>cook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P(</a:t>
            </a:r>
            <a:r>
              <a:rPr lang="es-ES" dirty="0" err="1" smtClean="0"/>
              <a:t>eat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   }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err="1" smtClean="0"/>
              <a:t>pot</a:t>
            </a:r>
            <a:r>
              <a:rPr lang="es-ES" dirty="0" smtClean="0"/>
              <a:t>--;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smtClean="0"/>
              <a:t>V(</a:t>
            </a:r>
            <a:r>
              <a:rPr lang="es-ES" dirty="0" err="1" smtClean="0"/>
              <a:t>mutex</a:t>
            </a:r>
            <a:r>
              <a:rPr lang="es-ES" dirty="0" smtClean="0"/>
              <a:t>);</a:t>
            </a:r>
            <a:endParaRPr lang="es-ES" dirty="0"/>
          </a:p>
          <a:p>
            <a:r>
              <a:rPr lang="es-ES" dirty="0"/>
              <a:t>   }</a:t>
            </a:r>
          </a:p>
          <a:p>
            <a:r>
              <a:rPr lang="es-ES" dirty="0"/>
              <a:t>}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3951288" y="3632200"/>
            <a:ext cx="263683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b="1" dirty="0" smtClean="0"/>
              <a:t>Cook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(true)</a:t>
            </a:r>
          </a:p>
          <a:p>
            <a:r>
              <a:rPr lang="es-ES" dirty="0"/>
              <a:t>   {</a:t>
            </a:r>
          </a:p>
          <a:p>
            <a:r>
              <a:rPr lang="es-ES" dirty="0"/>
              <a:t>      </a:t>
            </a:r>
            <a:r>
              <a:rPr lang="es-ES" dirty="0" smtClean="0"/>
              <a:t>P(</a:t>
            </a:r>
            <a:r>
              <a:rPr lang="es-ES" dirty="0" err="1" smtClean="0"/>
              <a:t>cook</a:t>
            </a:r>
            <a:r>
              <a:rPr lang="es-ES" dirty="0" smtClean="0"/>
              <a:t>);      </a:t>
            </a:r>
            <a:endParaRPr lang="es-ES" dirty="0"/>
          </a:p>
          <a:p>
            <a:r>
              <a:rPr lang="es-ES" dirty="0"/>
              <a:t>      </a:t>
            </a:r>
            <a:r>
              <a:rPr lang="es-ES" dirty="0" err="1" smtClean="0"/>
              <a:t>pot</a:t>
            </a:r>
            <a:r>
              <a:rPr lang="es-ES" dirty="0" smtClean="0"/>
              <a:t>=m;</a:t>
            </a:r>
            <a:endParaRPr lang="es-ES" dirty="0"/>
          </a:p>
          <a:p>
            <a:r>
              <a:rPr lang="es-ES" dirty="0" smtClean="0"/>
              <a:t>       V(</a:t>
            </a:r>
            <a:r>
              <a:rPr lang="es-ES" dirty="0" err="1" smtClean="0"/>
              <a:t>eat</a:t>
            </a:r>
            <a:r>
              <a:rPr lang="es-ES" dirty="0" smtClean="0"/>
              <a:t>);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r>
              <a:rPr lang="es-ES" dirty="0"/>
              <a:t>}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244475" y="2312924"/>
            <a:ext cx="482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/>
              <a:t>Solution: Barber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28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874</Words>
  <Application>Microsoft Office PowerPoint</Application>
  <PresentationFormat>Presentación en pantalla (4:3)</PresentationFormat>
  <Paragraphs>169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dgil</dc:creator>
  <cp:lastModifiedBy>dgil</cp:lastModifiedBy>
  <cp:revision>9</cp:revision>
  <dcterms:created xsi:type="dcterms:W3CDTF">2014-11-04T09:43:38Z</dcterms:created>
  <dcterms:modified xsi:type="dcterms:W3CDTF">2014-11-11T09:19:57Z</dcterms:modified>
</cp:coreProperties>
</file>