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1" r:id="rId5"/>
    <p:sldId id="258" r:id="rId6"/>
    <p:sldId id="262" r:id="rId7"/>
    <p:sldId id="263" r:id="rId8"/>
    <p:sldId id="264" r:id="rId9"/>
    <p:sldId id="265" r:id="rId10"/>
    <p:sldId id="267" r:id="rId11"/>
    <p:sldId id="268" r:id="rId12"/>
    <p:sldId id="266" r:id="rId13"/>
    <p:sldId id="26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CC"/>
    <a:srgbClr val="5EEC3C"/>
    <a:srgbClr val="1D3A00"/>
    <a:srgbClr val="6C1A00"/>
    <a:srgbClr val="003296"/>
    <a:srgbClr val="E39A39"/>
    <a:srgbClr val="FFC901"/>
    <a:srgbClr val="FE9202"/>
    <a:srgbClr val="FEA402"/>
    <a:srgbClr val="D68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9DC0B-439A-4283-B282-0A81E38E4B9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FD5F7-8A08-47F0-BD34-72DA7B8DD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74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FD5F7-8A08-47F0-BD34-72DA7B8DDD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15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11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350110"/>
            <a:ext cx="565008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877160"/>
            <a:ext cx="5650085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4574626E-3215-4C59-A1E6-8B61DF5D75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512214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1"/>
            <a:ext cx="6108200" cy="366376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64123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64123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A319AF-0FCC-4128-9740-8A4A650F4C8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tmp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mp"/><Relationship Id="rId3" Type="http://schemas.openxmlformats.org/officeDocument/2006/relationships/image" Target="../media/image6.tmp"/><Relationship Id="rId7" Type="http://schemas.openxmlformats.org/officeDocument/2006/relationships/image" Target="../media/image10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tmp"/><Relationship Id="rId5" Type="http://schemas.openxmlformats.org/officeDocument/2006/relationships/image" Target="../media/image21.tmp"/><Relationship Id="rId4" Type="http://schemas.openxmlformats.org/officeDocument/2006/relationships/image" Target="../media/image20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55" y="1394811"/>
            <a:ext cx="5039265" cy="133616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Final Project ---</a:t>
            </a:r>
            <a:br>
              <a:rPr lang="en-US" dirty="0"/>
            </a:br>
            <a:r>
              <a:rPr lang="en-US" dirty="0"/>
              <a:t>Premier League 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C65C52-1F5F-4086-8ADD-45D2ED7E2290}"/>
              </a:ext>
            </a:extLst>
          </p:cNvPr>
          <p:cNvSpPr/>
          <p:nvPr/>
        </p:nvSpPr>
        <p:spPr>
          <a:xfrm>
            <a:off x="1212490" y="2732613"/>
            <a:ext cx="2535566" cy="646331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22225">
                  <a:solidFill>
                    <a:schemeClr val="accent2"/>
                  </a:solidFill>
                  <a:prstDash val="solid"/>
                </a:ln>
                <a:gradFill flip="none" rotWithShape="1">
                  <a:gsLst>
                    <a:gs pos="0">
                      <a:srgbClr val="FF0000"/>
                    </a:gs>
                    <a:gs pos="42000">
                      <a:srgbClr val="FF0000"/>
                    </a:gs>
                    <a:gs pos="63000">
                      <a:schemeClr val="tx1"/>
                    </a:gs>
                    <a:gs pos="92000">
                      <a:schemeClr val="tx1"/>
                    </a:gs>
                  </a:gsLst>
                  <a:lin ang="2700000" scaled="1"/>
                  <a:tileRect/>
                </a:gradFill>
              </a:rPr>
              <a:t> </a:t>
            </a:r>
            <a:r>
              <a:rPr lang="en-US" altLang="zh-CN" b="1" dirty="0">
                <a:ln w="22225">
                  <a:noFill/>
                  <a:prstDash val="solid"/>
                </a:ln>
                <a:gradFill flip="none" rotWithShape="1">
                  <a:gsLst>
                    <a:gs pos="0">
                      <a:srgbClr val="FF0000"/>
                    </a:gs>
                    <a:gs pos="42000">
                      <a:srgbClr val="FF0000"/>
                    </a:gs>
                    <a:gs pos="63000">
                      <a:schemeClr val="tx1"/>
                    </a:gs>
                    <a:gs pos="92000">
                      <a:schemeClr val="tx1"/>
                    </a:gs>
                  </a:gsLst>
                  <a:lin ang="2700000" scaled="1"/>
                  <a:tileRect/>
                </a:gradFill>
              </a:rPr>
              <a:t>Northeastern University</a:t>
            </a:r>
          </a:p>
          <a:p>
            <a:pPr algn="ctr"/>
            <a:r>
              <a:rPr lang="en-US" altLang="zh-CN" b="1" dirty="0" err="1">
                <a:ln w="22225">
                  <a:noFill/>
                  <a:prstDash val="solid"/>
                </a:ln>
                <a:gradFill flip="none" rotWithShape="1">
                  <a:gsLst>
                    <a:gs pos="0">
                      <a:srgbClr val="FF0000"/>
                    </a:gs>
                    <a:gs pos="42000">
                      <a:srgbClr val="FF0000"/>
                    </a:gs>
                    <a:gs pos="63000">
                      <a:schemeClr val="tx1"/>
                    </a:gs>
                    <a:gs pos="92000">
                      <a:schemeClr val="tx1"/>
                    </a:gs>
                  </a:gsLst>
                  <a:lin ang="2700000" scaled="1"/>
                  <a:tileRect/>
                </a:gradFill>
              </a:rPr>
              <a:t>Jin</a:t>
            </a:r>
            <a:r>
              <a:rPr lang="en-US" altLang="zh-CN" b="1" dirty="0">
                <a:ln w="22225">
                  <a:noFill/>
                  <a:prstDash val="solid"/>
                </a:ln>
                <a:gradFill flip="none" rotWithShape="1">
                  <a:gsLst>
                    <a:gs pos="0">
                      <a:srgbClr val="FF0000"/>
                    </a:gs>
                    <a:gs pos="42000">
                      <a:srgbClr val="FF0000"/>
                    </a:gs>
                    <a:gs pos="63000">
                      <a:schemeClr val="tx1"/>
                    </a:gs>
                    <a:gs pos="92000">
                      <a:schemeClr val="tx1"/>
                    </a:gs>
                  </a:gsLst>
                  <a:lin ang="2700000" scaled="1"/>
                  <a:tileRect/>
                </a:gradFill>
              </a:rPr>
              <a:t> Lin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77EE6-4FE5-4808-A63A-107D654C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Use Case – In Transfer</a:t>
            </a:r>
            <a:endParaRPr lang="zh-CN" altLang="en-US" dirty="0"/>
          </a:p>
        </p:txBody>
      </p:sp>
      <p:pic>
        <p:nvPicPr>
          <p:cNvPr id="10" name="Picture 9" descr="Screen Clipping">
            <a:extLst>
              <a:ext uri="{FF2B5EF4-FFF2-40B4-BE49-F238E27FC236}">
                <a16:creationId xmlns:a16="http://schemas.microsoft.com/office/drawing/2014/main" id="{7183718E-401C-4A01-AD8E-06B49231D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1206745"/>
            <a:ext cx="5496692" cy="1190791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D03A277-EDCB-45F7-A347-E985CA4B2D8C}"/>
              </a:ext>
            </a:extLst>
          </p:cNvPr>
          <p:cNvSpPr/>
          <p:nvPr/>
        </p:nvSpPr>
        <p:spPr>
          <a:xfrm>
            <a:off x="448965" y="2122975"/>
            <a:ext cx="5344675" cy="2079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13" descr="Screen Clipping">
            <a:extLst>
              <a:ext uri="{FF2B5EF4-FFF2-40B4-BE49-F238E27FC236}">
                <a16:creationId xmlns:a16="http://schemas.microsoft.com/office/drawing/2014/main" id="{5C2B45CC-B0E7-4B90-BAAF-3D981191C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2712286"/>
            <a:ext cx="7072867" cy="2153295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7C028CF-C8BD-4FAB-8F91-D41F49BC6F99}"/>
              </a:ext>
            </a:extLst>
          </p:cNvPr>
          <p:cNvSpPr/>
          <p:nvPr/>
        </p:nvSpPr>
        <p:spPr>
          <a:xfrm>
            <a:off x="601670" y="4294550"/>
            <a:ext cx="6871725" cy="2079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16" descr="Screen Clipping">
            <a:extLst>
              <a:ext uri="{FF2B5EF4-FFF2-40B4-BE49-F238E27FC236}">
                <a16:creationId xmlns:a16="http://schemas.microsoft.com/office/drawing/2014/main" id="{CF0F8FE2-BE3E-4456-9A47-6E8505C9DC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148" y="1188360"/>
            <a:ext cx="3873143" cy="2640780"/>
          </a:xfrm>
          <a:prstGeom prst="rect">
            <a:avLst/>
          </a:prstGeom>
        </p:spPr>
      </p:pic>
      <p:pic>
        <p:nvPicPr>
          <p:cNvPr id="19" name="Picture 18" descr="Screen Clipping">
            <a:extLst>
              <a:ext uri="{FF2B5EF4-FFF2-40B4-BE49-F238E27FC236}">
                <a16:creationId xmlns:a16="http://schemas.microsoft.com/office/drawing/2014/main" id="{880FFD22-23BF-44AE-BF7A-E72ACDAD34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45" y="1181960"/>
            <a:ext cx="5534797" cy="1371791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19C36EC-4404-4FBB-994D-161899CEC06C}"/>
              </a:ext>
            </a:extLst>
          </p:cNvPr>
          <p:cNvSpPr/>
          <p:nvPr/>
        </p:nvSpPr>
        <p:spPr>
          <a:xfrm>
            <a:off x="2892245" y="2268471"/>
            <a:ext cx="5344675" cy="2079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21" descr="Screen Clipping">
            <a:extLst>
              <a:ext uri="{FF2B5EF4-FFF2-40B4-BE49-F238E27FC236}">
                <a16:creationId xmlns:a16="http://schemas.microsoft.com/office/drawing/2014/main" id="{8CA597CF-9A2A-4E3F-A65E-55A33E0A4E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0" y="2589750"/>
            <a:ext cx="7586616" cy="2240343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338ED8E-0EA3-4636-87D7-44FA80B64D2F}"/>
              </a:ext>
            </a:extLst>
          </p:cNvPr>
          <p:cNvSpPr/>
          <p:nvPr/>
        </p:nvSpPr>
        <p:spPr>
          <a:xfrm>
            <a:off x="1313060" y="4350975"/>
            <a:ext cx="6871725" cy="2079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30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5" grpId="0" animBg="1"/>
      <p:bldP spid="15" grpId="1" animBg="1"/>
      <p:bldP spid="20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E362E1-FD6C-4D9A-87C5-89738F3C1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281175"/>
            <a:ext cx="8093365" cy="61082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Use Case – In Transfer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7A18EA-55D2-413E-9BEA-A5379DAE4603}"/>
              </a:ext>
            </a:extLst>
          </p:cNvPr>
          <p:cNvSpPr txBox="1"/>
          <p:nvPr/>
        </p:nvSpPr>
        <p:spPr>
          <a:xfrm>
            <a:off x="601670" y="1044700"/>
            <a:ext cx="801565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CREATE `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Intransfer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`(in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Player_ID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, in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Club_ID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, in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Transfer_Date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date, </a:t>
            </a:r>
          </a:p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		in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Transfer_Amount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Double,in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Curr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VARCHAR(45),</a:t>
            </a:r>
          </a:p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		in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Dscrpn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ENUM('Free', 'Loan', 'Undisclosed', 'Released’))</a:t>
            </a:r>
          </a:p>
          <a:p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proc_label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: BEGIN	</a:t>
            </a:r>
          </a:p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	select @club:=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players.belongtoclubid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from players     </a:t>
            </a:r>
          </a:p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	where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players.playerid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Player_ID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;    </a:t>
            </a:r>
          </a:p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zh-CN" dirty="0">
                <a:solidFill>
                  <a:schemeClr val="tx2"/>
                </a:solidFill>
              </a:rPr>
              <a:t>IF @club IS not NULL THEN          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		leave </a:t>
            </a:r>
            <a:r>
              <a:rPr lang="en-US" altLang="zh-CN" dirty="0" err="1">
                <a:solidFill>
                  <a:schemeClr val="tx2"/>
                </a:solidFill>
              </a:rPr>
              <a:t>proc_label</a:t>
            </a:r>
            <a:r>
              <a:rPr lang="en-US" altLang="zh-CN" dirty="0">
                <a:solidFill>
                  <a:schemeClr val="tx2"/>
                </a:solidFill>
              </a:rPr>
              <a:t>;	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	END IF;    </a:t>
            </a:r>
          </a:p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	insert into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in_transfers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PlayerID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ClubID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TransferDate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TransferAmount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, </a:t>
            </a:r>
          </a:p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						Currency, Description)    </a:t>
            </a:r>
          </a:p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	value(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Player_ID,Club_ID,Transfer_Date,Transfer_Amount,Curr,Dscrpn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);     </a:t>
            </a:r>
          </a:p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564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59BB6-CB9C-443D-A636-9269BCF6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Database Features</a:t>
            </a:r>
            <a:endParaRPr lang="zh-CN" alt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4122EF-9B48-4394-A23E-1109C7939512}"/>
              </a:ext>
            </a:extLst>
          </p:cNvPr>
          <p:cNvSpPr txBox="1">
            <a:spLocks/>
          </p:cNvSpPr>
          <p:nvPr/>
        </p:nvSpPr>
        <p:spPr>
          <a:xfrm>
            <a:off x="448965" y="1197405"/>
            <a:ext cx="8246071" cy="36649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5F5A8-56E6-4448-BA2D-D3F62265BB8B}"/>
              </a:ext>
            </a:extLst>
          </p:cNvPr>
          <p:cNvSpPr txBox="1"/>
          <p:nvPr/>
        </p:nvSpPr>
        <p:spPr>
          <a:xfrm>
            <a:off x="1059785" y="1197405"/>
            <a:ext cx="63074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C00000"/>
                </a:solidFill>
              </a:rPr>
              <a:t>Database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C00000"/>
                </a:solidFill>
              </a:rPr>
              <a:t>14 Tables, 4 Views, 7 SPs, 5 triggers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C00000"/>
                </a:solidFill>
              </a:rPr>
              <a:t>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C00000"/>
                </a:solidFill>
              </a:rPr>
              <a:t>20 Premier League Football Clubs, 22 Stadiums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C00000"/>
                </a:solidFill>
              </a:rPr>
              <a:t>18 Referees, 24 Coaches, 540 Players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C00000"/>
                </a:solidFill>
              </a:rPr>
              <a:t>159 Matches, 684 Match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C00000"/>
                </a:solidFill>
              </a:rPr>
              <a:t>More than 1000 Player Appearance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54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3CBFA5-6569-412A-B00A-C795C8A8BD97}"/>
              </a:ext>
            </a:extLst>
          </p:cNvPr>
          <p:cNvSpPr txBox="1">
            <a:spLocks/>
          </p:cNvSpPr>
          <p:nvPr/>
        </p:nvSpPr>
        <p:spPr>
          <a:xfrm>
            <a:off x="143555" y="281175"/>
            <a:ext cx="5955495" cy="763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 End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9C7C3AC-AE3D-4CDB-8940-56C4DCF4ACA0}"/>
              </a:ext>
            </a:extLst>
          </p:cNvPr>
          <p:cNvSpPr txBox="1">
            <a:spLocks/>
          </p:cNvSpPr>
          <p:nvPr/>
        </p:nvSpPr>
        <p:spPr>
          <a:xfrm>
            <a:off x="1365195" y="2189987"/>
            <a:ext cx="5955495" cy="763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Thank you!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631EAE9-A524-4801-8271-DEDD45D44AE5}"/>
              </a:ext>
            </a:extLst>
          </p:cNvPr>
          <p:cNvSpPr txBox="1">
            <a:spLocks/>
          </p:cNvSpPr>
          <p:nvPr/>
        </p:nvSpPr>
        <p:spPr>
          <a:xfrm>
            <a:off x="4113885" y="4251505"/>
            <a:ext cx="5115618" cy="763525"/>
          </a:xfrm>
          <a:prstGeom prst="rect">
            <a:avLst/>
          </a:prstGeom>
        </p:spPr>
        <p:txBody>
          <a:bodyPr>
            <a:normAutofit fontScale="3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Database Management and Database Design</a:t>
            </a:r>
          </a:p>
          <a:p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Jin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Lin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Northeastern University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28470"/>
            <a:ext cx="5191970" cy="763525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Statements ---</a:t>
            </a:r>
            <a:br>
              <a:rPr lang="en-US" dirty="0"/>
            </a:br>
            <a:r>
              <a:rPr lang="en-US" dirty="0"/>
              <a:t>The Premier League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8246071" cy="36649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English Profession League for men’s association football clubs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Clubs compete against each other twice, home and away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 match involves many match events</a:t>
            </a:r>
          </a:p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A registration period providing teams to transfer players</a:t>
            </a: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128470"/>
            <a:ext cx="6566316" cy="7635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Approach</a:t>
            </a:r>
          </a:p>
        </p:txBody>
      </p:sp>
      <p:pic>
        <p:nvPicPr>
          <p:cNvPr id="3" name="Picture 2" descr="Screen Clipping">
            <a:extLst>
              <a:ext uri="{FF2B5EF4-FFF2-40B4-BE49-F238E27FC236}">
                <a16:creationId xmlns:a16="http://schemas.microsoft.com/office/drawing/2014/main" id="{70A21E71-DEFB-4C39-8538-5B016DE9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1044700"/>
            <a:ext cx="1286054" cy="6096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Screen Clipping">
            <a:extLst>
              <a:ext uri="{FF2B5EF4-FFF2-40B4-BE49-F238E27FC236}">
                <a16:creationId xmlns:a16="http://schemas.microsoft.com/office/drawing/2014/main" id="{54BB5930-5BE3-4E13-89B5-280CB5DC6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89" y="1045322"/>
            <a:ext cx="1333686" cy="16671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 descr="Screen Clipping">
            <a:extLst>
              <a:ext uri="{FF2B5EF4-FFF2-40B4-BE49-F238E27FC236}">
                <a16:creationId xmlns:a16="http://schemas.microsoft.com/office/drawing/2014/main" id="{94656D78-FE48-42F9-A5BB-69CBBFA559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402" y="1044700"/>
            <a:ext cx="1371791" cy="14480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 descr="Screen Clipping">
            <a:extLst>
              <a:ext uri="{FF2B5EF4-FFF2-40B4-BE49-F238E27FC236}">
                <a16:creationId xmlns:a16="http://schemas.microsoft.com/office/drawing/2014/main" id="{FBC6145B-E965-49FD-9862-93617EE0DD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420" y="1044700"/>
            <a:ext cx="1314633" cy="16671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 descr="Screen Clipping">
            <a:extLst>
              <a:ext uri="{FF2B5EF4-FFF2-40B4-BE49-F238E27FC236}">
                <a16:creationId xmlns:a16="http://schemas.microsoft.com/office/drawing/2014/main" id="{0A2A9779-E0EF-4213-BD56-91C1CA85C8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" y="2968228"/>
            <a:ext cx="1181265" cy="10478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 descr="Screen Clipping">
            <a:extLst>
              <a:ext uri="{FF2B5EF4-FFF2-40B4-BE49-F238E27FC236}">
                <a16:creationId xmlns:a16="http://schemas.microsoft.com/office/drawing/2014/main" id="{D7ED3820-9211-4F15-B60E-890DAF9C2B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89" y="2968228"/>
            <a:ext cx="1343212" cy="16671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5" descr="Screen Clipping">
            <a:extLst>
              <a:ext uri="{FF2B5EF4-FFF2-40B4-BE49-F238E27FC236}">
                <a16:creationId xmlns:a16="http://schemas.microsoft.com/office/drawing/2014/main" id="{1FBF595C-F9A4-481D-A4BA-80FA4E3DB9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402" y="2968228"/>
            <a:ext cx="1343212" cy="16575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BB4F-51EC-4046-8F4C-BC31D839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128470"/>
            <a:ext cx="6108200" cy="57264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ER Diagram</a:t>
            </a:r>
            <a:endParaRPr lang="zh-CN" altLang="en-US" dirty="0"/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F3846AF9-C0FB-43FA-BED6-DB73ADF33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685239"/>
            <a:ext cx="6829596" cy="444238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6073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55" y="128470"/>
            <a:ext cx="5955495" cy="763525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- New Match Happens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C2F7D2-2BCE-4A82-B1F7-404178A22C82}"/>
              </a:ext>
            </a:extLst>
          </p:cNvPr>
          <p:cNvSpPr txBox="1"/>
          <p:nvPr/>
        </p:nvSpPr>
        <p:spPr>
          <a:xfrm>
            <a:off x="19043" y="2276994"/>
            <a:ext cx="87102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Manchester United VS. Manchester City played off on Dec. 11, 2017.</a:t>
            </a:r>
          </a:p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Referee: Michael Oliver</a:t>
            </a:r>
          </a:p>
          <a:p>
            <a:pPr algn="ctr"/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87152271-71AA-497D-9EC4-431C585B3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1843553"/>
            <a:ext cx="2915057" cy="206721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D1DD3E5-D4D8-48B9-95F0-D712AA01F866}"/>
              </a:ext>
            </a:extLst>
          </p:cNvPr>
          <p:cNvSpPr/>
          <p:nvPr/>
        </p:nvSpPr>
        <p:spPr>
          <a:xfrm>
            <a:off x="255493" y="2682688"/>
            <a:ext cx="1822077" cy="4998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3C0035-32A3-4781-99A2-A49E27D7BD9C}"/>
              </a:ext>
            </a:extLst>
          </p:cNvPr>
          <p:cNvSpPr txBox="1"/>
          <p:nvPr/>
        </p:nvSpPr>
        <p:spPr>
          <a:xfrm>
            <a:off x="448965" y="1509145"/>
            <a:ext cx="197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View: </a:t>
            </a:r>
            <a:r>
              <a:rPr lang="en-US" altLang="zh-CN" dirty="0" err="1">
                <a:solidFill>
                  <a:srgbClr val="FF0000"/>
                </a:solidFill>
              </a:rPr>
              <a:t>AllClubDetail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" name="Picture 8" descr="Screen Clipping">
            <a:extLst>
              <a:ext uri="{FF2B5EF4-FFF2-40B4-BE49-F238E27FC236}">
                <a16:creationId xmlns:a16="http://schemas.microsoft.com/office/drawing/2014/main" id="{536028A8-80E3-4AC0-914C-F012B1AC6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75" y="2130161"/>
            <a:ext cx="2514951" cy="110505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1D39E6C-3452-496F-95C2-6AAD370BFF21}"/>
              </a:ext>
            </a:extLst>
          </p:cNvPr>
          <p:cNvSpPr/>
          <p:nvPr/>
        </p:nvSpPr>
        <p:spPr>
          <a:xfrm>
            <a:off x="3781582" y="2229360"/>
            <a:ext cx="2514950" cy="4998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F47162-E168-4741-99F1-FAA321E42714}"/>
              </a:ext>
            </a:extLst>
          </p:cNvPr>
          <p:cNvSpPr txBox="1"/>
          <p:nvPr/>
        </p:nvSpPr>
        <p:spPr>
          <a:xfrm>
            <a:off x="4098821" y="1681299"/>
            <a:ext cx="151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Table: Referee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animBg="1"/>
      <p:bldP spid="7" grpId="0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764403C3-4438-4525-8851-10DDAD447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5" y="128470"/>
            <a:ext cx="5955495" cy="763525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- New Match Happens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44F060-9E05-4F47-8E01-CE26CED29038}"/>
              </a:ext>
            </a:extLst>
          </p:cNvPr>
          <p:cNvSpPr txBox="1"/>
          <p:nvPr/>
        </p:nvSpPr>
        <p:spPr>
          <a:xfrm>
            <a:off x="448965" y="1808225"/>
            <a:ext cx="79296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CREATE `</a:t>
            </a:r>
            <a:r>
              <a:rPr lang="en-US" altLang="zh-CN" dirty="0" err="1"/>
              <a:t>NewMatch</a:t>
            </a:r>
            <a:r>
              <a:rPr lang="en-US" altLang="zh-CN" dirty="0"/>
              <a:t>`(in </a:t>
            </a:r>
            <a:r>
              <a:rPr lang="en-US" altLang="zh-CN" dirty="0" err="1"/>
              <a:t>Hometeam_id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, in </a:t>
            </a:r>
            <a:r>
              <a:rPr lang="en-US" altLang="zh-CN" dirty="0" err="1"/>
              <a:t>Awayteam_id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, in </a:t>
            </a:r>
            <a:r>
              <a:rPr lang="en-US" altLang="zh-CN" dirty="0" err="1"/>
              <a:t>Open_date</a:t>
            </a:r>
            <a:r>
              <a:rPr lang="en-US" altLang="zh-CN" dirty="0"/>
              <a:t> date, </a:t>
            </a:r>
          </a:p>
          <a:p>
            <a:r>
              <a:rPr lang="en-US" altLang="zh-CN" dirty="0"/>
              <a:t>		in </a:t>
            </a:r>
            <a:r>
              <a:rPr lang="en-US" altLang="zh-CN" dirty="0" err="1"/>
              <a:t>referee_id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, out </a:t>
            </a:r>
            <a:r>
              <a:rPr lang="en-US" altLang="zh-CN" dirty="0" err="1"/>
              <a:t>match_id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BEGIN	</a:t>
            </a:r>
          </a:p>
          <a:p>
            <a:r>
              <a:rPr lang="en-US" altLang="zh-CN" dirty="0"/>
              <a:t>	insert into matches(</a:t>
            </a:r>
            <a:r>
              <a:rPr lang="en-US" altLang="zh-CN" dirty="0" err="1"/>
              <a:t>hometeamid</a:t>
            </a:r>
            <a:r>
              <a:rPr lang="en-US" altLang="zh-CN" dirty="0"/>
              <a:t>, </a:t>
            </a:r>
            <a:r>
              <a:rPr lang="en-US" altLang="zh-CN" dirty="0" err="1"/>
              <a:t>awayteamid</a:t>
            </a:r>
            <a:r>
              <a:rPr lang="en-US" altLang="zh-CN" dirty="0"/>
              <a:t>, </a:t>
            </a:r>
            <a:r>
              <a:rPr lang="en-US" altLang="zh-CN" dirty="0" err="1"/>
              <a:t>opendate</a:t>
            </a:r>
            <a:r>
              <a:rPr lang="en-US" altLang="zh-CN" dirty="0"/>
              <a:t>, </a:t>
            </a:r>
            <a:r>
              <a:rPr lang="en-US" altLang="zh-CN" dirty="0" err="1"/>
              <a:t>refereeid</a:t>
            </a:r>
            <a:r>
              <a:rPr lang="en-US" altLang="zh-CN" dirty="0"/>
              <a:t>)   </a:t>
            </a:r>
          </a:p>
          <a:p>
            <a:r>
              <a:rPr lang="en-US" altLang="zh-CN" dirty="0"/>
              <a:t>	 value(</a:t>
            </a:r>
            <a:r>
              <a:rPr lang="en-US" altLang="zh-CN" dirty="0" err="1"/>
              <a:t>Hometeam_id</a:t>
            </a:r>
            <a:r>
              <a:rPr lang="en-US" altLang="zh-CN" dirty="0"/>
              <a:t>, </a:t>
            </a:r>
            <a:r>
              <a:rPr lang="en-US" altLang="zh-CN" dirty="0" err="1"/>
              <a:t>Awayteam_id</a:t>
            </a:r>
            <a:r>
              <a:rPr lang="en-US" altLang="zh-CN" dirty="0"/>
              <a:t>, </a:t>
            </a:r>
            <a:r>
              <a:rPr lang="en-US" altLang="zh-CN" dirty="0" err="1"/>
              <a:t>Open_date</a:t>
            </a:r>
            <a:r>
              <a:rPr lang="en-US" altLang="zh-CN" dirty="0"/>
              <a:t>, </a:t>
            </a:r>
            <a:r>
              <a:rPr lang="en-US" altLang="zh-CN" dirty="0" err="1"/>
              <a:t>referee_id</a:t>
            </a:r>
            <a:r>
              <a:rPr lang="en-US" altLang="zh-CN" dirty="0"/>
              <a:t>);    	</a:t>
            </a:r>
          </a:p>
          <a:p>
            <a:r>
              <a:rPr lang="en-US" altLang="zh-CN" dirty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12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13431DEB-8AAF-42C1-9DD6-6A73A0A9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5" y="128470"/>
            <a:ext cx="5955495" cy="763525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- New Match Happens</a:t>
            </a:r>
          </a:p>
        </p:txBody>
      </p:sp>
      <p:pic>
        <p:nvPicPr>
          <p:cNvPr id="8" name="Picture 7" descr="Screen Clipping">
            <a:extLst>
              <a:ext uri="{FF2B5EF4-FFF2-40B4-BE49-F238E27FC236}">
                <a16:creationId xmlns:a16="http://schemas.microsoft.com/office/drawing/2014/main" id="{77DDE1AD-CA17-453B-99B9-161F4BE8F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11" y="1722629"/>
            <a:ext cx="6887536" cy="609685"/>
          </a:xfrm>
          <a:prstGeom prst="rect">
            <a:avLst/>
          </a:prstGeom>
        </p:spPr>
      </p:pic>
      <p:pic>
        <p:nvPicPr>
          <p:cNvPr id="10" name="Picture 9" descr="Screen Clipping">
            <a:extLst>
              <a:ext uri="{FF2B5EF4-FFF2-40B4-BE49-F238E27FC236}">
                <a16:creationId xmlns:a16="http://schemas.microsoft.com/office/drawing/2014/main" id="{33B7578B-DA58-41B1-AA5B-96B6ADFB3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11" y="1470749"/>
            <a:ext cx="3558201" cy="2202001"/>
          </a:xfrm>
          <a:prstGeom prst="rect">
            <a:avLst/>
          </a:prstGeom>
        </p:spPr>
      </p:pic>
      <p:pic>
        <p:nvPicPr>
          <p:cNvPr id="12" name="Picture 11" descr="Screen Clipping">
            <a:extLst>
              <a:ext uri="{FF2B5EF4-FFF2-40B4-BE49-F238E27FC236}">
                <a16:creationId xmlns:a16="http://schemas.microsoft.com/office/drawing/2014/main" id="{3B0650D9-0AAE-4B45-987C-CC6193B01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216" y="2619947"/>
            <a:ext cx="6849431" cy="5430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16619E-9511-4441-89D4-4D224DE8B6C5}"/>
              </a:ext>
            </a:extLst>
          </p:cNvPr>
          <p:cNvSpPr txBox="1"/>
          <p:nvPr/>
        </p:nvSpPr>
        <p:spPr>
          <a:xfrm>
            <a:off x="833493" y="1842805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Before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0C622C-FACE-43DE-98D5-54A976203601}"/>
              </a:ext>
            </a:extLst>
          </p:cNvPr>
          <p:cNvSpPr txBox="1"/>
          <p:nvPr/>
        </p:nvSpPr>
        <p:spPr>
          <a:xfrm>
            <a:off x="905918" y="2706781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After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0545370-2821-417B-8A25-B45DF6D25D14}"/>
              </a:ext>
            </a:extLst>
          </p:cNvPr>
          <p:cNvSpPr/>
          <p:nvPr/>
        </p:nvSpPr>
        <p:spPr>
          <a:xfrm>
            <a:off x="7968947" y="1722628"/>
            <a:ext cx="986434" cy="1473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14E670-2EFA-4445-9731-598A0236CBF1}"/>
              </a:ext>
            </a:extLst>
          </p:cNvPr>
          <p:cNvSpPr/>
          <p:nvPr/>
        </p:nvSpPr>
        <p:spPr>
          <a:xfrm>
            <a:off x="4477686" y="1722629"/>
            <a:ext cx="986434" cy="1473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27A24F1-77B6-4315-BD46-893FDC93E782}"/>
              </a:ext>
            </a:extLst>
          </p:cNvPr>
          <p:cNvSpPr/>
          <p:nvPr/>
        </p:nvSpPr>
        <p:spPr>
          <a:xfrm>
            <a:off x="3147399" y="1722628"/>
            <a:ext cx="986434" cy="1473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66F467-92DD-4634-88F6-E5DFF4209A5F}"/>
              </a:ext>
            </a:extLst>
          </p:cNvPr>
          <p:cNvSpPr txBox="1"/>
          <p:nvPr/>
        </p:nvSpPr>
        <p:spPr>
          <a:xfrm>
            <a:off x="905918" y="1122645"/>
            <a:ext cx="373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Trigger on Table matches after INSERT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FE6F95-9C89-4BE7-B003-CD40A7AB58CB}"/>
              </a:ext>
            </a:extLst>
          </p:cNvPr>
          <p:cNvSpPr txBox="1"/>
          <p:nvPr/>
        </p:nvSpPr>
        <p:spPr>
          <a:xfrm>
            <a:off x="960876" y="1558641"/>
            <a:ext cx="814697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CREATE DEFINER=`</a:t>
            </a:r>
            <a:r>
              <a:rPr lang="en-US" altLang="zh-CN" sz="1400" dirty="0" err="1"/>
              <a:t>root`@`localhost</a:t>
            </a:r>
            <a:r>
              <a:rPr lang="en-US" altLang="zh-CN" sz="1400" dirty="0"/>
              <a:t>` trigger </a:t>
            </a:r>
            <a:r>
              <a:rPr lang="en-US" altLang="zh-CN" sz="1400" dirty="0" err="1"/>
              <a:t>StandingRenew_aftermatchinsert</a:t>
            </a:r>
            <a:r>
              <a:rPr lang="en-US" altLang="zh-CN" sz="1400" dirty="0"/>
              <a:t>	</a:t>
            </a:r>
          </a:p>
          <a:p>
            <a:r>
              <a:rPr lang="en-US" altLang="zh-CN" sz="1400" dirty="0"/>
              <a:t>AFTER INSERT ON matches     </a:t>
            </a:r>
          </a:p>
          <a:p>
            <a:r>
              <a:rPr lang="en-US" altLang="zh-CN" sz="1400" dirty="0"/>
              <a:t>FOR EACH ROWBEGIN	</a:t>
            </a:r>
          </a:p>
          <a:p>
            <a:r>
              <a:rPr lang="en-US" altLang="zh-CN" sz="1400" dirty="0"/>
              <a:t>	set @home = </a:t>
            </a:r>
            <a:r>
              <a:rPr lang="en-US" altLang="zh-CN" sz="1400" dirty="0" err="1"/>
              <a:t>NEW.HometeamID</a:t>
            </a:r>
            <a:r>
              <a:rPr lang="en-US" altLang="zh-CN" sz="1400" dirty="0"/>
              <a:t>;    </a:t>
            </a:r>
          </a:p>
          <a:p>
            <a:r>
              <a:rPr lang="en-US" altLang="zh-CN" sz="1400" dirty="0"/>
              <a:t>	set @away = </a:t>
            </a:r>
            <a:r>
              <a:rPr lang="en-US" altLang="zh-CN" sz="1400" dirty="0" err="1"/>
              <a:t>NEW.AwayteamID</a:t>
            </a:r>
            <a:r>
              <a:rPr lang="en-US" altLang="zh-CN" sz="1400" dirty="0"/>
              <a:t>;	</a:t>
            </a:r>
          </a:p>
          <a:p>
            <a:r>
              <a:rPr lang="en-US" altLang="zh-CN" sz="1400" dirty="0"/>
              <a:t>	update </a:t>
            </a:r>
            <a:r>
              <a:rPr lang="en-US" altLang="zh-CN" sz="1400" dirty="0" err="1"/>
              <a:t>final.premierleaguestandings</a:t>
            </a:r>
            <a:r>
              <a:rPr lang="en-US" altLang="zh-CN" sz="1400" dirty="0"/>
              <a:t>    </a:t>
            </a:r>
          </a:p>
          <a:p>
            <a:r>
              <a:rPr lang="en-US" altLang="zh-CN" sz="1400" dirty="0"/>
              <a:t>		set </a:t>
            </a:r>
            <a:r>
              <a:rPr lang="en-US" altLang="zh-CN" sz="1400" dirty="0" err="1"/>
              <a:t>MatchPlays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MatchPlays</a:t>
            </a:r>
            <a:r>
              <a:rPr lang="en-US" altLang="zh-CN" sz="1400" dirty="0"/>
              <a:t> + 1,		</a:t>
            </a:r>
          </a:p>
          <a:p>
            <a:r>
              <a:rPr lang="en-US" altLang="zh-CN" sz="1400" dirty="0"/>
              <a:t>		Draws = Draws + 1,       </a:t>
            </a:r>
          </a:p>
          <a:p>
            <a:r>
              <a:rPr lang="en-US" altLang="zh-CN" sz="1400" dirty="0"/>
              <a:t>		Points = Points + 1        		</a:t>
            </a:r>
          </a:p>
          <a:p>
            <a:r>
              <a:rPr lang="en-US" altLang="zh-CN" sz="1400" dirty="0"/>
              <a:t>	where (@home = </a:t>
            </a:r>
            <a:r>
              <a:rPr lang="en-US" altLang="zh-CN" sz="1400" dirty="0" err="1"/>
              <a:t>premierleaguestandings.ClubID</a:t>
            </a:r>
            <a:r>
              <a:rPr lang="en-US" altLang="zh-CN" sz="1400" dirty="0"/>
              <a:t>) or (@away = </a:t>
            </a:r>
            <a:r>
              <a:rPr lang="en-US" altLang="zh-CN" sz="1400" dirty="0" err="1"/>
              <a:t>premierleaguestandings.ClubID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/>
              <a:t>END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7272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A462-4CB1-484B-B5BE-D481DF8F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Use case – Goal Happens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1ADAAC-7221-4580-9ACB-7F791E989E88}"/>
              </a:ext>
            </a:extLst>
          </p:cNvPr>
          <p:cNvSpPr/>
          <p:nvPr/>
        </p:nvSpPr>
        <p:spPr>
          <a:xfrm>
            <a:off x="1059785" y="2419045"/>
            <a:ext cx="1679755" cy="12216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</a:t>
            </a:r>
          </a:p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matchevents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816A4B-2D77-46C6-A2F4-0B717EC4FC5A}"/>
              </a:ext>
            </a:extLst>
          </p:cNvPr>
          <p:cNvSpPr/>
          <p:nvPr/>
        </p:nvSpPr>
        <p:spPr>
          <a:xfrm>
            <a:off x="3732122" y="2419045"/>
            <a:ext cx="1679755" cy="12216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</a:t>
            </a:r>
          </a:p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“matches”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A7DFC7-1534-43EA-8B55-516196B82935}"/>
              </a:ext>
            </a:extLst>
          </p:cNvPr>
          <p:cNvSpPr/>
          <p:nvPr/>
        </p:nvSpPr>
        <p:spPr>
          <a:xfrm>
            <a:off x="6409682" y="2415123"/>
            <a:ext cx="1679755" cy="12216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</a:p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“standings”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ACCA30-EAA5-4C2E-A9CD-056912CCC825}"/>
              </a:ext>
            </a:extLst>
          </p:cNvPr>
          <p:cNvCxnSpPr/>
          <p:nvPr/>
        </p:nvCxnSpPr>
        <p:spPr>
          <a:xfrm>
            <a:off x="0" y="3029865"/>
            <a:ext cx="12124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1C5783-CE27-466F-9CDE-59BE9B19F8B0}"/>
              </a:ext>
            </a:extLst>
          </p:cNvPr>
          <p:cNvSpPr txBox="1"/>
          <p:nvPr/>
        </p:nvSpPr>
        <p:spPr>
          <a:xfrm>
            <a:off x="209849" y="272053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Goal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6B8582-2F53-4370-95D6-BED24B9CF99D}"/>
              </a:ext>
            </a:extLst>
          </p:cNvPr>
          <p:cNvSpPr txBox="1"/>
          <p:nvPr/>
        </p:nvSpPr>
        <p:spPr>
          <a:xfrm>
            <a:off x="209849" y="302594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Insert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F65E0A-0E70-4146-9BF4-5F3399DD51A0}"/>
              </a:ext>
            </a:extLst>
          </p:cNvPr>
          <p:cNvCxnSpPr/>
          <p:nvPr/>
        </p:nvCxnSpPr>
        <p:spPr>
          <a:xfrm>
            <a:off x="2653146" y="3033787"/>
            <a:ext cx="12124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0B5FD45-AA31-466B-8E4A-6DE6CCCBABF3}"/>
              </a:ext>
            </a:extLst>
          </p:cNvPr>
          <p:cNvSpPr txBox="1"/>
          <p:nvPr/>
        </p:nvSpPr>
        <p:spPr>
          <a:xfrm>
            <a:off x="2868498" y="2668683"/>
            <a:ext cx="82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Trigger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F8B959-3F3B-4E96-8DA8-3681C15D20C0}"/>
              </a:ext>
            </a:extLst>
          </p:cNvPr>
          <p:cNvSpPr txBox="1"/>
          <p:nvPr/>
        </p:nvSpPr>
        <p:spPr>
          <a:xfrm>
            <a:off x="2862995" y="3029865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Update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784C5B-EF94-4381-9A61-BAC86E83E0C5}"/>
              </a:ext>
            </a:extLst>
          </p:cNvPr>
          <p:cNvCxnSpPr/>
          <p:nvPr/>
        </p:nvCxnSpPr>
        <p:spPr>
          <a:xfrm>
            <a:off x="5345615" y="3029865"/>
            <a:ext cx="12124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E839449-938B-453B-9419-F5D76B743830}"/>
              </a:ext>
            </a:extLst>
          </p:cNvPr>
          <p:cNvSpPr txBox="1"/>
          <p:nvPr/>
        </p:nvSpPr>
        <p:spPr>
          <a:xfrm>
            <a:off x="5560967" y="2664761"/>
            <a:ext cx="82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Trigger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3ECA52-C424-4A8B-816D-5C2B7FF9DCC2}"/>
              </a:ext>
            </a:extLst>
          </p:cNvPr>
          <p:cNvSpPr txBox="1"/>
          <p:nvPr/>
        </p:nvSpPr>
        <p:spPr>
          <a:xfrm>
            <a:off x="5555464" y="3025943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Update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09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/>
      <p:bldP spid="14" grpId="0"/>
      <p:bldP spid="16" grpId="0"/>
      <p:bldP spid="17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389D973-6E85-45FA-82B5-8E3FAD5F4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281175"/>
            <a:ext cx="8093365" cy="61082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Use case – Goal Happens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9616CD-02B0-4F58-82F1-AA4D0DA91240}"/>
              </a:ext>
            </a:extLst>
          </p:cNvPr>
          <p:cNvSpPr txBox="1"/>
          <p:nvPr/>
        </p:nvSpPr>
        <p:spPr>
          <a:xfrm>
            <a:off x="1492311" y="2113635"/>
            <a:ext cx="6159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David Silva goals for Man City </a:t>
            </a:r>
            <a:r>
              <a:rPr lang="en-US" altLang="zh-CN" sz="3600" dirty="0">
                <a:solidFill>
                  <a:srgbClr val="C00000"/>
                </a:solidFill>
              </a:rPr>
              <a:t>at</a:t>
            </a:r>
            <a:r>
              <a:rPr lang="en-US" altLang="zh-CN" sz="3200" dirty="0">
                <a:solidFill>
                  <a:srgbClr val="C00000"/>
                </a:solidFill>
              </a:rPr>
              <a:t> 43’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pic>
        <p:nvPicPr>
          <p:cNvPr id="13" name="Picture 12" descr="Screen Clipping">
            <a:extLst>
              <a:ext uri="{FF2B5EF4-FFF2-40B4-BE49-F238E27FC236}">
                <a16:creationId xmlns:a16="http://schemas.microsoft.com/office/drawing/2014/main" id="{825FF3BC-FF39-4934-9B2B-1CE545C2F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12" y="1580232"/>
            <a:ext cx="4801270" cy="19052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5" name="Picture 14" descr="Screen Clipping">
            <a:extLst>
              <a:ext uri="{FF2B5EF4-FFF2-40B4-BE49-F238E27FC236}">
                <a16:creationId xmlns:a16="http://schemas.microsoft.com/office/drawing/2014/main" id="{69CC84D0-3968-47F7-AB3C-C1D0F34FC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267" y="2019442"/>
            <a:ext cx="6897063" cy="60968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7" name="Picture 16" descr="Screen Clipping">
            <a:extLst>
              <a:ext uri="{FF2B5EF4-FFF2-40B4-BE49-F238E27FC236}">
                <a16:creationId xmlns:a16="http://schemas.microsoft.com/office/drawing/2014/main" id="{5BBAC09F-7D97-4D60-ABBA-299A2175B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980" y="1649297"/>
            <a:ext cx="3931929" cy="22213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0768ADA-8720-41F1-91C5-9756C2BB3B4C}"/>
              </a:ext>
            </a:extLst>
          </p:cNvPr>
          <p:cNvSpPr txBox="1"/>
          <p:nvPr/>
        </p:nvSpPr>
        <p:spPr>
          <a:xfrm>
            <a:off x="168083" y="1521608"/>
            <a:ext cx="175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SP_ClubMatchRecord</a:t>
            </a:r>
            <a:endParaRPr lang="zh-CN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5B5C7C-2F63-4BB5-B389-C4371F4EC754}"/>
              </a:ext>
            </a:extLst>
          </p:cNvPr>
          <p:cNvSpPr txBox="1"/>
          <p:nvPr/>
        </p:nvSpPr>
        <p:spPr>
          <a:xfrm>
            <a:off x="151026" y="2091849"/>
            <a:ext cx="1343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View_Standings</a:t>
            </a:r>
            <a:endParaRPr lang="zh-CN" altLang="en-US" sz="1400" dirty="0"/>
          </a:p>
        </p:txBody>
      </p:sp>
      <p:pic>
        <p:nvPicPr>
          <p:cNvPr id="23" name="Picture 22" descr="Screen Clipping">
            <a:extLst>
              <a:ext uri="{FF2B5EF4-FFF2-40B4-BE49-F238E27FC236}">
                <a16:creationId xmlns:a16="http://schemas.microsoft.com/office/drawing/2014/main" id="{9C1BD1DB-117A-42D9-8375-4F542A5419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874" y="3092831"/>
            <a:ext cx="4744112" cy="15242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5" name="Picture 24" descr="Screen Clipping">
            <a:extLst>
              <a:ext uri="{FF2B5EF4-FFF2-40B4-BE49-F238E27FC236}">
                <a16:creationId xmlns:a16="http://schemas.microsoft.com/office/drawing/2014/main" id="{B4503089-AD39-4243-98E1-34DA53475D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267" y="3494277"/>
            <a:ext cx="6839905" cy="60015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628578F-0280-4403-B3AA-09EB78CDE559}"/>
              </a:ext>
            </a:extLst>
          </p:cNvPr>
          <p:cNvSpPr txBox="1"/>
          <p:nvPr/>
        </p:nvSpPr>
        <p:spPr>
          <a:xfrm>
            <a:off x="0" y="3015154"/>
            <a:ext cx="2123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New </a:t>
            </a:r>
            <a:r>
              <a:rPr lang="en-US" altLang="zh-CN" sz="1400" dirty="0" err="1"/>
              <a:t>SP_ClubMatchRecord</a:t>
            </a:r>
            <a:endParaRPr lang="zh-CN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0D5E54-61E8-4C1B-8478-E9D43DF27594}"/>
              </a:ext>
            </a:extLst>
          </p:cNvPr>
          <p:cNvSpPr txBox="1"/>
          <p:nvPr/>
        </p:nvSpPr>
        <p:spPr>
          <a:xfrm>
            <a:off x="40343" y="3630682"/>
            <a:ext cx="171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New </a:t>
            </a:r>
            <a:r>
              <a:rPr lang="en-US" altLang="zh-CN" sz="1400" dirty="0" err="1"/>
              <a:t>View_Standings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57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8" grpId="0"/>
      <p:bldP spid="19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全屏显示(16:9)</PresentationFormat>
  <Paragraphs>87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宋体</vt:lpstr>
      <vt:lpstr>Arial</vt:lpstr>
      <vt:lpstr>Calibri</vt:lpstr>
      <vt:lpstr>Office Theme</vt:lpstr>
      <vt:lpstr>Final Project --- Premier League Database</vt:lpstr>
      <vt:lpstr>Problem Statements --- The Premier League Database</vt:lpstr>
      <vt:lpstr>Approach</vt:lpstr>
      <vt:lpstr>ER Diagram</vt:lpstr>
      <vt:lpstr>Use case - New Match Happens</vt:lpstr>
      <vt:lpstr>Use case - New Match Happens</vt:lpstr>
      <vt:lpstr>Use case - New Match Happens</vt:lpstr>
      <vt:lpstr>Use case – Goal Happens</vt:lpstr>
      <vt:lpstr>Use case – Goal Happens</vt:lpstr>
      <vt:lpstr>Use Case – In Transfer</vt:lpstr>
      <vt:lpstr>Use Case – In Transfer</vt:lpstr>
      <vt:lpstr>Database Features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2017-07-17T12:09:00Z</dcterms:created>
  <dcterms:modified xsi:type="dcterms:W3CDTF">2017-12-13T16:22:24Z</dcterms:modified>
</cp:coreProperties>
</file>